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diagrams/data6.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rawings/drawing1.xml" ContentType="application/vnd.openxmlformats-officedocument.drawingml.chartshapes+xml"/>
  <Override PartName="/ppt/diagrams/data1.xml" ContentType="application/vnd.openxmlformats-officedocument.drawingml.diagramData+xml"/>
  <Override PartName="/ppt/diagrams/data10.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rawings/drawing2.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7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46.xml" ContentType="application/vnd.openxmlformats-officedocument.presentationml.notesSlide+xml"/>
  <Override PartName="/ppt/notesMasters/notesMaster1.xml" ContentType="application/vnd.openxmlformats-officedocument.presentationml.notesMaster+xml"/>
  <Override PartName="/ppt/theme/themeOverride1.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3.xml" ContentType="application/vnd.openxmlformats-officedocument.drawingml.char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8" r:id="rId3"/>
  </p:sldMasterIdLst>
  <p:notesMasterIdLst>
    <p:notesMasterId r:id="rId98"/>
  </p:notesMasterIdLst>
  <p:sldIdLst>
    <p:sldId id="2596" r:id="rId4"/>
    <p:sldId id="2612" r:id="rId5"/>
    <p:sldId id="2613" r:id="rId6"/>
    <p:sldId id="487" r:id="rId7"/>
    <p:sldId id="478" r:id="rId8"/>
    <p:sldId id="495" r:id="rId9"/>
    <p:sldId id="510" r:id="rId10"/>
    <p:sldId id="286" r:id="rId11"/>
    <p:sldId id="546" r:id="rId12"/>
    <p:sldId id="493" r:id="rId13"/>
    <p:sldId id="496" r:id="rId14"/>
    <p:sldId id="502" r:id="rId15"/>
    <p:sldId id="500" r:id="rId16"/>
    <p:sldId id="501" r:id="rId17"/>
    <p:sldId id="529" r:id="rId18"/>
    <p:sldId id="298" r:id="rId19"/>
    <p:sldId id="301" r:id="rId20"/>
    <p:sldId id="503" r:id="rId21"/>
    <p:sldId id="504" r:id="rId22"/>
    <p:sldId id="505" r:id="rId23"/>
    <p:sldId id="506" r:id="rId24"/>
    <p:sldId id="258" r:id="rId25"/>
    <p:sldId id="346" r:id="rId26"/>
    <p:sldId id="508" r:id="rId27"/>
    <p:sldId id="530" r:id="rId28"/>
    <p:sldId id="497" r:id="rId29"/>
    <p:sldId id="484" r:id="rId30"/>
    <p:sldId id="533" r:id="rId31"/>
    <p:sldId id="402" r:id="rId32"/>
    <p:sldId id="403" r:id="rId33"/>
    <p:sldId id="405" r:id="rId34"/>
    <p:sldId id="528" r:id="rId35"/>
    <p:sldId id="531" r:id="rId36"/>
    <p:sldId id="474" r:id="rId37"/>
    <p:sldId id="473" r:id="rId38"/>
    <p:sldId id="520" r:id="rId39"/>
    <p:sldId id="540" r:id="rId40"/>
    <p:sldId id="389" r:id="rId41"/>
    <p:sldId id="475" r:id="rId42"/>
    <p:sldId id="296" r:id="rId43"/>
    <p:sldId id="306" r:id="rId44"/>
    <p:sldId id="536" r:id="rId45"/>
    <p:sldId id="545" r:id="rId46"/>
    <p:sldId id="362" r:id="rId47"/>
    <p:sldId id="313" r:id="rId48"/>
    <p:sldId id="547" r:id="rId49"/>
    <p:sldId id="544" r:id="rId50"/>
    <p:sldId id="2614" r:id="rId51"/>
    <p:sldId id="672" r:id="rId52"/>
    <p:sldId id="738" r:id="rId53"/>
    <p:sldId id="375" r:id="rId54"/>
    <p:sldId id="433" r:id="rId55"/>
    <p:sldId id="724" r:id="rId56"/>
    <p:sldId id="821" r:id="rId57"/>
    <p:sldId id="297" r:id="rId58"/>
    <p:sldId id="425" r:id="rId59"/>
    <p:sldId id="453" r:id="rId60"/>
    <p:sldId id="354" r:id="rId61"/>
    <p:sldId id="1211" r:id="rId62"/>
    <p:sldId id="1240" r:id="rId63"/>
    <p:sldId id="455" r:id="rId64"/>
    <p:sldId id="1017" r:id="rId65"/>
    <p:sldId id="457" r:id="rId66"/>
    <p:sldId id="1205" r:id="rId67"/>
    <p:sldId id="439" r:id="rId68"/>
    <p:sldId id="271" r:id="rId69"/>
    <p:sldId id="267" r:id="rId70"/>
    <p:sldId id="1229" r:id="rId71"/>
    <p:sldId id="2711" r:id="rId72"/>
    <p:sldId id="460" r:id="rId73"/>
    <p:sldId id="1230" r:id="rId74"/>
    <p:sldId id="1228" r:id="rId75"/>
    <p:sldId id="264" r:id="rId76"/>
    <p:sldId id="465" r:id="rId77"/>
    <p:sldId id="300" r:id="rId78"/>
    <p:sldId id="446" r:id="rId79"/>
    <p:sldId id="1206" r:id="rId80"/>
    <p:sldId id="1001" r:id="rId81"/>
    <p:sldId id="1208" r:id="rId82"/>
    <p:sldId id="695" r:id="rId83"/>
    <p:sldId id="971" r:id="rId84"/>
    <p:sldId id="2715" r:id="rId85"/>
    <p:sldId id="2717" r:id="rId86"/>
    <p:sldId id="2716" r:id="rId87"/>
    <p:sldId id="975" r:id="rId88"/>
    <p:sldId id="869" r:id="rId89"/>
    <p:sldId id="422" r:id="rId90"/>
    <p:sldId id="2718" r:id="rId91"/>
    <p:sldId id="2707" r:id="rId92"/>
    <p:sldId id="1241" r:id="rId93"/>
    <p:sldId id="871" r:id="rId94"/>
    <p:sldId id="2729" r:id="rId95"/>
    <p:sldId id="2730" r:id="rId96"/>
    <p:sldId id="2731"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4" autoAdjust="0"/>
    <p:restoredTop sz="96323" autoAdjust="0"/>
  </p:normalViewPr>
  <p:slideViewPr>
    <p:cSldViewPr snapToGrid="0">
      <p:cViewPr varScale="1">
        <p:scale>
          <a:sx n="111" d="100"/>
          <a:sy n="111" d="100"/>
        </p:scale>
        <p:origin x="534" y="102"/>
      </p:cViewPr>
      <p:guideLst/>
    </p:cSldViewPr>
  </p:slideViewPr>
  <p:notesTextViewPr>
    <p:cViewPr>
      <p:scale>
        <a:sx n="1" d="1"/>
        <a:sy n="1" d="1"/>
      </p:scale>
      <p:origin x="0" y="0"/>
    </p:cViewPr>
  </p:notesTextViewPr>
  <p:sorterViewPr>
    <p:cViewPr>
      <p:scale>
        <a:sx n="100" d="100"/>
        <a:sy n="100" d="100"/>
      </p:scale>
      <p:origin x="0" y="-215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customXml" Target="../customXml/item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customXml" Target="../customXml/item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105" Type="http://schemas.openxmlformats.org/officeDocument/2006/relationships/customXml" Target="../customXml/item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nnonzee\Desktop\ASPO%20HPV%20Figures.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9A-1148-9E76-521EC706A8F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A9A-1148-9E76-521EC706A8F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A9A-1148-9E76-521EC706A8F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9A-1148-9E76-521EC706A8F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A9A-1148-9E76-521EC706A8FA}"/>
              </c:ext>
            </c:extLst>
          </c:dPt>
          <c:dLbls>
            <c:dLbl>
              <c:idx val="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01-8A9A-1148-9E76-521EC706A8FA}"/>
                </c:ext>
              </c:extLst>
            </c:dLbl>
            <c:dLbl>
              <c:idx val="1"/>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03-8A9A-1148-9E76-521EC706A8FA}"/>
                </c:ext>
              </c:extLst>
            </c:dLbl>
            <c:dLbl>
              <c:idx val="2"/>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05-8A9A-1148-9E76-521EC706A8FA}"/>
                </c:ext>
              </c:extLst>
            </c:dLbl>
            <c:dLbl>
              <c:idx val="3"/>
              <c:layout>
                <c:manualLayout>
                  <c:x val="0.1794754608562272"/>
                  <c:y val="0.10775568225289618"/>
                </c:manualLayout>
              </c:layout>
              <c:spPr>
                <a:noFill/>
                <a:ln>
                  <a:noFill/>
                </a:ln>
                <a:effectLst/>
              </c:spPr>
              <c:txPr>
                <a:bodyPr rot="0" spcFirstLastPara="1" vertOverflow="ellipsis" vert="horz" wrap="square" lIns="38100" tIns="19050" rIns="38100" bIns="19050" anchor="ctr" anchorCtr="1">
                  <a:noAutofit/>
                </a:bodyPr>
                <a:lstStyle/>
                <a:p>
                  <a:pPr>
                    <a:defRPr sz="15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483282381270403"/>
                      <c:h val="0.20119842346231834"/>
                    </c:manualLayout>
                  </c15:layout>
                </c:ext>
                <c:ext xmlns:c16="http://schemas.microsoft.com/office/drawing/2014/chart" uri="{C3380CC4-5D6E-409C-BE32-E72D297353CC}">
                  <c16:uniqueId val="{00000007-8A9A-1148-9E76-521EC706A8FA}"/>
                </c:ext>
              </c:extLst>
            </c:dLbl>
            <c:dLbl>
              <c:idx val="4"/>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extLst>
                <c:ext xmlns:c16="http://schemas.microsoft.com/office/drawing/2014/chart" uri="{C3380CC4-5D6E-409C-BE32-E72D297353CC}">
                  <c16:uniqueId val="{00000009-8A9A-1148-9E76-521EC706A8FA}"/>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extLst>
          </c:dLbls>
          <c:cat>
            <c:strRef>
              <c:f>Sheet1!$A$2:$A$6</c:f>
              <c:strCache>
                <c:ptCount val="5"/>
                <c:pt idx="0">
                  <c:v>Latina</c:v>
                </c:pt>
                <c:pt idx="1">
                  <c:v>Chinese</c:v>
                </c:pt>
                <c:pt idx="2">
                  <c:v>Korean</c:v>
                </c:pt>
                <c:pt idx="3">
                  <c:v>African Am</c:v>
                </c:pt>
                <c:pt idx="4">
                  <c:v>Other</c:v>
                </c:pt>
              </c:strCache>
            </c:strRef>
          </c:cat>
          <c:val>
            <c:numRef>
              <c:f>Sheet1!$B$2:$B$6</c:f>
              <c:numCache>
                <c:formatCode>General</c:formatCode>
                <c:ptCount val="5"/>
                <c:pt idx="0">
                  <c:v>52</c:v>
                </c:pt>
                <c:pt idx="1">
                  <c:v>20</c:v>
                </c:pt>
                <c:pt idx="2">
                  <c:v>14</c:v>
                </c:pt>
                <c:pt idx="3">
                  <c:v>8</c:v>
                </c:pt>
                <c:pt idx="4">
                  <c:v>6</c:v>
                </c:pt>
              </c:numCache>
            </c:numRef>
          </c:val>
          <c:extLst>
            <c:ext xmlns:c16="http://schemas.microsoft.com/office/drawing/2014/chart" uri="{C3380CC4-5D6E-409C-BE32-E72D297353CC}">
              <c16:uniqueId val="{00000008-8A9A-1148-9E76-521EC706A8FA}"/>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pattFill prst="ltUpDiag">
                <a:fgClr>
                  <a:schemeClr val="accent1"/>
                </a:fgClr>
                <a:bgClr>
                  <a:schemeClr val="bg1"/>
                </a:bgClr>
              </a:pattFill>
              <a:ln>
                <a:solidFill>
                  <a:schemeClr val="lt1">
                    <a:hueOff val="0"/>
                    <a:satOff val="0"/>
                    <a:lumOff val="0"/>
                  </a:schemeClr>
                </a:solidFill>
              </a:ln>
              <a:effectLst/>
            </c:spPr>
            <c:extLst>
              <c:ext xmlns:c16="http://schemas.microsoft.com/office/drawing/2014/chart" uri="{C3380CC4-5D6E-409C-BE32-E72D297353CC}">
                <c16:uniqueId val="{00000004-4D6B-BA49-A234-EA9D870DF6A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4D6B-BA49-A234-EA9D870DF6AF}"/>
              </c:ext>
            </c:extLst>
          </c:dPt>
          <c:cat>
            <c:strRef>
              <c:f>Sheet1!$A$2:$A$4</c:f>
              <c:strCache>
                <c:ptCount val="3"/>
                <c:pt idx="0">
                  <c:v>Initiation Rate                (in sample)</c:v>
                </c:pt>
                <c:pt idx="1">
                  <c:v>National rate                         (at time of study)</c:v>
                </c:pt>
                <c:pt idx="2">
                  <c:v>Completion</c:v>
                </c:pt>
              </c:strCache>
            </c:strRef>
          </c:cat>
          <c:val>
            <c:numRef>
              <c:f>Sheet1!$B$2:$B$4</c:f>
              <c:numCache>
                <c:formatCode>0%</c:formatCode>
                <c:ptCount val="3"/>
                <c:pt idx="0">
                  <c:v>0.28999999999999998</c:v>
                </c:pt>
                <c:pt idx="1">
                  <c:v>0.44</c:v>
                </c:pt>
                <c:pt idx="2">
                  <c:v>0.12</c:v>
                </c:pt>
              </c:numCache>
            </c:numRef>
          </c:val>
          <c:extLst>
            <c:ext xmlns:c16="http://schemas.microsoft.com/office/drawing/2014/chart" uri="{C3380CC4-5D6E-409C-BE32-E72D297353CC}">
              <c16:uniqueId val="{00000000-4D6B-BA49-A234-EA9D870DF6AF}"/>
            </c:ext>
          </c:extLst>
        </c:ser>
        <c:ser>
          <c:idx val="1"/>
          <c:order val="1"/>
          <c:tx>
            <c:strRef>
              <c:f>Sheet1!$C$1</c:f>
              <c:strCache>
                <c:ptCount val="1"/>
                <c:pt idx="0">
                  <c:v>Column1</c:v>
                </c:pt>
              </c:strCache>
            </c:strRef>
          </c:tx>
          <c:spPr>
            <a:solidFill>
              <a:schemeClr val="accent2"/>
            </a:solidFill>
            <a:ln>
              <a:noFill/>
            </a:ln>
            <a:effectLst/>
          </c:spPr>
          <c:invertIfNegative val="0"/>
          <c:cat>
            <c:strRef>
              <c:f>Sheet1!$A$2:$A$4</c:f>
              <c:strCache>
                <c:ptCount val="3"/>
                <c:pt idx="0">
                  <c:v>Initiation Rate                (in sample)</c:v>
                </c:pt>
                <c:pt idx="1">
                  <c:v>National rate                         (at time of study)</c:v>
                </c:pt>
                <c:pt idx="2">
                  <c:v>Completion</c:v>
                </c:pt>
              </c:strCache>
            </c:strRef>
          </c:cat>
          <c:val>
            <c:numRef>
              <c:f>Sheet1!$C$2:$C$4</c:f>
              <c:numCache>
                <c:formatCode>General</c:formatCode>
                <c:ptCount val="3"/>
              </c:numCache>
            </c:numRef>
          </c:val>
          <c:extLst>
            <c:ext xmlns:c16="http://schemas.microsoft.com/office/drawing/2014/chart" uri="{C3380CC4-5D6E-409C-BE32-E72D297353CC}">
              <c16:uniqueId val="{00000001-4D6B-BA49-A234-EA9D870DF6AF}"/>
            </c:ext>
          </c:extLst>
        </c:ser>
        <c:ser>
          <c:idx val="2"/>
          <c:order val="2"/>
          <c:tx>
            <c:strRef>
              <c:f>Sheet1!$D$1</c:f>
              <c:strCache>
                <c:ptCount val="1"/>
                <c:pt idx="0">
                  <c:v>Column2</c:v>
                </c:pt>
              </c:strCache>
            </c:strRef>
          </c:tx>
          <c:spPr>
            <a:solidFill>
              <a:schemeClr val="accent3"/>
            </a:solidFill>
            <a:ln>
              <a:noFill/>
            </a:ln>
            <a:effectLst/>
          </c:spPr>
          <c:invertIfNegative val="0"/>
          <c:cat>
            <c:strRef>
              <c:f>Sheet1!$A$2:$A$4</c:f>
              <c:strCache>
                <c:ptCount val="3"/>
                <c:pt idx="0">
                  <c:v>Initiation Rate                (in sample)</c:v>
                </c:pt>
                <c:pt idx="1">
                  <c:v>National rate                         (at time of study)</c:v>
                </c:pt>
                <c:pt idx="2">
                  <c:v>Completion</c:v>
                </c:pt>
              </c:strCache>
            </c:strRef>
          </c:cat>
          <c:val>
            <c:numRef>
              <c:f>Sheet1!$D$2:$D$4</c:f>
              <c:numCache>
                <c:formatCode>General</c:formatCode>
                <c:ptCount val="3"/>
              </c:numCache>
            </c:numRef>
          </c:val>
          <c:extLst>
            <c:ext xmlns:c16="http://schemas.microsoft.com/office/drawing/2014/chart" uri="{C3380CC4-5D6E-409C-BE32-E72D297353CC}">
              <c16:uniqueId val="{00000002-4D6B-BA49-A234-EA9D870DF6AF}"/>
            </c:ext>
          </c:extLst>
        </c:ser>
        <c:dLbls>
          <c:showLegendKey val="0"/>
          <c:showVal val="0"/>
          <c:showCatName val="0"/>
          <c:showSerName val="0"/>
          <c:showPercent val="0"/>
          <c:showBubbleSize val="0"/>
        </c:dLbls>
        <c:gapWidth val="150"/>
        <c:overlap val="100"/>
        <c:axId val="2139667064"/>
        <c:axId val="2139670968"/>
      </c:barChart>
      <c:catAx>
        <c:axId val="2139667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2139670968"/>
        <c:crosses val="autoZero"/>
        <c:auto val="1"/>
        <c:lblAlgn val="ctr"/>
        <c:lblOffset val="100"/>
        <c:noMultiLvlLbl val="0"/>
      </c:catAx>
      <c:valAx>
        <c:axId val="2139670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9667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38664698162701"/>
          <c:y val="7.9692659385318804E-2"/>
          <c:w val="0.82883659715446201"/>
          <c:h val="0.82348939915444697"/>
        </c:manualLayout>
      </c:layout>
      <c:barChart>
        <c:barDir val="col"/>
        <c:grouping val="clustered"/>
        <c:varyColors val="0"/>
        <c:ser>
          <c:idx val="0"/>
          <c:order val="0"/>
          <c:tx>
            <c:strRef>
              <c:f>'Primary Outcome Figures'!$B$12</c:f>
              <c:strCache>
                <c:ptCount val="1"/>
                <c:pt idx="0">
                  <c:v>Intervention</c:v>
                </c:pt>
              </c:strCache>
            </c:strRef>
          </c:tx>
          <c:invertIfNegative val="0"/>
          <c:dLbls>
            <c:spPr>
              <a:noFill/>
              <a:ln>
                <a:noFill/>
              </a:ln>
              <a:effectLst/>
            </c:spPr>
            <c:txPr>
              <a:bodyPr wrap="square" lIns="38100" tIns="19050" rIns="38100" bIns="19050" anchor="ctr">
                <a:spAutoFit/>
              </a:bodyPr>
              <a:lstStyle/>
              <a:p>
                <a:pPr>
                  <a:defRPr sz="1400" b="1">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'Primary Outcome Figures'!$A$13:$A$16</c:f>
              <c:strCache>
                <c:ptCount val="4"/>
                <c:pt idx="0">
                  <c:v>0 doses</c:v>
                </c:pt>
                <c:pt idx="1">
                  <c:v>At least 1 dose</c:v>
                </c:pt>
                <c:pt idx="2">
                  <c:v>At least 2 doses</c:v>
                </c:pt>
                <c:pt idx="3">
                  <c:v>3 doses</c:v>
                </c:pt>
              </c:strCache>
            </c:strRef>
          </c:cat>
          <c:val>
            <c:numRef>
              <c:f>'Primary Outcome Figures'!$B$13:$B$16</c:f>
              <c:numCache>
                <c:formatCode>0%</c:formatCode>
                <c:ptCount val="4"/>
                <c:pt idx="0">
                  <c:v>0.56000000000000005</c:v>
                </c:pt>
                <c:pt idx="1">
                  <c:v>0.42</c:v>
                </c:pt>
                <c:pt idx="2">
                  <c:v>0.28999999999999998</c:v>
                </c:pt>
                <c:pt idx="3">
                  <c:v>0.14000000000000001</c:v>
                </c:pt>
              </c:numCache>
            </c:numRef>
          </c:val>
          <c:extLst>
            <c:ext xmlns:c16="http://schemas.microsoft.com/office/drawing/2014/chart" uri="{C3380CC4-5D6E-409C-BE32-E72D297353CC}">
              <c16:uniqueId val="{00000000-0981-49C1-ADB0-391D879D6F4D}"/>
            </c:ext>
          </c:extLst>
        </c:ser>
        <c:ser>
          <c:idx val="1"/>
          <c:order val="1"/>
          <c:tx>
            <c:strRef>
              <c:f>'Primary Outcome Figures'!$C$12</c:f>
              <c:strCache>
                <c:ptCount val="1"/>
                <c:pt idx="0">
                  <c:v>Control</c:v>
                </c:pt>
              </c:strCache>
            </c:strRef>
          </c:tx>
          <c:invertIfNegative val="0"/>
          <c:dLbls>
            <c:spPr>
              <a:noFill/>
              <a:ln>
                <a:noFill/>
              </a:ln>
              <a:effectLst/>
            </c:spPr>
            <c:txPr>
              <a:bodyPr wrap="square" lIns="38100" tIns="19050" rIns="38100" bIns="19050" anchor="ctr">
                <a:spAutoFit/>
              </a:bodyPr>
              <a:lstStyle/>
              <a:p>
                <a:pPr>
                  <a:defRPr sz="1400" b="1">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'Primary Outcome Figures'!$A$13:$A$16</c:f>
              <c:strCache>
                <c:ptCount val="4"/>
                <c:pt idx="0">
                  <c:v>0 doses</c:v>
                </c:pt>
                <c:pt idx="1">
                  <c:v>At least 1 dose</c:v>
                </c:pt>
                <c:pt idx="2">
                  <c:v>At least 2 doses</c:v>
                </c:pt>
                <c:pt idx="3">
                  <c:v>3 doses</c:v>
                </c:pt>
              </c:strCache>
            </c:strRef>
          </c:cat>
          <c:val>
            <c:numRef>
              <c:f>'Primary Outcome Figures'!$C$13:$C$16</c:f>
              <c:numCache>
                <c:formatCode>0%</c:formatCode>
                <c:ptCount val="4"/>
                <c:pt idx="0">
                  <c:v>0.59</c:v>
                </c:pt>
                <c:pt idx="1">
                  <c:v>0.38</c:v>
                </c:pt>
                <c:pt idx="2">
                  <c:v>0.26</c:v>
                </c:pt>
                <c:pt idx="3">
                  <c:v>0.11</c:v>
                </c:pt>
              </c:numCache>
            </c:numRef>
          </c:val>
          <c:extLst>
            <c:ext xmlns:c16="http://schemas.microsoft.com/office/drawing/2014/chart" uri="{C3380CC4-5D6E-409C-BE32-E72D297353CC}">
              <c16:uniqueId val="{00000001-0981-49C1-ADB0-391D879D6F4D}"/>
            </c:ext>
          </c:extLst>
        </c:ser>
        <c:dLbls>
          <c:dLblPos val="outEnd"/>
          <c:showLegendKey val="0"/>
          <c:showVal val="1"/>
          <c:showCatName val="0"/>
          <c:showSerName val="0"/>
          <c:showPercent val="0"/>
          <c:showBubbleSize val="0"/>
        </c:dLbls>
        <c:gapWidth val="150"/>
        <c:axId val="2141603560"/>
        <c:axId val="2141606728"/>
      </c:barChart>
      <c:catAx>
        <c:axId val="2141603560"/>
        <c:scaling>
          <c:orientation val="minMax"/>
        </c:scaling>
        <c:delete val="0"/>
        <c:axPos val="b"/>
        <c:numFmt formatCode="General" sourceLinked="0"/>
        <c:majorTickMark val="out"/>
        <c:minorTickMark val="none"/>
        <c:tickLblPos val="nextTo"/>
        <c:txPr>
          <a:bodyPr/>
          <a:lstStyle/>
          <a:p>
            <a:pPr>
              <a:defRPr sz="1500" b="1">
                <a:latin typeface="Arial" panose="020B0604020202020204" pitchFamily="34" charset="0"/>
                <a:cs typeface="Arial" panose="020B0604020202020204" pitchFamily="34" charset="0"/>
              </a:defRPr>
            </a:pPr>
            <a:endParaRPr lang="en-US"/>
          </a:p>
        </c:txPr>
        <c:crossAx val="2141606728"/>
        <c:crosses val="autoZero"/>
        <c:auto val="1"/>
        <c:lblAlgn val="ctr"/>
        <c:lblOffset val="100"/>
        <c:noMultiLvlLbl val="0"/>
      </c:catAx>
      <c:valAx>
        <c:axId val="2141606728"/>
        <c:scaling>
          <c:orientation val="minMax"/>
          <c:max val="1"/>
        </c:scaling>
        <c:delete val="0"/>
        <c:axPos val="l"/>
        <c:title>
          <c:tx>
            <c:rich>
              <a:bodyPr rot="-5400000" vert="horz"/>
              <a:lstStyle/>
              <a:p>
                <a:pPr>
                  <a:defRPr sz="1500">
                    <a:latin typeface="Arial" panose="020B0604020202020204" pitchFamily="34" charset="0"/>
                    <a:cs typeface="Arial" panose="020B0604020202020204" pitchFamily="34" charset="0"/>
                  </a:defRPr>
                </a:pPr>
                <a:r>
                  <a:rPr lang="en-US" sz="1500">
                    <a:latin typeface="Arial" panose="020B0604020202020204" pitchFamily="34" charset="0"/>
                    <a:cs typeface="Arial" panose="020B0604020202020204" pitchFamily="34" charset="0"/>
                  </a:rPr>
                  <a:t>% of adolescents</a:t>
                </a:r>
              </a:p>
            </c:rich>
          </c:tx>
          <c:layout>
            <c:manualLayout>
              <c:xMode val="edge"/>
              <c:yMode val="edge"/>
              <c:x val="1.30121703086826E-2"/>
              <c:y val="0.339477580272526"/>
            </c:manualLayout>
          </c:layout>
          <c:overlay val="0"/>
        </c:title>
        <c:numFmt formatCode="0%" sourceLinked="1"/>
        <c:majorTickMark val="out"/>
        <c:minorTickMark val="none"/>
        <c:tickLblPos val="nextTo"/>
        <c:txPr>
          <a:bodyPr/>
          <a:lstStyle/>
          <a:p>
            <a:pPr>
              <a:defRPr>
                <a:latin typeface="Arial" panose="020B0604020202020204" pitchFamily="34" charset="0"/>
                <a:cs typeface="Arial" panose="020B0604020202020204" pitchFamily="34" charset="0"/>
              </a:defRPr>
            </a:pPr>
            <a:endParaRPr lang="en-US"/>
          </a:p>
        </c:txPr>
        <c:crossAx val="2141603560"/>
        <c:crosses val="autoZero"/>
        <c:crossBetween val="between"/>
      </c:valAx>
    </c:plotArea>
    <c:legend>
      <c:legendPos val="t"/>
      <c:layout>
        <c:manualLayout>
          <c:xMode val="edge"/>
          <c:yMode val="edge"/>
          <c:x val="0.30133588770153702"/>
          <c:y val="5.91397849462365E-2"/>
          <c:w val="0.47633635132784202"/>
          <c:h val="6.9178179074921006E-2"/>
        </c:manualLayout>
      </c:layout>
      <c:overlay val="0"/>
      <c:txPr>
        <a:bodyPr/>
        <a:lstStyle/>
        <a:p>
          <a:pPr>
            <a:defRPr sz="1500" b="1">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394927392869893E-2"/>
          <c:y val="3.6238511981667901E-2"/>
          <c:w val="0.91315448634247398"/>
          <c:h val="0.76646132468735495"/>
        </c:manualLayout>
      </c:layout>
      <c:barChart>
        <c:barDir val="col"/>
        <c:grouping val="clustered"/>
        <c:varyColors val="0"/>
        <c:ser>
          <c:idx val="0"/>
          <c:order val="0"/>
          <c:tx>
            <c:strRef>
              <c:f>Sheet1!$B$1</c:f>
              <c:strCache>
                <c:ptCount val="1"/>
                <c:pt idx="0">
                  <c:v>Intervention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All</c:v>
                </c:pt>
                <c:pt idx="1">
                  <c:v>Letter</c:v>
                </c:pt>
                <c:pt idx="2">
                  <c:v>Text</c:v>
                </c:pt>
                <c:pt idx="3">
                  <c:v>Robocall</c:v>
                </c:pt>
              </c:strCache>
            </c:strRef>
          </c:cat>
          <c:val>
            <c:numRef>
              <c:f>Sheet1!$B$2:$B$5</c:f>
              <c:numCache>
                <c:formatCode>0%</c:formatCode>
                <c:ptCount val="4"/>
                <c:pt idx="0">
                  <c:v>0.23</c:v>
                </c:pt>
                <c:pt idx="1">
                  <c:v>0.25</c:v>
                </c:pt>
                <c:pt idx="2">
                  <c:v>0.23</c:v>
                </c:pt>
                <c:pt idx="3">
                  <c:v>0.18</c:v>
                </c:pt>
              </c:numCache>
            </c:numRef>
          </c:val>
          <c:extLst>
            <c:ext xmlns:c16="http://schemas.microsoft.com/office/drawing/2014/chart" uri="{C3380CC4-5D6E-409C-BE32-E72D297353CC}">
              <c16:uniqueId val="{00000000-C220-4FBC-9069-C41617D29F11}"/>
            </c:ext>
          </c:extLst>
        </c:ser>
        <c:ser>
          <c:idx val="1"/>
          <c:order val="1"/>
          <c:tx>
            <c:strRef>
              <c:f>Sheet1!$C$1</c:f>
              <c:strCache>
                <c:ptCount val="1"/>
                <c:pt idx="0">
                  <c:v>Control</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All</c:v>
                </c:pt>
                <c:pt idx="1">
                  <c:v>Letter</c:v>
                </c:pt>
                <c:pt idx="2">
                  <c:v>Text</c:v>
                </c:pt>
                <c:pt idx="3">
                  <c:v>Robocall</c:v>
                </c:pt>
              </c:strCache>
            </c:strRef>
          </c:cat>
          <c:val>
            <c:numRef>
              <c:f>Sheet1!$C$2:$C$5</c:f>
              <c:numCache>
                <c:formatCode>0%</c:formatCode>
                <c:ptCount val="4"/>
                <c:pt idx="0">
                  <c:v>0.12</c:v>
                </c:pt>
                <c:pt idx="1">
                  <c:v>0.12</c:v>
                </c:pt>
                <c:pt idx="2">
                  <c:v>0.12</c:v>
                </c:pt>
                <c:pt idx="3">
                  <c:v>0.12</c:v>
                </c:pt>
              </c:numCache>
            </c:numRef>
          </c:val>
          <c:extLst>
            <c:ext xmlns:c16="http://schemas.microsoft.com/office/drawing/2014/chart" uri="{C3380CC4-5D6E-409C-BE32-E72D297353CC}">
              <c16:uniqueId val="{00000001-C220-4FBC-9069-C41617D29F11}"/>
            </c:ext>
          </c:extLst>
        </c:ser>
        <c:dLbls>
          <c:showLegendKey val="0"/>
          <c:showVal val="0"/>
          <c:showCatName val="0"/>
          <c:showSerName val="0"/>
          <c:showPercent val="0"/>
          <c:showBubbleSize val="0"/>
        </c:dLbls>
        <c:gapWidth val="267"/>
        <c:overlap val="-43"/>
        <c:axId val="2142759432"/>
        <c:axId val="2142763336"/>
      </c:barChart>
      <c:catAx>
        <c:axId val="214275943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tx1"/>
                </a:solidFill>
                <a:latin typeface="Arial" panose="020B0604020202020204" pitchFamily="34" charset="0"/>
                <a:ea typeface="+mn-ea"/>
                <a:cs typeface="Arial" panose="020B0604020202020204" pitchFamily="34" charset="0"/>
              </a:defRPr>
            </a:pPr>
            <a:endParaRPr lang="en-US"/>
          </a:p>
        </c:txPr>
        <c:crossAx val="2142763336"/>
        <c:crosses val="autoZero"/>
        <c:auto val="1"/>
        <c:lblAlgn val="ctr"/>
        <c:lblOffset val="100"/>
        <c:noMultiLvlLbl val="0"/>
      </c:catAx>
      <c:valAx>
        <c:axId val="214276333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2759432"/>
        <c:crosses val="autoZero"/>
        <c:crossBetween val="between"/>
      </c:valAx>
      <c:spPr>
        <a:pattFill prst="ltDnDiag">
          <a:fgClr>
            <a:srgbClr val="000000">
              <a:alpha val="0"/>
            </a:srgbClr>
          </a:fgClr>
          <a:bgClr>
            <a:srgbClr val="FFFFFF"/>
          </a:bgClr>
        </a:pattFill>
        <a:ln w="25400">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dirty="0">
                <a:solidFill>
                  <a:schemeClr val="tx1"/>
                </a:solidFill>
              </a:rPr>
              <a:t>HPV Vaccine</a:t>
            </a:r>
            <a:r>
              <a:rPr lang="en-US" sz="2000" b="1" baseline="0" dirty="0">
                <a:solidFill>
                  <a:schemeClr val="tx1"/>
                </a:solidFill>
              </a:rPr>
              <a:t> Series </a:t>
            </a:r>
            <a:r>
              <a:rPr lang="en-US" sz="2000" b="1" dirty="0">
                <a:solidFill>
                  <a:schemeClr val="tx1"/>
                </a:solidFill>
              </a:rPr>
              <a:t>Completion Rate: </a:t>
            </a:r>
          </a:p>
          <a:p>
            <a:pPr>
              <a:defRPr sz="2000">
                <a:solidFill>
                  <a:schemeClr val="tx1"/>
                </a:solidFill>
              </a:defRPr>
            </a:pPr>
            <a:r>
              <a:rPr lang="en-US" sz="2000" b="1" dirty="0">
                <a:solidFill>
                  <a:schemeClr val="tx1"/>
                </a:solidFill>
              </a:rPr>
              <a:t>% Point Change</a:t>
            </a:r>
            <a:r>
              <a:rPr lang="en-US" sz="2000" b="1" baseline="0" dirty="0">
                <a:solidFill>
                  <a:schemeClr val="tx1"/>
                </a:solidFill>
              </a:rPr>
              <a:t> Through late 2019</a:t>
            </a:r>
            <a:endParaRPr lang="en-US" sz="2000" b="1" dirty="0">
              <a:solidFill>
                <a:schemeClr val="tx1"/>
              </a:solidFill>
            </a:endParaRPr>
          </a:p>
        </c:rich>
      </c:tx>
      <c:layout>
        <c:manualLayout>
          <c:xMode val="edge"/>
          <c:yMode val="edge"/>
          <c:x val="0.28120682877582054"/>
          <c:y val="8.7962964744397562E-2"/>
        </c:manualLayout>
      </c:layout>
      <c:overlay val="0"/>
      <c:spPr>
        <a:solidFill>
          <a:sysClr val="window" lastClr="FFFFFF"/>
        </a:solidFill>
        <a:ln w="28575">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9102697029440899"/>
          <c:y val="0.26493956297875099"/>
          <c:w val="0.46454768641147998"/>
          <c:h val="0.608694673469239"/>
        </c:manualLayout>
      </c:layout>
      <c:barChart>
        <c:barDir val="col"/>
        <c:grouping val="clustered"/>
        <c:varyColors val="0"/>
        <c:ser>
          <c:idx val="0"/>
          <c:order val="0"/>
          <c:tx>
            <c:strRef>
              <c:f>[TreatmentEffectiveness_02262020.xlsx]TreatmentEffectiveness_02262020!$E$16</c:f>
              <c:strCache>
                <c:ptCount val="1"/>
                <c:pt idx="0">
                  <c:v>Completion Rate % Change</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A5B0-4DB1-8E22-8399387A6549}"/>
              </c:ext>
            </c:extLst>
          </c:dPt>
          <c:dPt>
            <c:idx val="1"/>
            <c:invertIfNegative val="0"/>
            <c:bubble3D val="0"/>
            <c:spPr>
              <a:solidFill>
                <a:srgbClr val="1F497D">
                  <a:lumMod val="40000"/>
                  <a:lumOff val="60000"/>
                </a:srgbClr>
              </a:solidFill>
              <a:ln>
                <a:noFill/>
              </a:ln>
              <a:effectLst/>
            </c:spPr>
            <c:extLst>
              <c:ext xmlns:c16="http://schemas.microsoft.com/office/drawing/2014/chart" uri="{C3380CC4-5D6E-409C-BE32-E72D297353CC}">
                <c16:uniqueId val="{00000003-A5B0-4DB1-8E22-8399387A6549}"/>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[TreatmentEffectiveness_02262020.xlsx]TreatmentEffectiveness_02262020!$D$17:$D$18</c:f>
              <c:strCache>
                <c:ptCount val="2"/>
                <c:pt idx="0">
                  <c:v>Average of Control Clinics</c:v>
                </c:pt>
                <c:pt idx="1">
                  <c:v>Average of Treatment Clinics 
(Parent Reminder)</c:v>
                </c:pt>
              </c:strCache>
            </c:strRef>
          </c:cat>
          <c:val>
            <c:numRef>
              <c:f>[TreatmentEffectiveness_02262020.xlsx]TreatmentEffectiveness_02262020!$E$17:$E$18</c:f>
              <c:numCache>
                <c:formatCode>0.00%</c:formatCode>
                <c:ptCount val="2"/>
                <c:pt idx="0">
                  <c:v>3.3599999999999998E-2</c:v>
                </c:pt>
                <c:pt idx="1">
                  <c:v>6.0900000000000003E-2</c:v>
                </c:pt>
              </c:numCache>
            </c:numRef>
          </c:val>
          <c:extLst>
            <c:ext xmlns:c16="http://schemas.microsoft.com/office/drawing/2014/chart" uri="{C3380CC4-5D6E-409C-BE32-E72D297353CC}">
              <c16:uniqueId val="{00000004-A5B0-4DB1-8E22-8399387A6549}"/>
            </c:ext>
          </c:extLst>
        </c:ser>
        <c:dLbls>
          <c:dLblPos val="outEnd"/>
          <c:showLegendKey val="0"/>
          <c:showVal val="1"/>
          <c:showCatName val="0"/>
          <c:showSerName val="0"/>
          <c:showPercent val="0"/>
          <c:showBubbleSize val="0"/>
        </c:dLbls>
        <c:gapWidth val="60"/>
        <c:axId val="-2146393032"/>
        <c:axId val="-2144746136"/>
      </c:barChart>
      <c:catAx>
        <c:axId val="-2146393032"/>
        <c:scaling>
          <c:orientation val="minMax"/>
        </c:scaling>
        <c:delete val="1"/>
        <c:axPos val="b"/>
        <c:minorGridlines>
          <c:spPr>
            <a:ln w="0" cap="flat" cmpd="sng" algn="ctr">
              <a:solidFill>
                <a:schemeClr val="tx1">
                  <a:lumMod val="5000"/>
                  <a:lumOff val="95000"/>
                </a:schemeClr>
              </a:solidFill>
              <a:round/>
            </a:ln>
            <a:effectLst/>
          </c:spPr>
        </c:minorGridlines>
        <c:numFmt formatCode="General" sourceLinked="1"/>
        <c:majorTickMark val="none"/>
        <c:minorTickMark val="none"/>
        <c:tickLblPos val="nextTo"/>
        <c:crossAx val="-2144746136"/>
        <c:crosses val="autoZero"/>
        <c:auto val="1"/>
        <c:lblAlgn val="ctr"/>
        <c:lblOffset val="100"/>
        <c:noMultiLvlLbl val="0"/>
      </c:catAx>
      <c:valAx>
        <c:axId val="-21447461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46393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EE063-8581-9242-8167-8690EB5F1DA3}" type="doc">
      <dgm:prSet loTypeId="urn:microsoft.com/office/officeart/2005/8/layout/venn2" loCatId="relationship" qsTypeId="urn:microsoft.com/office/officeart/2005/8/quickstyle/simple1" qsCatId="simple" csTypeId="urn:microsoft.com/office/officeart/2005/8/colors/colorful1" csCatId="colorful" phldr="1"/>
      <dgm:spPr/>
    </dgm:pt>
    <dgm:pt modelId="{14D7BF85-6806-0043-839A-4E0DEBC5972F}">
      <dgm:prSet phldrT="[Text]" custT="1"/>
      <dgm:spPr/>
      <dgm:t>
        <a:bodyPr/>
        <a:lstStyle/>
        <a:p>
          <a:r>
            <a:rPr lang="en-US" sz="1400" dirty="0">
              <a:solidFill>
                <a:schemeClr val="tx1"/>
              </a:solidFill>
            </a:rPr>
            <a:t>Societal Level/Policy</a:t>
          </a:r>
        </a:p>
      </dgm:t>
    </dgm:pt>
    <dgm:pt modelId="{273F7D4C-C01D-DC40-9FC5-F117ED0B2227}" type="parTrans" cxnId="{7BEC2D09-E0DA-D04F-870C-37EC7B7F5994}">
      <dgm:prSet/>
      <dgm:spPr/>
      <dgm:t>
        <a:bodyPr/>
        <a:lstStyle/>
        <a:p>
          <a:endParaRPr lang="en-US"/>
        </a:p>
      </dgm:t>
    </dgm:pt>
    <dgm:pt modelId="{961CCEB8-8085-F749-9AA7-18681C88EF27}" type="sibTrans" cxnId="{7BEC2D09-E0DA-D04F-870C-37EC7B7F5994}">
      <dgm:prSet/>
      <dgm:spPr/>
      <dgm:t>
        <a:bodyPr/>
        <a:lstStyle/>
        <a:p>
          <a:endParaRPr lang="en-US"/>
        </a:p>
      </dgm:t>
    </dgm:pt>
    <dgm:pt modelId="{DBEBA57E-EC0D-7E49-8CE5-525B0268F075}">
      <dgm:prSet phldrT="[Text]" custT="1"/>
      <dgm:spPr/>
      <dgm:t>
        <a:bodyPr/>
        <a:lstStyle/>
        <a:p>
          <a:r>
            <a:rPr lang="en-US" sz="1400" dirty="0">
              <a:solidFill>
                <a:schemeClr val="tx1"/>
              </a:solidFill>
            </a:rPr>
            <a:t>Parent</a:t>
          </a:r>
        </a:p>
      </dgm:t>
    </dgm:pt>
    <dgm:pt modelId="{6641BA63-79B4-F94B-8DFB-CC0B366E7AFE}" type="parTrans" cxnId="{BB3D41DE-1C06-D140-839B-945D2C28E1EA}">
      <dgm:prSet/>
      <dgm:spPr/>
      <dgm:t>
        <a:bodyPr/>
        <a:lstStyle/>
        <a:p>
          <a:endParaRPr lang="en-US"/>
        </a:p>
      </dgm:t>
    </dgm:pt>
    <dgm:pt modelId="{BA886C9E-2239-0242-BF1E-738AD264FDE3}" type="sibTrans" cxnId="{BB3D41DE-1C06-D140-839B-945D2C28E1EA}">
      <dgm:prSet/>
      <dgm:spPr/>
      <dgm:t>
        <a:bodyPr/>
        <a:lstStyle/>
        <a:p>
          <a:endParaRPr lang="en-US"/>
        </a:p>
      </dgm:t>
    </dgm:pt>
    <dgm:pt modelId="{C4083CAD-D77A-0448-BD1A-6C4357CF8163}">
      <dgm:prSet custT="1"/>
      <dgm:spPr/>
      <dgm:t>
        <a:bodyPr/>
        <a:lstStyle/>
        <a:p>
          <a:pPr>
            <a:spcAft>
              <a:spcPts val="0"/>
            </a:spcAft>
          </a:pPr>
          <a:r>
            <a:rPr lang="en-US" sz="1400" dirty="0">
              <a:solidFill>
                <a:schemeClr val="tx1"/>
              </a:solidFill>
            </a:rPr>
            <a:t>Community/</a:t>
          </a:r>
        </a:p>
        <a:p>
          <a:pPr>
            <a:spcAft>
              <a:spcPct val="35000"/>
            </a:spcAft>
          </a:pPr>
          <a:r>
            <a:rPr lang="en-US" sz="1400" dirty="0">
              <a:solidFill>
                <a:schemeClr val="tx1"/>
              </a:solidFill>
            </a:rPr>
            <a:t>Social Norms</a:t>
          </a:r>
        </a:p>
      </dgm:t>
    </dgm:pt>
    <dgm:pt modelId="{D4513DF1-7375-F244-9420-259B9229C68E}" type="parTrans" cxnId="{82CADA62-C14D-DA4F-A5C7-B5E06FE0E2B0}">
      <dgm:prSet/>
      <dgm:spPr/>
      <dgm:t>
        <a:bodyPr/>
        <a:lstStyle/>
        <a:p>
          <a:endParaRPr lang="en-US"/>
        </a:p>
      </dgm:t>
    </dgm:pt>
    <dgm:pt modelId="{E041F3D6-215E-5144-B768-FD3141086252}" type="sibTrans" cxnId="{82CADA62-C14D-DA4F-A5C7-B5E06FE0E2B0}">
      <dgm:prSet/>
      <dgm:spPr/>
      <dgm:t>
        <a:bodyPr/>
        <a:lstStyle/>
        <a:p>
          <a:endParaRPr lang="en-US"/>
        </a:p>
      </dgm:t>
    </dgm:pt>
    <dgm:pt modelId="{41252231-F605-2D41-9C75-EDE5D6997332}">
      <dgm:prSet custT="1"/>
      <dgm:spPr>
        <a:solidFill>
          <a:schemeClr val="accent4"/>
        </a:solidFill>
      </dgm:spPr>
      <dgm:t>
        <a:bodyPr/>
        <a:lstStyle/>
        <a:p>
          <a:r>
            <a:rPr lang="en-US" sz="1400" dirty="0">
              <a:solidFill>
                <a:schemeClr val="tx1"/>
              </a:solidFill>
            </a:rPr>
            <a:t>Health Care/Public Health System</a:t>
          </a:r>
        </a:p>
      </dgm:t>
    </dgm:pt>
    <dgm:pt modelId="{3587D61A-AF8F-E84A-BABD-984C925BF01A}" type="parTrans" cxnId="{EB935601-E096-6449-8929-0F8B3D835AB9}">
      <dgm:prSet/>
      <dgm:spPr/>
      <dgm:t>
        <a:bodyPr/>
        <a:lstStyle/>
        <a:p>
          <a:endParaRPr lang="en-US"/>
        </a:p>
      </dgm:t>
    </dgm:pt>
    <dgm:pt modelId="{21F74FAA-FE72-D14B-993E-487DC517EA62}" type="sibTrans" cxnId="{EB935601-E096-6449-8929-0F8B3D835AB9}">
      <dgm:prSet/>
      <dgm:spPr/>
      <dgm:t>
        <a:bodyPr/>
        <a:lstStyle/>
        <a:p>
          <a:endParaRPr lang="en-US"/>
        </a:p>
      </dgm:t>
    </dgm:pt>
    <dgm:pt modelId="{AFC13DA7-52B2-C749-8D5D-681641307379}">
      <dgm:prSet custT="1"/>
      <dgm:spPr/>
      <dgm:t>
        <a:bodyPr/>
        <a:lstStyle/>
        <a:p>
          <a:r>
            <a:rPr lang="en-US" sz="1400" dirty="0">
              <a:solidFill>
                <a:schemeClr val="tx1"/>
              </a:solidFill>
            </a:rPr>
            <a:t>Health Care Provider</a:t>
          </a:r>
        </a:p>
      </dgm:t>
    </dgm:pt>
    <dgm:pt modelId="{399EDBD2-CFCD-8B4F-B22C-ED3C14CEC294}" type="parTrans" cxnId="{85040044-AC01-EF49-88DF-B1816207A793}">
      <dgm:prSet/>
      <dgm:spPr/>
      <dgm:t>
        <a:bodyPr/>
        <a:lstStyle/>
        <a:p>
          <a:endParaRPr lang="en-US"/>
        </a:p>
      </dgm:t>
    </dgm:pt>
    <dgm:pt modelId="{1E42818A-4595-314C-91E6-F8E40FB11CF4}" type="sibTrans" cxnId="{85040044-AC01-EF49-88DF-B1816207A793}">
      <dgm:prSet/>
      <dgm:spPr/>
      <dgm:t>
        <a:bodyPr/>
        <a:lstStyle/>
        <a:p>
          <a:endParaRPr lang="en-US"/>
        </a:p>
      </dgm:t>
    </dgm:pt>
    <dgm:pt modelId="{3450C487-D3D9-B247-BEB7-9DC4254329C1}">
      <dgm:prSet custT="1"/>
      <dgm:spPr>
        <a:solidFill>
          <a:srgbClr val="E1F03C"/>
        </a:solidFill>
      </dgm:spPr>
      <dgm:t>
        <a:bodyPr/>
        <a:lstStyle/>
        <a:p>
          <a:r>
            <a:rPr lang="en-US" sz="1200" dirty="0">
              <a:solidFill>
                <a:schemeClr val="tx1"/>
              </a:solidFill>
            </a:rPr>
            <a:t>Adolescent</a:t>
          </a:r>
        </a:p>
      </dgm:t>
    </dgm:pt>
    <dgm:pt modelId="{0864757C-5CD6-3F40-B59B-30667668B16F}" type="parTrans" cxnId="{829F2AAC-E1D1-A548-9380-E2323983EB98}">
      <dgm:prSet/>
      <dgm:spPr/>
      <dgm:t>
        <a:bodyPr/>
        <a:lstStyle/>
        <a:p>
          <a:endParaRPr lang="en-US"/>
        </a:p>
      </dgm:t>
    </dgm:pt>
    <dgm:pt modelId="{AD63D997-EF76-C348-BFE7-D0452A4B1BEC}" type="sibTrans" cxnId="{829F2AAC-E1D1-A548-9380-E2323983EB98}">
      <dgm:prSet/>
      <dgm:spPr/>
      <dgm:t>
        <a:bodyPr/>
        <a:lstStyle/>
        <a:p>
          <a:endParaRPr lang="en-US"/>
        </a:p>
      </dgm:t>
    </dgm:pt>
    <dgm:pt modelId="{1C26F0DC-3305-CD4E-90E6-37AF69D5BA0E}" type="pres">
      <dgm:prSet presAssocID="{6EAEE063-8581-9242-8167-8690EB5F1DA3}" presName="Name0" presStyleCnt="0">
        <dgm:presLayoutVars>
          <dgm:chMax val="7"/>
          <dgm:resizeHandles val="exact"/>
        </dgm:presLayoutVars>
      </dgm:prSet>
      <dgm:spPr/>
    </dgm:pt>
    <dgm:pt modelId="{0D1778B8-3045-214F-9BE2-C4AF76D6FB5C}" type="pres">
      <dgm:prSet presAssocID="{6EAEE063-8581-9242-8167-8690EB5F1DA3}" presName="comp1" presStyleCnt="0"/>
      <dgm:spPr/>
    </dgm:pt>
    <dgm:pt modelId="{54D81969-30B9-5C4E-ABD4-FBDA84223DDE}" type="pres">
      <dgm:prSet presAssocID="{6EAEE063-8581-9242-8167-8690EB5F1DA3}" presName="circle1" presStyleLbl="node1" presStyleIdx="0" presStyleCnt="6" custScaleX="132838"/>
      <dgm:spPr/>
    </dgm:pt>
    <dgm:pt modelId="{07836EF3-E30A-9B48-9AAC-0EAF651206D5}" type="pres">
      <dgm:prSet presAssocID="{6EAEE063-8581-9242-8167-8690EB5F1DA3}" presName="c1text" presStyleLbl="node1" presStyleIdx="0" presStyleCnt="6">
        <dgm:presLayoutVars>
          <dgm:bulletEnabled val="1"/>
        </dgm:presLayoutVars>
      </dgm:prSet>
      <dgm:spPr/>
    </dgm:pt>
    <dgm:pt modelId="{5AD9E757-5CE0-834D-8F41-27940066614C}" type="pres">
      <dgm:prSet presAssocID="{6EAEE063-8581-9242-8167-8690EB5F1DA3}" presName="comp2" presStyleCnt="0"/>
      <dgm:spPr/>
    </dgm:pt>
    <dgm:pt modelId="{BFA338E5-578B-4B43-80A6-82D7346C9BAE}" type="pres">
      <dgm:prSet presAssocID="{6EAEE063-8581-9242-8167-8690EB5F1DA3}" presName="circle2" presStyleLbl="node1" presStyleIdx="1" presStyleCnt="6" custLinFactNeighborX="217" custLinFactNeighborY="993"/>
      <dgm:spPr/>
    </dgm:pt>
    <dgm:pt modelId="{E90111DB-8DF8-7D40-AD5E-0259C6EB2691}" type="pres">
      <dgm:prSet presAssocID="{6EAEE063-8581-9242-8167-8690EB5F1DA3}" presName="c2text" presStyleLbl="node1" presStyleIdx="1" presStyleCnt="6">
        <dgm:presLayoutVars>
          <dgm:bulletEnabled val="1"/>
        </dgm:presLayoutVars>
      </dgm:prSet>
      <dgm:spPr/>
    </dgm:pt>
    <dgm:pt modelId="{4DCA1D05-4224-0C4A-8127-AE516935A1D2}" type="pres">
      <dgm:prSet presAssocID="{6EAEE063-8581-9242-8167-8690EB5F1DA3}" presName="comp3" presStyleCnt="0"/>
      <dgm:spPr/>
    </dgm:pt>
    <dgm:pt modelId="{98B27682-E71F-D847-A229-886C6DD42025}" type="pres">
      <dgm:prSet presAssocID="{6EAEE063-8581-9242-8167-8690EB5F1DA3}" presName="circle3" presStyleLbl="node1" presStyleIdx="2" presStyleCnt="6"/>
      <dgm:spPr/>
    </dgm:pt>
    <dgm:pt modelId="{C959E077-37CA-D044-B878-CD1C577D81F6}" type="pres">
      <dgm:prSet presAssocID="{6EAEE063-8581-9242-8167-8690EB5F1DA3}" presName="c3text" presStyleLbl="node1" presStyleIdx="2" presStyleCnt="6">
        <dgm:presLayoutVars>
          <dgm:bulletEnabled val="1"/>
        </dgm:presLayoutVars>
      </dgm:prSet>
      <dgm:spPr/>
    </dgm:pt>
    <dgm:pt modelId="{82431F11-C1E5-1E44-ABA7-F5F69579136D}" type="pres">
      <dgm:prSet presAssocID="{6EAEE063-8581-9242-8167-8690EB5F1DA3}" presName="comp4" presStyleCnt="0"/>
      <dgm:spPr/>
    </dgm:pt>
    <dgm:pt modelId="{8D3A3EC7-6FA8-7D47-A05E-06257E6B01D2}" type="pres">
      <dgm:prSet presAssocID="{6EAEE063-8581-9242-8167-8690EB5F1DA3}" presName="circle4" presStyleLbl="node1" presStyleIdx="3" presStyleCnt="6"/>
      <dgm:spPr/>
    </dgm:pt>
    <dgm:pt modelId="{5EFBD779-8E4D-6249-85DA-0C503690A1CE}" type="pres">
      <dgm:prSet presAssocID="{6EAEE063-8581-9242-8167-8690EB5F1DA3}" presName="c4text" presStyleLbl="node1" presStyleIdx="3" presStyleCnt="6">
        <dgm:presLayoutVars>
          <dgm:bulletEnabled val="1"/>
        </dgm:presLayoutVars>
      </dgm:prSet>
      <dgm:spPr/>
    </dgm:pt>
    <dgm:pt modelId="{C3D92133-A9F1-C54A-9732-18CF2DFDD017}" type="pres">
      <dgm:prSet presAssocID="{6EAEE063-8581-9242-8167-8690EB5F1DA3}" presName="comp5" presStyleCnt="0"/>
      <dgm:spPr/>
    </dgm:pt>
    <dgm:pt modelId="{88AC033E-3E37-7041-AAEC-DB77DE164C5B}" type="pres">
      <dgm:prSet presAssocID="{6EAEE063-8581-9242-8167-8690EB5F1DA3}" presName="circle5" presStyleLbl="node1" presStyleIdx="4" presStyleCnt="6"/>
      <dgm:spPr/>
    </dgm:pt>
    <dgm:pt modelId="{5E9054E7-7315-4C4B-865E-5559D864060C}" type="pres">
      <dgm:prSet presAssocID="{6EAEE063-8581-9242-8167-8690EB5F1DA3}" presName="c5text" presStyleLbl="node1" presStyleIdx="4" presStyleCnt="6">
        <dgm:presLayoutVars>
          <dgm:bulletEnabled val="1"/>
        </dgm:presLayoutVars>
      </dgm:prSet>
      <dgm:spPr/>
    </dgm:pt>
    <dgm:pt modelId="{5A524B0D-E8B1-6449-BFF1-EB80036D08B8}" type="pres">
      <dgm:prSet presAssocID="{6EAEE063-8581-9242-8167-8690EB5F1DA3}" presName="comp6" presStyleCnt="0"/>
      <dgm:spPr/>
    </dgm:pt>
    <dgm:pt modelId="{93C8D0EE-B609-A44F-AB63-E97E74041082}" type="pres">
      <dgm:prSet presAssocID="{6EAEE063-8581-9242-8167-8690EB5F1DA3}" presName="circle6" presStyleLbl="node1" presStyleIdx="5" presStyleCnt="6" custScaleX="110907" custLinFactNeighborY="0"/>
      <dgm:spPr/>
    </dgm:pt>
    <dgm:pt modelId="{D4AEEAA4-B74B-AA46-B8E5-D0A6CF511AD7}" type="pres">
      <dgm:prSet presAssocID="{6EAEE063-8581-9242-8167-8690EB5F1DA3}" presName="c6text" presStyleLbl="node1" presStyleIdx="5" presStyleCnt="6">
        <dgm:presLayoutVars>
          <dgm:bulletEnabled val="1"/>
        </dgm:presLayoutVars>
      </dgm:prSet>
      <dgm:spPr/>
    </dgm:pt>
  </dgm:ptLst>
  <dgm:cxnLst>
    <dgm:cxn modelId="{EB935601-E096-6449-8929-0F8B3D835AB9}" srcId="{6EAEE063-8581-9242-8167-8690EB5F1DA3}" destId="{41252231-F605-2D41-9C75-EDE5D6997332}" srcOrd="2" destOrd="0" parTransId="{3587D61A-AF8F-E84A-BABD-984C925BF01A}" sibTransId="{21F74FAA-FE72-D14B-993E-487DC517EA62}"/>
    <dgm:cxn modelId="{7BEC2D09-E0DA-D04F-870C-37EC7B7F5994}" srcId="{6EAEE063-8581-9242-8167-8690EB5F1DA3}" destId="{14D7BF85-6806-0043-839A-4E0DEBC5972F}" srcOrd="0" destOrd="0" parTransId="{273F7D4C-C01D-DC40-9FC5-F117ED0B2227}" sibTransId="{961CCEB8-8085-F749-9AA7-18681C88EF27}"/>
    <dgm:cxn modelId="{3B2B2F1B-14CE-3340-A1A4-37B03E3D5B3C}" type="presOf" srcId="{DBEBA57E-EC0D-7E49-8CE5-525B0268F075}" destId="{88AC033E-3E37-7041-AAEC-DB77DE164C5B}" srcOrd="0" destOrd="0" presId="urn:microsoft.com/office/officeart/2005/8/layout/venn2"/>
    <dgm:cxn modelId="{82CADA62-C14D-DA4F-A5C7-B5E06FE0E2B0}" srcId="{6EAEE063-8581-9242-8167-8690EB5F1DA3}" destId="{C4083CAD-D77A-0448-BD1A-6C4357CF8163}" srcOrd="1" destOrd="0" parTransId="{D4513DF1-7375-F244-9420-259B9229C68E}" sibTransId="{E041F3D6-215E-5144-B768-FD3141086252}"/>
    <dgm:cxn modelId="{85040044-AC01-EF49-88DF-B1816207A793}" srcId="{6EAEE063-8581-9242-8167-8690EB5F1DA3}" destId="{AFC13DA7-52B2-C749-8D5D-681641307379}" srcOrd="3" destOrd="0" parTransId="{399EDBD2-CFCD-8B4F-B22C-ED3C14CEC294}" sibTransId="{1E42818A-4595-314C-91E6-F8E40FB11CF4}"/>
    <dgm:cxn modelId="{E6E7DA6D-8B16-4142-9341-D8BF38989A40}" type="presOf" srcId="{C4083CAD-D77A-0448-BD1A-6C4357CF8163}" destId="{E90111DB-8DF8-7D40-AD5E-0259C6EB2691}" srcOrd="1" destOrd="0" presId="urn:microsoft.com/office/officeart/2005/8/layout/venn2"/>
    <dgm:cxn modelId="{E1295F70-F47A-7A4E-872B-D8942EE04F57}" type="presOf" srcId="{6EAEE063-8581-9242-8167-8690EB5F1DA3}" destId="{1C26F0DC-3305-CD4E-90E6-37AF69D5BA0E}" srcOrd="0" destOrd="0" presId="urn:microsoft.com/office/officeart/2005/8/layout/venn2"/>
    <dgm:cxn modelId="{39661D76-A991-2B45-A5E4-E74D56233B98}" type="presOf" srcId="{3450C487-D3D9-B247-BEB7-9DC4254329C1}" destId="{D4AEEAA4-B74B-AA46-B8E5-D0A6CF511AD7}" srcOrd="1" destOrd="0" presId="urn:microsoft.com/office/officeart/2005/8/layout/venn2"/>
    <dgm:cxn modelId="{2D7E348B-EEBE-3E46-99D3-1ECB3A47BC4B}" type="presOf" srcId="{AFC13DA7-52B2-C749-8D5D-681641307379}" destId="{5EFBD779-8E4D-6249-85DA-0C503690A1CE}" srcOrd="1" destOrd="0" presId="urn:microsoft.com/office/officeart/2005/8/layout/venn2"/>
    <dgm:cxn modelId="{07A3B58D-D8C3-6344-864E-4569396CE58E}" type="presOf" srcId="{14D7BF85-6806-0043-839A-4E0DEBC5972F}" destId="{54D81969-30B9-5C4E-ABD4-FBDA84223DDE}" srcOrd="0" destOrd="0" presId="urn:microsoft.com/office/officeart/2005/8/layout/venn2"/>
    <dgm:cxn modelId="{F20A8F98-228B-C940-800B-57307EB09E28}" type="presOf" srcId="{DBEBA57E-EC0D-7E49-8CE5-525B0268F075}" destId="{5E9054E7-7315-4C4B-865E-5559D864060C}" srcOrd="1" destOrd="0" presId="urn:microsoft.com/office/officeart/2005/8/layout/venn2"/>
    <dgm:cxn modelId="{29349A9E-39FE-B549-9761-564CA917FB49}" type="presOf" srcId="{C4083CAD-D77A-0448-BD1A-6C4357CF8163}" destId="{BFA338E5-578B-4B43-80A6-82D7346C9BAE}" srcOrd="0" destOrd="0" presId="urn:microsoft.com/office/officeart/2005/8/layout/venn2"/>
    <dgm:cxn modelId="{7A3CB8A1-DB62-A24D-8732-687177E009F0}" type="presOf" srcId="{41252231-F605-2D41-9C75-EDE5D6997332}" destId="{C959E077-37CA-D044-B878-CD1C577D81F6}" srcOrd="1" destOrd="0" presId="urn:microsoft.com/office/officeart/2005/8/layout/venn2"/>
    <dgm:cxn modelId="{829F2AAC-E1D1-A548-9380-E2323983EB98}" srcId="{6EAEE063-8581-9242-8167-8690EB5F1DA3}" destId="{3450C487-D3D9-B247-BEB7-9DC4254329C1}" srcOrd="5" destOrd="0" parTransId="{0864757C-5CD6-3F40-B59B-30667668B16F}" sibTransId="{AD63D997-EF76-C348-BFE7-D0452A4B1BEC}"/>
    <dgm:cxn modelId="{31BC8BB2-D9D5-0148-AE2C-BA3EB90C1EC9}" type="presOf" srcId="{AFC13DA7-52B2-C749-8D5D-681641307379}" destId="{8D3A3EC7-6FA8-7D47-A05E-06257E6B01D2}" srcOrd="0" destOrd="0" presId="urn:microsoft.com/office/officeart/2005/8/layout/venn2"/>
    <dgm:cxn modelId="{13B564C0-B4C2-9F42-BDAD-25C6E29835AF}" type="presOf" srcId="{3450C487-D3D9-B247-BEB7-9DC4254329C1}" destId="{93C8D0EE-B609-A44F-AB63-E97E74041082}" srcOrd="0" destOrd="0" presId="urn:microsoft.com/office/officeart/2005/8/layout/venn2"/>
    <dgm:cxn modelId="{2B3CFDD5-5380-974E-A8F6-2AA1D2D42523}" type="presOf" srcId="{14D7BF85-6806-0043-839A-4E0DEBC5972F}" destId="{07836EF3-E30A-9B48-9AAC-0EAF651206D5}" srcOrd="1" destOrd="0" presId="urn:microsoft.com/office/officeart/2005/8/layout/venn2"/>
    <dgm:cxn modelId="{BB3D41DE-1C06-D140-839B-945D2C28E1EA}" srcId="{6EAEE063-8581-9242-8167-8690EB5F1DA3}" destId="{DBEBA57E-EC0D-7E49-8CE5-525B0268F075}" srcOrd="4" destOrd="0" parTransId="{6641BA63-79B4-F94B-8DFB-CC0B366E7AFE}" sibTransId="{BA886C9E-2239-0242-BF1E-738AD264FDE3}"/>
    <dgm:cxn modelId="{49DE6CFD-B27D-2042-B280-553896B2CB75}" type="presOf" srcId="{41252231-F605-2D41-9C75-EDE5D6997332}" destId="{98B27682-E71F-D847-A229-886C6DD42025}" srcOrd="0" destOrd="0" presId="urn:microsoft.com/office/officeart/2005/8/layout/venn2"/>
    <dgm:cxn modelId="{F2ECE8F1-7EA9-D24D-A520-B4DFD3A923A5}" type="presParOf" srcId="{1C26F0DC-3305-CD4E-90E6-37AF69D5BA0E}" destId="{0D1778B8-3045-214F-9BE2-C4AF76D6FB5C}" srcOrd="0" destOrd="0" presId="urn:microsoft.com/office/officeart/2005/8/layout/venn2"/>
    <dgm:cxn modelId="{D58CFB42-2588-4040-A7F0-A060A5C8D4A8}" type="presParOf" srcId="{0D1778B8-3045-214F-9BE2-C4AF76D6FB5C}" destId="{54D81969-30B9-5C4E-ABD4-FBDA84223DDE}" srcOrd="0" destOrd="0" presId="urn:microsoft.com/office/officeart/2005/8/layout/venn2"/>
    <dgm:cxn modelId="{A7051189-8B2E-7B43-BAD9-D6298054C6EE}" type="presParOf" srcId="{0D1778B8-3045-214F-9BE2-C4AF76D6FB5C}" destId="{07836EF3-E30A-9B48-9AAC-0EAF651206D5}" srcOrd="1" destOrd="0" presId="urn:microsoft.com/office/officeart/2005/8/layout/venn2"/>
    <dgm:cxn modelId="{73548AFC-11B7-7540-A5E8-910E5FE14BBF}" type="presParOf" srcId="{1C26F0DC-3305-CD4E-90E6-37AF69D5BA0E}" destId="{5AD9E757-5CE0-834D-8F41-27940066614C}" srcOrd="1" destOrd="0" presId="urn:microsoft.com/office/officeart/2005/8/layout/venn2"/>
    <dgm:cxn modelId="{BE017BCE-08D1-6843-84E9-805CE73740EA}" type="presParOf" srcId="{5AD9E757-5CE0-834D-8F41-27940066614C}" destId="{BFA338E5-578B-4B43-80A6-82D7346C9BAE}" srcOrd="0" destOrd="0" presId="urn:microsoft.com/office/officeart/2005/8/layout/venn2"/>
    <dgm:cxn modelId="{B4E5C38E-E24F-A946-B450-126A7A1DFD02}" type="presParOf" srcId="{5AD9E757-5CE0-834D-8F41-27940066614C}" destId="{E90111DB-8DF8-7D40-AD5E-0259C6EB2691}" srcOrd="1" destOrd="0" presId="urn:microsoft.com/office/officeart/2005/8/layout/venn2"/>
    <dgm:cxn modelId="{F68880A9-2281-254D-BCA9-8CC3DE038DB6}" type="presParOf" srcId="{1C26F0DC-3305-CD4E-90E6-37AF69D5BA0E}" destId="{4DCA1D05-4224-0C4A-8127-AE516935A1D2}" srcOrd="2" destOrd="0" presId="urn:microsoft.com/office/officeart/2005/8/layout/venn2"/>
    <dgm:cxn modelId="{E70525FD-D2C5-2040-8556-2047997AC4AD}" type="presParOf" srcId="{4DCA1D05-4224-0C4A-8127-AE516935A1D2}" destId="{98B27682-E71F-D847-A229-886C6DD42025}" srcOrd="0" destOrd="0" presId="urn:microsoft.com/office/officeart/2005/8/layout/venn2"/>
    <dgm:cxn modelId="{5BAD56B7-98A0-4747-B596-D6E40980D827}" type="presParOf" srcId="{4DCA1D05-4224-0C4A-8127-AE516935A1D2}" destId="{C959E077-37CA-D044-B878-CD1C577D81F6}" srcOrd="1" destOrd="0" presId="urn:microsoft.com/office/officeart/2005/8/layout/venn2"/>
    <dgm:cxn modelId="{B6774B13-454D-CD44-846F-F744852EF1CD}" type="presParOf" srcId="{1C26F0DC-3305-CD4E-90E6-37AF69D5BA0E}" destId="{82431F11-C1E5-1E44-ABA7-F5F69579136D}" srcOrd="3" destOrd="0" presId="urn:microsoft.com/office/officeart/2005/8/layout/venn2"/>
    <dgm:cxn modelId="{7D8B1B35-3A29-984F-A041-2B0EC22DCB23}" type="presParOf" srcId="{82431F11-C1E5-1E44-ABA7-F5F69579136D}" destId="{8D3A3EC7-6FA8-7D47-A05E-06257E6B01D2}" srcOrd="0" destOrd="0" presId="urn:microsoft.com/office/officeart/2005/8/layout/venn2"/>
    <dgm:cxn modelId="{654F1E86-C8EF-AE45-A001-937F660A410D}" type="presParOf" srcId="{82431F11-C1E5-1E44-ABA7-F5F69579136D}" destId="{5EFBD779-8E4D-6249-85DA-0C503690A1CE}" srcOrd="1" destOrd="0" presId="urn:microsoft.com/office/officeart/2005/8/layout/venn2"/>
    <dgm:cxn modelId="{784F7618-72B3-FB44-89F1-7B5249F01257}" type="presParOf" srcId="{1C26F0DC-3305-CD4E-90E6-37AF69D5BA0E}" destId="{C3D92133-A9F1-C54A-9732-18CF2DFDD017}" srcOrd="4" destOrd="0" presId="urn:microsoft.com/office/officeart/2005/8/layout/venn2"/>
    <dgm:cxn modelId="{AFF24DBD-CFC7-F24C-B780-7E7F2D1131B9}" type="presParOf" srcId="{C3D92133-A9F1-C54A-9732-18CF2DFDD017}" destId="{88AC033E-3E37-7041-AAEC-DB77DE164C5B}" srcOrd="0" destOrd="0" presId="urn:microsoft.com/office/officeart/2005/8/layout/venn2"/>
    <dgm:cxn modelId="{68837E9E-7911-3C4D-AFAF-44E36A432BB6}" type="presParOf" srcId="{C3D92133-A9F1-C54A-9732-18CF2DFDD017}" destId="{5E9054E7-7315-4C4B-865E-5559D864060C}" srcOrd="1" destOrd="0" presId="urn:microsoft.com/office/officeart/2005/8/layout/venn2"/>
    <dgm:cxn modelId="{E1F9A3C5-8D1A-5D4B-A887-DEDE747B98B9}" type="presParOf" srcId="{1C26F0DC-3305-CD4E-90E6-37AF69D5BA0E}" destId="{5A524B0D-E8B1-6449-BFF1-EB80036D08B8}" srcOrd="5" destOrd="0" presId="urn:microsoft.com/office/officeart/2005/8/layout/venn2"/>
    <dgm:cxn modelId="{AB2D0D97-3D47-9949-B094-D24354DFC38B}" type="presParOf" srcId="{5A524B0D-E8B1-6449-BFF1-EB80036D08B8}" destId="{93C8D0EE-B609-A44F-AB63-E97E74041082}" srcOrd="0" destOrd="0" presId="urn:microsoft.com/office/officeart/2005/8/layout/venn2"/>
    <dgm:cxn modelId="{F50BCCBF-0876-6546-8750-5E168F4B8C6A}" type="presParOf" srcId="{5A524B0D-E8B1-6449-BFF1-EB80036D08B8}" destId="{D4AEEAA4-B74B-AA46-B8E5-D0A6CF511AD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0FC9D8E-68FF-4D4B-A629-573A3731B1C4}"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8E97A9AF-9F61-2344-ABFF-ED3DB6388225}">
      <dgm:prSet phldrT="[Text]" custT="1"/>
      <dgm:spPr>
        <a:solidFill>
          <a:schemeClr val="accent1">
            <a:lumMod val="60000"/>
            <a:lumOff val="40000"/>
          </a:schemeClr>
        </a:solidFill>
      </dgm:spPr>
      <dgm:t>
        <a:bodyPr/>
        <a:lstStyle/>
        <a:p>
          <a:r>
            <a:rPr lang="en-US" sz="2800" b="1" dirty="0">
              <a:solidFill>
                <a:schemeClr val="tx1"/>
              </a:solidFill>
            </a:rPr>
            <a:t>Provider &amp; Staff Training</a:t>
          </a:r>
        </a:p>
      </dgm:t>
    </dgm:pt>
    <dgm:pt modelId="{031327FC-09FC-2646-A91C-67A5CB317A43}" type="parTrans" cxnId="{5622C5FC-6AB1-EC41-8387-3FED514A0471}">
      <dgm:prSet/>
      <dgm:spPr/>
      <dgm:t>
        <a:bodyPr/>
        <a:lstStyle/>
        <a:p>
          <a:endParaRPr lang="en-US"/>
        </a:p>
      </dgm:t>
    </dgm:pt>
    <dgm:pt modelId="{58829BD6-7B49-AD40-9BB9-C202A36F84E0}" type="sibTrans" cxnId="{5622C5FC-6AB1-EC41-8387-3FED514A0471}">
      <dgm:prSet/>
      <dgm:spPr/>
      <dgm:t>
        <a:bodyPr/>
        <a:lstStyle/>
        <a:p>
          <a:endParaRPr lang="en-US"/>
        </a:p>
      </dgm:t>
    </dgm:pt>
    <dgm:pt modelId="{B6683F18-A396-F543-8EAB-73506940A6A9}">
      <dgm:prSet phldrT="[Text]" custT="1"/>
      <dgm:spPr>
        <a:solidFill>
          <a:schemeClr val="accent1">
            <a:lumMod val="60000"/>
            <a:lumOff val="40000"/>
          </a:schemeClr>
        </a:solidFill>
      </dgm:spPr>
      <dgm:t>
        <a:bodyPr/>
        <a:lstStyle/>
        <a:p>
          <a:r>
            <a:rPr lang="en-US" sz="2800" b="1" dirty="0">
              <a:solidFill>
                <a:schemeClr val="tx1"/>
              </a:solidFill>
            </a:rPr>
            <a:t>Provider Audit &amp; Feedback Reports</a:t>
          </a:r>
        </a:p>
      </dgm:t>
    </dgm:pt>
    <dgm:pt modelId="{9882148E-7C93-2C49-9BDD-59EAF32ABDA1}" type="parTrans" cxnId="{5EB9B1AE-40A4-4D46-B0C7-C715A36718A6}">
      <dgm:prSet/>
      <dgm:spPr/>
      <dgm:t>
        <a:bodyPr/>
        <a:lstStyle/>
        <a:p>
          <a:endParaRPr lang="en-US"/>
        </a:p>
      </dgm:t>
    </dgm:pt>
    <dgm:pt modelId="{E809DBA6-3D1E-7242-84EF-FDB890AB8A69}" type="sibTrans" cxnId="{5EB9B1AE-40A4-4D46-B0C7-C715A36718A6}">
      <dgm:prSet/>
      <dgm:spPr/>
      <dgm:t>
        <a:bodyPr/>
        <a:lstStyle/>
        <a:p>
          <a:endParaRPr lang="en-US"/>
        </a:p>
      </dgm:t>
    </dgm:pt>
    <dgm:pt modelId="{393F77C2-830E-CE4D-B0BC-925E2669FCDE}">
      <dgm:prSet phldrT="[Text]" custT="1"/>
      <dgm:spPr>
        <a:noFill/>
      </dgm:spPr>
      <dgm:t>
        <a:bodyPr/>
        <a:lstStyle/>
        <a:p>
          <a:r>
            <a:rPr lang="en-US" sz="2000" dirty="0"/>
            <a:t>Multiple trainings and booster trainings with each site</a:t>
          </a:r>
          <a:endParaRPr lang="en-US" sz="2000" dirty="0">
            <a:solidFill>
              <a:schemeClr val="tx1"/>
            </a:solidFill>
          </a:endParaRPr>
        </a:p>
      </dgm:t>
    </dgm:pt>
    <dgm:pt modelId="{52FB86DA-3BD1-E748-BB1D-D45A83129005}" type="parTrans" cxnId="{CF1A8441-1280-3D4F-8984-1BA9D0C7D0E5}">
      <dgm:prSet/>
      <dgm:spPr/>
      <dgm:t>
        <a:bodyPr/>
        <a:lstStyle/>
        <a:p>
          <a:endParaRPr lang="en-US"/>
        </a:p>
      </dgm:t>
    </dgm:pt>
    <dgm:pt modelId="{60C1B99F-4FE5-DD44-94E5-DAF9DADFB167}" type="sibTrans" cxnId="{CF1A8441-1280-3D4F-8984-1BA9D0C7D0E5}">
      <dgm:prSet/>
      <dgm:spPr/>
      <dgm:t>
        <a:bodyPr/>
        <a:lstStyle/>
        <a:p>
          <a:endParaRPr lang="en-US"/>
        </a:p>
      </dgm:t>
    </dgm:pt>
    <dgm:pt modelId="{8C746383-6E5C-2C43-AF26-3C203CE50982}">
      <dgm:prSet phldrT="[Text]" custT="1"/>
      <dgm:spPr>
        <a:noFill/>
      </dgm:spPr>
      <dgm:t>
        <a:bodyPr/>
        <a:lstStyle/>
        <a:p>
          <a:r>
            <a:rPr lang="en-US" sz="2000" dirty="0">
              <a:solidFill>
                <a:schemeClr val="tx1"/>
              </a:solidFill>
            </a:rPr>
            <a:t>Each pediatric provider will receive a report on missed opportunities at the provider and clinic level</a:t>
          </a:r>
        </a:p>
      </dgm:t>
    </dgm:pt>
    <dgm:pt modelId="{CF1DA07B-D39E-B442-B61A-B607D7607B11}" type="parTrans" cxnId="{A226C0C7-46A1-814D-AE96-892C9EE3289B}">
      <dgm:prSet/>
      <dgm:spPr/>
      <dgm:t>
        <a:bodyPr/>
        <a:lstStyle/>
        <a:p>
          <a:endParaRPr lang="en-US"/>
        </a:p>
      </dgm:t>
    </dgm:pt>
    <dgm:pt modelId="{EFF65870-55CD-CC44-BBF9-EA79F6504485}" type="sibTrans" cxnId="{A226C0C7-46A1-814D-AE96-892C9EE3289B}">
      <dgm:prSet/>
      <dgm:spPr/>
      <dgm:t>
        <a:bodyPr/>
        <a:lstStyle/>
        <a:p>
          <a:endParaRPr lang="en-US"/>
        </a:p>
      </dgm:t>
    </dgm:pt>
    <dgm:pt modelId="{055DD155-A97A-F640-BAA0-C7834A6CBFE3}">
      <dgm:prSet phldrT="[Text]" custT="1"/>
      <dgm:spPr>
        <a:noFill/>
      </dgm:spPr>
      <dgm:t>
        <a:bodyPr/>
        <a:lstStyle/>
        <a:p>
          <a:pPr>
            <a:buFont typeface="Courier New" panose="02070309020205020404" pitchFamily="49" charset="0"/>
            <a:buChar char="o"/>
          </a:pPr>
          <a:r>
            <a:rPr lang="en-US" sz="2000" dirty="0">
              <a:solidFill>
                <a:schemeClr val="tx1"/>
              </a:solidFill>
            </a:rPr>
            <a:t>Summary of HPV Vaccination rates at clinic</a:t>
          </a:r>
        </a:p>
      </dgm:t>
    </dgm:pt>
    <dgm:pt modelId="{EDF5F43C-967C-8C4B-9B23-5F74AF518478}" type="parTrans" cxnId="{755519E5-4F30-CF44-9294-BC738519267A}">
      <dgm:prSet/>
      <dgm:spPr/>
      <dgm:t>
        <a:bodyPr/>
        <a:lstStyle/>
        <a:p>
          <a:endParaRPr lang="en-US"/>
        </a:p>
      </dgm:t>
    </dgm:pt>
    <dgm:pt modelId="{DDF809C5-EBE6-7342-BB6A-EBD57C39A57B}" type="sibTrans" cxnId="{755519E5-4F30-CF44-9294-BC738519267A}">
      <dgm:prSet/>
      <dgm:spPr/>
      <dgm:t>
        <a:bodyPr/>
        <a:lstStyle/>
        <a:p>
          <a:endParaRPr lang="en-US"/>
        </a:p>
      </dgm:t>
    </dgm:pt>
    <dgm:pt modelId="{2E8D89A7-BD10-BC4F-948D-EEA89F2CE72A}">
      <dgm:prSet phldrT="[Text]" custT="1"/>
      <dgm:spPr>
        <a:noFill/>
      </dgm:spPr>
      <dgm:t>
        <a:bodyPr/>
        <a:lstStyle/>
        <a:p>
          <a:pPr>
            <a:buFont typeface="Courier New" panose="02070309020205020404" pitchFamily="49" charset="0"/>
            <a:buChar char="o"/>
          </a:pPr>
          <a:r>
            <a:rPr lang="en-US" sz="2000" dirty="0">
              <a:solidFill>
                <a:schemeClr val="tx1"/>
              </a:solidFill>
            </a:rPr>
            <a:t>Detailed review of workflow standardization and clinic-based intervention activities</a:t>
          </a:r>
        </a:p>
      </dgm:t>
    </dgm:pt>
    <dgm:pt modelId="{86083319-5292-9F4E-8DEB-5BEF13939C98}" type="parTrans" cxnId="{84340E11-44AB-A84E-B43F-4ADE1A51A135}">
      <dgm:prSet/>
      <dgm:spPr/>
      <dgm:t>
        <a:bodyPr/>
        <a:lstStyle/>
        <a:p>
          <a:endParaRPr lang="en-US"/>
        </a:p>
      </dgm:t>
    </dgm:pt>
    <dgm:pt modelId="{6F03A707-4619-374F-9EEB-4E561C4007DC}" type="sibTrans" cxnId="{84340E11-44AB-A84E-B43F-4ADE1A51A135}">
      <dgm:prSet/>
      <dgm:spPr/>
      <dgm:t>
        <a:bodyPr/>
        <a:lstStyle/>
        <a:p>
          <a:endParaRPr lang="en-US"/>
        </a:p>
      </dgm:t>
    </dgm:pt>
    <dgm:pt modelId="{25B1A598-8D0A-B642-98CE-94BF54827AAE}">
      <dgm:prSet phldrT="[Text]" custT="1"/>
      <dgm:spPr>
        <a:noFill/>
      </dgm:spPr>
      <dgm:t>
        <a:bodyPr/>
        <a:lstStyle/>
        <a:p>
          <a:pPr>
            <a:buFont typeface="Courier New" panose="02070309020205020404" pitchFamily="49" charset="0"/>
            <a:buChar char="o"/>
          </a:pPr>
          <a:r>
            <a:rPr lang="en-US" sz="2000" dirty="0">
              <a:solidFill>
                <a:schemeClr val="tx1"/>
              </a:solidFill>
            </a:rPr>
            <a:t>Role-Playing Activity (strengthening vaccine recommendations)</a:t>
          </a:r>
        </a:p>
      </dgm:t>
    </dgm:pt>
    <dgm:pt modelId="{43FFD0BE-0F27-C345-A249-5658F11F5113}" type="parTrans" cxnId="{2C34BA05-2971-A248-97B0-AA5048229B08}">
      <dgm:prSet/>
      <dgm:spPr/>
      <dgm:t>
        <a:bodyPr/>
        <a:lstStyle/>
        <a:p>
          <a:endParaRPr lang="en-US"/>
        </a:p>
      </dgm:t>
    </dgm:pt>
    <dgm:pt modelId="{7BA77AE5-DB8C-E44E-B6C7-17C2D5423DC7}" type="sibTrans" cxnId="{2C34BA05-2971-A248-97B0-AA5048229B08}">
      <dgm:prSet/>
      <dgm:spPr/>
      <dgm:t>
        <a:bodyPr/>
        <a:lstStyle/>
        <a:p>
          <a:endParaRPr lang="en-US"/>
        </a:p>
      </dgm:t>
    </dgm:pt>
    <dgm:pt modelId="{0D9A276D-487A-9C49-B45D-267DD2B691F1}">
      <dgm:prSet phldrT="[Text]" custT="1"/>
      <dgm:spPr>
        <a:noFill/>
      </dgm:spPr>
      <dgm:t>
        <a:bodyPr/>
        <a:lstStyle/>
        <a:p>
          <a:pPr>
            <a:buFont typeface="Courier New" panose="02070309020205020404" pitchFamily="49" charset="0"/>
            <a:buChar char="o"/>
          </a:pPr>
          <a:r>
            <a:rPr lang="en-US" sz="2000" dirty="0">
              <a:solidFill>
                <a:schemeClr val="tx1"/>
              </a:solidFill>
            </a:rPr>
            <a:t>Overview of HPV Vaccination and Cancer Prevention</a:t>
          </a:r>
        </a:p>
      </dgm:t>
    </dgm:pt>
    <dgm:pt modelId="{7DDB4C83-ED4C-5B40-A4C4-211EE0323C46}" type="sibTrans" cxnId="{0AA9AB99-D748-9945-BAEF-156BD1DA482A}">
      <dgm:prSet/>
      <dgm:spPr/>
      <dgm:t>
        <a:bodyPr/>
        <a:lstStyle/>
        <a:p>
          <a:endParaRPr lang="en-US"/>
        </a:p>
      </dgm:t>
    </dgm:pt>
    <dgm:pt modelId="{D79E0622-D701-DC4E-A9EB-8A9B69CFEE0E}" type="parTrans" cxnId="{0AA9AB99-D748-9945-BAEF-156BD1DA482A}">
      <dgm:prSet/>
      <dgm:spPr/>
      <dgm:t>
        <a:bodyPr/>
        <a:lstStyle/>
        <a:p>
          <a:endParaRPr lang="en-US"/>
        </a:p>
      </dgm:t>
    </dgm:pt>
    <dgm:pt modelId="{9636C10F-1E10-164B-A6D9-CA50AB1A69D7}" type="pres">
      <dgm:prSet presAssocID="{E0FC9D8E-68FF-4D4B-A629-573A3731B1C4}" presName="linear" presStyleCnt="0">
        <dgm:presLayoutVars>
          <dgm:dir/>
          <dgm:animLvl val="lvl"/>
          <dgm:resizeHandles val="exact"/>
        </dgm:presLayoutVars>
      </dgm:prSet>
      <dgm:spPr/>
    </dgm:pt>
    <dgm:pt modelId="{1119634D-6F0E-FE45-B1ED-2AA9CDFEBC39}" type="pres">
      <dgm:prSet presAssocID="{8E97A9AF-9F61-2344-ABFF-ED3DB6388225}" presName="parentLin" presStyleCnt="0"/>
      <dgm:spPr/>
    </dgm:pt>
    <dgm:pt modelId="{A4698759-BF1B-9B40-87CE-A90860BE91F5}" type="pres">
      <dgm:prSet presAssocID="{8E97A9AF-9F61-2344-ABFF-ED3DB6388225}" presName="parentLeftMargin" presStyleLbl="node1" presStyleIdx="0" presStyleCnt="2"/>
      <dgm:spPr/>
    </dgm:pt>
    <dgm:pt modelId="{7BBAE90F-8068-014D-957B-82A193873150}" type="pres">
      <dgm:prSet presAssocID="{8E97A9AF-9F61-2344-ABFF-ED3DB6388225}" presName="parentText" presStyleLbl="node1" presStyleIdx="0" presStyleCnt="2" custScaleX="121787" custScaleY="50641">
        <dgm:presLayoutVars>
          <dgm:chMax val="0"/>
          <dgm:bulletEnabled val="1"/>
        </dgm:presLayoutVars>
      </dgm:prSet>
      <dgm:spPr/>
    </dgm:pt>
    <dgm:pt modelId="{ED155686-50FF-B241-AF77-7C4C785E208B}" type="pres">
      <dgm:prSet presAssocID="{8E97A9AF-9F61-2344-ABFF-ED3DB6388225}" presName="negativeSpace" presStyleCnt="0"/>
      <dgm:spPr/>
    </dgm:pt>
    <dgm:pt modelId="{26C39F82-F8C4-4142-A565-A0AA46DA736E}" type="pres">
      <dgm:prSet presAssocID="{8E97A9AF-9F61-2344-ABFF-ED3DB6388225}" presName="childText" presStyleLbl="conFgAcc1" presStyleIdx="0" presStyleCnt="2">
        <dgm:presLayoutVars>
          <dgm:bulletEnabled val="1"/>
        </dgm:presLayoutVars>
      </dgm:prSet>
      <dgm:spPr/>
    </dgm:pt>
    <dgm:pt modelId="{C9855A64-0374-BB4E-A000-0120375568A5}" type="pres">
      <dgm:prSet presAssocID="{58829BD6-7B49-AD40-9BB9-C202A36F84E0}" presName="spaceBetweenRectangles" presStyleCnt="0"/>
      <dgm:spPr/>
    </dgm:pt>
    <dgm:pt modelId="{B8E8D309-05FF-2049-A083-4F30A2438085}" type="pres">
      <dgm:prSet presAssocID="{B6683F18-A396-F543-8EAB-73506940A6A9}" presName="parentLin" presStyleCnt="0"/>
      <dgm:spPr/>
    </dgm:pt>
    <dgm:pt modelId="{F60AF195-C540-3344-9EEB-4BCA7CC641FA}" type="pres">
      <dgm:prSet presAssocID="{B6683F18-A396-F543-8EAB-73506940A6A9}" presName="parentLeftMargin" presStyleLbl="node1" presStyleIdx="0" presStyleCnt="2"/>
      <dgm:spPr/>
    </dgm:pt>
    <dgm:pt modelId="{8C3BEBC8-0B4E-4F46-ABD5-ACB5EFFC2C7E}" type="pres">
      <dgm:prSet presAssocID="{B6683F18-A396-F543-8EAB-73506940A6A9}" presName="parentText" presStyleLbl="node1" presStyleIdx="1" presStyleCnt="2" custScaleX="121986" custScaleY="60437">
        <dgm:presLayoutVars>
          <dgm:chMax val="0"/>
          <dgm:bulletEnabled val="1"/>
        </dgm:presLayoutVars>
      </dgm:prSet>
      <dgm:spPr/>
    </dgm:pt>
    <dgm:pt modelId="{B338F9F4-29DD-EA4C-9F04-0C97CC62E3A1}" type="pres">
      <dgm:prSet presAssocID="{B6683F18-A396-F543-8EAB-73506940A6A9}" presName="negativeSpace" presStyleCnt="0"/>
      <dgm:spPr/>
    </dgm:pt>
    <dgm:pt modelId="{2E5F5A6C-CB40-C14E-8C92-DAFCC9A3D8A8}" type="pres">
      <dgm:prSet presAssocID="{B6683F18-A396-F543-8EAB-73506940A6A9}" presName="childText" presStyleLbl="conFgAcc1" presStyleIdx="1" presStyleCnt="2">
        <dgm:presLayoutVars>
          <dgm:bulletEnabled val="1"/>
        </dgm:presLayoutVars>
      </dgm:prSet>
      <dgm:spPr/>
    </dgm:pt>
  </dgm:ptLst>
  <dgm:cxnLst>
    <dgm:cxn modelId="{4DC5F302-F549-A049-953D-537B35FBC99C}" type="presOf" srcId="{8E97A9AF-9F61-2344-ABFF-ED3DB6388225}" destId="{A4698759-BF1B-9B40-87CE-A90860BE91F5}" srcOrd="0" destOrd="0" presId="urn:microsoft.com/office/officeart/2005/8/layout/list1"/>
    <dgm:cxn modelId="{2C34BA05-2971-A248-97B0-AA5048229B08}" srcId="{393F77C2-830E-CE4D-B0BC-925E2669FCDE}" destId="{25B1A598-8D0A-B642-98CE-94BF54827AAE}" srcOrd="3" destOrd="0" parTransId="{43FFD0BE-0F27-C345-A249-5658F11F5113}" sibTransId="{7BA77AE5-DB8C-E44E-B6C7-17C2D5423DC7}"/>
    <dgm:cxn modelId="{84340E11-44AB-A84E-B43F-4ADE1A51A135}" srcId="{393F77C2-830E-CE4D-B0BC-925E2669FCDE}" destId="{2E8D89A7-BD10-BC4F-948D-EEA89F2CE72A}" srcOrd="2" destOrd="0" parTransId="{86083319-5292-9F4E-8DEB-5BEF13939C98}" sibTransId="{6F03A707-4619-374F-9EEB-4E561C4007DC}"/>
    <dgm:cxn modelId="{9ED0E121-EBBE-9D44-B898-A0C2030C24F7}" type="presOf" srcId="{393F77C2-830E-CE4D-B0BC-925E2669FCDE}" destId="{26C39F82-F8C4-4142-A565-A0AA46DA736E}" srcOrd="0" destOrd="0" presId="urn:microsoft.com/office/officeart/2005/8/layout/list1"/>
    <dgm:cxn modelId="{CF1A8441-1280-3D4F-8984-1BA9D0C7D0E5}" srcId="{8E97A9AF-9F61-2344-ABFF-ED3DB6388225}" destId="{393F77C2-830E-CE4D-B0BC-925E2669FCDE}" srcOrd="0" destOrd="0" parTransId="{52FB86DA-3BD1-E748-BB1D-D45A83129005}" sibTransId="{60C1B99F-4FE5-DD44-94E5-DAF9DADFB167}"/>
    <dgm:cxn modelId="{1A332862-27E0-954D-BFF9-DFEC0E9535AE}" type="presOf" srcId="{B6683F18-A396-F543-8EAB-73506940A6A9}" destId="{F60AF195-C540-3344-9EEB-4BCA7CC641FA}" srcOrd="0" destOrd="0" presId="urn:microsoft.com/office/officeart/2005/8/layout/list1"/>
    <dgm:cxn modelId="{901E6F43-247F-2149-877E-6BB7D6C8D332}" type="presOf" srcId="{25B1A598-8D0A-B642-98CE-94BF54827AAE}" destId="{26C39F82-F8C4-4142-A565-A0AA46DA736E}" srcOrd="0" destOrd="4" presId="urn:microsoft.com/office/officeart/2005/8/layout/list1"/>
    <dgm:cxn modelId="{B4C7EF48-0AED-7B45-B176-0D3475EB2177}" type="presOf" srcId="{8E97A9AF-9F61-2344-ABFF-ED3DB6388225}" destId="{7BBAE90F-8068-014D-957B-82A193873150}" srcOrd="1" destOrd="0" presId="urn:microsoft.com/office/officeart/2005/8/layout/list1"/>
    <dgm:cxn modelId="{48164E52-1B28-BC46-8D72-E1867F335D09}" type="presOf" srcId="{2E8D89A7-BD10-BC4F-948D-EEA89F2CE72A}" destId="{26C39F82-F8C4-4142-A565-A0AA46DA736E}" srcOrd="0" destOrd="3" presId="urn:microsoft.com/office/officeart/2005/8/layout/list1"/>
    <dgm:cxn modelId="{FE246155-D640-F042-8EE0-D0E2F9BDF8DE}" type="presOf" srcId="{055DD155-A97A-F640-BAA0-C7834A6CBFE3}" destId="{26C39F82-F8C4-4142-A565-A0AA46DA736E}" srcOrd="0" destOrd="2" presId="urn:microsoft.com/office/officeart/2005/8/layout/list1"/>
    <dgm:cxn modelId="{E525B283-2F2F-6148-AE84-BF8D4015DD31}" type="presOf" srcId="{8C746383-6E5C-2C43-AF26-3C203CE50982}" destId="{2E5F5A6C-CB40-C14E-8C92-DAFCC9A3D8A8}" srcOrd="0" destOrd="0" presId="urn:microsoft.com/office/officeart/2005/8/layout/list1"/>
    <dgm:cxn modelId="{0AA9AB99-D748-9945-BAEF-156BD1DA482A}" srcId="{393F77C2-830E-CE4D-B0BC-925E2669FCDE}" destId="{0D9A276D-487A-9C49-B45D-267DD2B691F1}" srcOrd="0" destOrd="0" parTransId="{D79E0622-D701-DC4E-A9EB-8A9B69CFEE0E}" sibTransId="{7DDB4C83-ED4C-5B40-A4C4-211EE0323C46}"/>
    <dgm:cxn modelId="{BBB217A4-3A7D-3849-A9DE-3DE1E2D26BC2}" type="presOf" srcId="{E0FC9D8E-68FF-4D4B-A629-573A3731B1C4}" destId="{9636C10F-1E10-164B-A6D9-CA50AB1A69D7}" srcOrd="0" destOrd="0" presId="urn:microsoft.com/office/officeart/2005/8/layout/list1"/>
    <dgm:cxn modelId="{5EB9B1AE-40A4-4D46-B0C7-C715A36718A6}" srcId="{E0FC9D8E-68FF-4D4B-A629-573A3731B1C4}" destId="{B6683F18-A396-F543-8EAB-73506940A6A9}" srcOrd="1" destOrd="0" parTransId="{9882148E-7C93-2C49-9BDD-59EAF32ABDA1}" sibTransId="{E809DBA6-3D1E-7242-84EF-FDB890AB8A69}"/>
    <dgm:cxn modelId="{2B3B42C0-4392-8144-91BF-B6BFA3A64BC1}" type="presOf" srcId="{B6683F18-A396-F543-8EAB-73506940A6A9}" destId="{8C3BEBC8-0B4E-4F46-ABD5-ACB5EFFC2C7E}" srcOrd="1" destOrd="0" presId="urn:microsoft.com/office/officeart/2005/8/layout/list1"/>
    <dgm:cxn modelId="{68523DC7-08D6-3140-8D35-603E52010EF0}" type="presOf" srcId="{0D9A276D-487A-9C49-B45D-267DD2B691F1}" destId="{26C39F82-F8C4-4142-A565-A0AA46DA736E}" srcOrd="0" destOrd="1" presId="urn:microsoft.com/office/officeart/2005/8/layout/list1"/>
    <dgm:cxn modelId="{A226C0C7-46A1-814D-AE96-892C9EE3289B}" srcId="{B6683F18-A396-F543-8EAB-73506940A6A9}" destId="{8C746383-6E5C-2C43-AF26-3C203CE50982}" srcOrd="0" destOrd="0" parTransId="{CF1DA07B-D39E-B442-B61A-B607D7607B11}" sibTransId="{EFF65870-55CD-CC44-BBF9-EA79F6504485}"/>
    <dgm:cxn modelId="{755519E5-4F30-CF44-9294-BC738519267A}" srcId="{393F77C2-830E-CE4D-B0BC-925E2669FCDE}" destId="{055DD155-A97A-F640-BAA0-C7834A6CBFE3}" srcOrd="1" destOrd="0" parTransId="{EDF5F43C-967C-8C4B-9B23-5F74AF518478}" sibTransId="{DDF809C5-EBE6-7342-BB6A-EBD57C39A57B}"/>
    <dgm:cxn modelId="{5622C5FC-6AB1-EC41-8387-3FED514A0471}" srcId="{E0FC9D8E-68FF-4D4B-A629-573A3731B1C4}" destId="{8E97A9AF-9F61-2344-ABFF-ED3DB6388225}" srcOrd="0" destOrd="0" parTransId="{031327FC-09FC-2646-A91C-67A5CB317A43}" sibTransId="{58829BD6-7B49-AD40-9BB9-C202A36F84E0}"/>
    <dgm:cxn modelId="{33F5A9FC-C92F-5E4B-9539-E028B04B550D}" type="presParOf" srcId="{9636C10F-1E10-164B-A6D9-CA50AB1A69D7}" destId="{1119634D-6F0E-FE45-B1ED-2AA9CDFEBC39}" srcOrd="0" destOrd="0" presId="urn:microsoft.com/office/officeart/2005/8/layout/list1"/>
    <dgm:cxn modelId="{37A25EEA-A76E-DA49-AF37-821255F0CD3D}" type="presParOf" srcId="{1119634D-6F0E-FE45-B1ED-2AA9CDFEBC39}" destId="{A4698759-BF1B-9B40-87CE-A90860BE91F5}" srcOrd="0" destOrd="0" presId="urn:microsoft.com/office/officeart/2005/8/layout/list1"/>
    <dgm:cxn modelId="{82FDDFBB-EA21-0147-B9ED-69DC51AB4162}" type="presParOf" srcId="{1119634D-6F0E-FE45-B1ED-2AA9CDFEBC39}" destId="{7BBAE90F-8068-014D-957B-82A193873150}" srcOrd="1" destOrd="0" presId="urn:microsoft.com/office/officeart/2005/8/layout/list1"/>
    <dgm:cxn modelId="{80C64B79-9C2C-5C43-A60B-C619499C99BC}" type="presParOf" srcId="{9636C10F-1E10-164B-A6D9-CA50AB1A69D7}" destId="{ED155686-50FF-B241-AF77-7C4C785E208B}" srcOrd="1" destOrd="0" presId="urn:microsoft.com/office/officeart/2005/8/layout/list1"/>
    <dgm:cxn modelId="{D186D8B9-05DB-E24A-ADE7-A863C671E806}" type="presParOf" srcId="{9636C10F-1E10-164B-A6D9-CA50AB1A69D7}" destId="{26C39F82-F8C4-4142-A565-A0AA46DA736E}" srcOrd="2" destOrd="0" presId="urn:microsoft.com/office/officeart/2005/8/layout/list1"/>
    <dgm:cxn modelId="{8570AF61-B263-264C-B2B3-050CB1863775}" type="presParOf" srcId="{9636C10F-1E10-164B-A6D9-CA50AB1A69D7}" destId="{C9855A64-0374-BB4E-A000-0120375568A5}" srcOrd="3" destOrd="0" presId="urn:microsoft.com/office/officeart/2005/8/layout/list1"/>
    <dgm:cxn modelId="{52B02B0C-967B-1D4A-9424-EE51188D2926}" type="presParOf" srcId="{9636C10F-1E10-164B-A6D9-CA50AB1A69D7}" destId="{B8E8D309-05FF-2049-A083-4F30A2438085}" srcOrd="4" destOrd="0" presId="urn:microsoft.com/office/officeart/2005/8/layout/list1"/>
    <dgm:cxn modelId="{C674EC9B-5BDC-054E-B0A6-1C4282647BC9}" type="presParOf" srcId="{B8E8D309-05FF-2049-A083-4F30A2438085}" destId="{F60AF195-C540-3344-9EEB-4BCA7CC641FA}" srcOrd="0" destOrd="0" presId="urn:microsoft.com/office/officeart/2005/8/layout/list1"/>
    <dgm:cxn modelId="{E0B6DE49-AA93-0F47-9C92-27BE18091729}" type="presParOf" srcId="{B8E8D309-05FF-2049-A083-4F30A2438085}" destId="{8C3BEBC8-0B4E-4F46-ABD5-ACB5EFFC2C7E}" srcOrd="1" destOrd="0" presId="urn:microsoft.com/office/officeart/2005/8/layout/list1"/>
    <dgm:cxn modelId="{270FC884-0146-AA40-9202-4BE6C64A279B}" type="presParOf" srcId="{9636C10F-1E10-164B-A6D9-CA50AB1A69D7}" destId="{B338F9F4-29DD-EA4C-9F04-0C97CC62E3A1}" srcOrd="5" destOrd="0" presId="urn:microsoft.com/office/officeart/2005/8/layout/list1"/>
    <dgm:cxn modelId="{542938F1-B171-6943-B3DB-3E05D04CA0E2}" type="presParOf" srcId="{9636C10F-1E10-164B-A6D9-CA50AB1A69D7}" destId="{2E5F5A6C-CB40-C14E-8C92-DAFCC9A3D8A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489147A-9817-450C-A9CE-BAB61AAFDA1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1456631-F986-45BF-A60D-A1103679A907}">
      <dgm:prSet phldrT="[Text]" custT="1"/>
      <dgm:spPr/>
      <dgm:t>
        <a:bodyPr/>
        <a:lstStyle/>
        <a:p>
          <a:r>
            <a:rPr lang="en-US" sz="2800" b="1" u="sng" dirty="0"/>
            <a:t>Routinize and Bundle</a:t>
          </a:r>
          <a:r>
            <a:rPr lang="en-US" sz="2800" u="sng" dirty="0"/>
            <a:t> </a:t>
          </a:r>
          <a:r>
            <a:rPr lang="en-US" sz="2800" dirty="0"/>
            <a:t>Vaccine Recommendations</a:t>
          </a:r>
        </a:p>
      </dgm:t>
    </dgm:pt>
    <dgm:pt modelId="{E3755A04-C351-4335-ABAB-EA207BA9CB89}" type="parTrans" cxnId="{C92055D6-4C5A-4C7A-A102-051A2A77DC3F}">
      <dgm:prSet/>
      <dgm:spPr/>
      <dgm:t>
        <a:bodyPr/>
        <a:lstStyle/>
        <a:p>
          <a:endParaRPr lang="en-US"/>
        </a:p>
      </dgm:t>
    </dgm:pt>
    <dgm:pt modelId="{2938800B-6AE1-44E4-9724-7D50BEEF3AF8}" type="sibTrans" cxnId="{C92055D6-4C5A-4C7A-A102-051A2A77DC3F}">
      <dgm:prSet/>
      <dgm:spPr/>
      <dgm:t>
        <a:bodyPr/>
        <a:lstStyle/>
        <a:p>
          <a:endParaRPr lang="en-US"/>
        </a:p>
      </dgm:t>
    </dgm:pt>
    <dgm:pt modelId="{9DDD0B0D-E352-4223-A594-0B67D2DF1C85}">
      <dgm:prSet phldrT="[Text]" custT="1"/>
      <dgm:spPr/>
      <dgm:t>
        <a:bodyPr/>
        <a:lstStyle/>
        <a:p>
          <a:r>
            <a:rPr lang="en-US" sz="2800" dirty="0"/>
            <a:t>Focus on </a:t>
          </a:r>
          <a:r>
            <a:rPr lang="en-US" sz="2800" b="1" u="sng" dirty="0"/>
            <a:t>Cancer Prevention</a:t>
          </a:r>
        </a:p>
      </dgm:t>
    </dgm:pt>
    <dgm:pt modelId="{E535A3FC-F150-45EA-9799-817798DC5353}" type="parTrans" cxnId="{6B30127F-A32F-44F7-A408-14CFCAF492FC}">
      <dgm:prSet/>
      <dgm:spPr/>
      <dgm:t>
        <a:bodyPr/>
        <a:lstStyle/>
        <a:p>
          <a:endParaRPr lang="en-US"/>
        </a:p>
      </dgm:t>
    </dgm:pt>
    <dgm:pt modelId="{450742B1-871D-44F6-A5EE-C70BA5C6E995}" type="sibTrans" cxnId="{6B30127F-A32F-44F7-A408-14CFCAF492FC}">
      <dgm:prSet/>
      <dgm:spPr/>
      <dgm:t>
        <a:bodyPr/>
        <a:lstStyle/>
        <a:p>
          <a:endParaRPr lang="en-US"/>
        </a:p>
      </dgm:t>
    </dgm:pt>
    <dgm:pt modelId="{AB105176-6110-4D0B-80AF-CD97380B6C0A}">
      <dgm:prSet phldrT="[Text]" custT="1"/>
      <dgm:spPr/>
      <dgm:t>
        <a:bodyPr/>
        <a:lstStyle/>
        <a:p>
          <a:r>
            <a:rPr lang="en-US" sz="2800" dirty="0"/>
            <a:t>Inform </a:t>
          </a:r>
          <a:r>
            <a:rPr lang="en-US" sz="2800" b="1" u="sng" dirty="0"/>
            <a:t>vaccines are best at a younger age</a:t>
          </a:r>
        </a:p>
      </dgm:t>
    </dgm:pt>
    <dgm:pt modelId="{4BB3062B-38C4-4DBD-A6E6-6A8E8A00CE68}" type="parTrans" cxnId="{E560ABE5-EB88-4EA3-B8B9-EAFFB8E392E3}">
      <dgm:prSet/>
      <dgm:spPr/>
      <dgm:t>
        <a:bodyPr/>
        <a:lstStyle/>
        <a:p>
          <a:endParaRPr lang="en-US"/>
        </a:p>
      </dgm:t>
    </dgm:pt>
    <dgm:pt modelId="{82F51086-5440-4094-88C7-7E755B72AC29}" type="sibTrans" cxnId="{E560ABE5-EB88-4EA3-B8B9-EAFFB8E392E3}">
      <dgm:prSet/>
      <dgm:spPr/>
      <dgm:t>
        <a:bodyPr/>
        <a:lstStyle/>
        <a:p>
          <a:endParaRPr lang="en-US"/>
        </a:p>
      </dgm:t>
    </dgm:pt>
    <dgm:pt modelId="{69B855CC-8DA3-48F0-BE41-2DE68EF22223}">
      <dgm:prSet custT="1"/>
      <dgm:spPr/>
      <dgm:t>
        <a:bodyPr/>
        <a:lstStyle/>
        <a:p>
          <a:r>
            <a:rPr lang="en-US" sz="2200" dirty="0"/>
            <a:t>Avoid singling out the HPV vaccine</a:t>
          </a:r>
        </a:p>
      </dgm:t>
    </dgm:pt>
    <dgm:pt modelId="{EA5466AE-7D78-4F90-A000-0EC47387A1DB}" type="parTrans" cxnId="{F99C5CEC-3013-4F19-A2B6-79594C8E5679}">
      <dgm:prSet/>
      <dgm:spPr/>
      <dgm:t>
        <a:bodyPr/>
        <a:lstStyle/>
        <a:p>
          <a:endParaRPr lang="en-US"/>
        </a:p>
      </dgm:t>
    </dgm:pt>
    <dgm:pt modelId="{F432EC0C-2E2B-47A8-9B17-C9F01B5FD181}" type="sibTrans" cxnId="{F99C5CEC-3013-4F19-A2B6-79594C8E5679}">
      <dgm:prSet/>
      <dgm:spPr/>
      <dgm:t>
        <a:bodyPr/>
        <a:lstStyle/>
        <a:p>
          <a:endParaRPr lang="en-US"/>
        </a:p>
      </dgm:t>
    </dgm:pt>
    <dgm:pt modelId="{616B2BC7-0B07-43DC-B19F-36BB9F408A83}">
      <dgm:prSet phldrT="[Text]" custT="1"/>
      <dgm:spPr/>
      <dgm:t>
        <a:bodyPr/>
        <a:lstStyle/>
        <a:p>
          <a:r>
            <a:rPr lang="en-US" sz="2600" dirty="0"/>
            <a:t>Emphasize importance </a:t>
          </a:r>
          <a:r>
            <a:rPr lang="en-US" sz="2600" b="0" dirty="0"/>
            <a:t>of</a:t>
          </a:r>
          <a:r>
            <a:rPr lang="en-US" sz="2600" b="1" dirty="0"/>
            <a:t> </a:t>
          </a:r>
          <a:r>
            <a:rPr lang="en-US" sz="2600" b="1" u="sng" dirty="0"/>
            <a:t>getting all shots </a:t>
          </a:r>
          <a:r>
            <a:rPr lang="en-US" sz="2600" dirty="0"/>
            <a:t>in the series</a:t>
          </a:r>
        </a:p>
      </dgm:t>
    </dgm:pt>
    <dgm:pt modelId="{891C132E-5EA5-426F-844E-CC049A35C513}" type="parTrans" cxnId="{1420BFFF-E3B8-42DD-A9DE-BF04EF0D9142}">
      <dgm:prSet/>
      <dgm:spPr/>
      <dgm:t>
        <a:bodyPr/>
        <a:lstStyle/>
        <a:p>
          <a:endParaRPr lang="en-US"/>
        </a:p>
      </dgm:t>
    </dgm:pt>
    <dgm:pt modelId="{A95519F1-8DA4-48F5-96A4-F714231E80BA}" type="sibTrans" cxnId="{1420BFFF-E3B8-42DD-A9DE-BF04EF0D9142}">
      <dgm:prSet/>
      <dgm:spPr/>
      <dgm:t>
        <a:bodyPr/>
        <a:lstStyle/>
        <a:p>
          <a:endParaRPr lang="en-US"/>
        </a:p>
      </dgm:t>
    </dgm:pt>
    <dgm:pt modelId="{7885B3E7-3F76-43FC-9411-DD254832D790}">
      <dgm:prSet custT="1"/>
      <dgm:spPr/>
      <dgm:t>
        <a:bodyPr/>
        <a:lstStyle/>
        <a:p>
          <a:r>
            <a:rPr lang="en-US" sz="2200" dirty="0"/>
            <a:t>Avoid talking about sexual activity</a:t>
          </a:r>
        </a:p>
      </dgm:t>
    </dgm:pt>
    <dgm:pt modelId="{8A184501-E29B-4A23-8366-E7304F5304DF}" type="parTrans" cxnId="{A4262BF0-B98B-4C28-BC92-63C3C9559B03}">
      <dgm:prSet/>
      <dgm:spPr/>
      <dgm:t>
        <a:bodyPr/>
        <a:lstStyle/>
        <a:p>
          <a:endParaRPr lang="en-US"/>
        </a:p>
      </dgm:t>
    </dgm:pt>
    <dgm:pt modelId="{12D00192-D6AB-437B-AC2B-9AB89EAFE51F}" type="sibTrans" cxnId="{A4262BF0-B98B-4C28-BC92-63C3C9559B03}">
      <dgm:prSet/>
      <dgm:spPr/>
      <dgm:t>
        <a:bodyPr/>
        <a:lstStyle/>
        <a:p>
          <a:endParaRPr lang="en-US"/>
        </a:p>
      </dgm:t>
    </dgm:pt>
    <dgm:pt modelId="{17D95415-6215-4555-9292-7AF179009161}">
      <dgm:prSet custT="1"/>
      <dgm:spPr/>
      <dgm:t>
        <a:bodyPr/>
        <a:lstStyle/>
        <a:p>
          <a:r>
            <a:rPr lang="en-US" sz="2200" dirty="0"/>
            <a:t>Emphasize there is a stronger immune response at a younger age</a:t>
          </a:r>
        </a:p>
      </dgm:t>
    </dgm:pt>
    <dgm:pt modelId="{1B903A1D-25DA-4C2B-B33F-DB7A0A8A7C7D}" type="parTrans" cxnId="{6DD957BE-8455-48A2-862D-7A06BDA2A575}">
      <dgm:prSet/>
      <dgm:spPr/>
      <dgm:t>
        <a:bodyPr/>
        <a:lstStyle/>
        <a:p>
          <a:endParaRPr lang="en-US"/>
        </a:p>
      </dgm:t>
    </dgm:pt>
    <dgm:pt modelId="{DAEAA674-2762-4D91-9860-31B0E20FDEB2}" type="sibTrans" cxnId="{6DD957BE-8455-48A2-862D-7A06BDA2A575}">
      <dgm:prSet/>
      <dgm:spPr/>
      <dgm:t>
        <a:bodyPr/>
        <a:lstStyle/>
        <a:p>
          <a:endParaRPr lang="en-US"/>
        </a:p>
      </dgm:t>
    </dgm:pt>
    <dgm:pt modelId="{DF9546D6-4818-4FC1-B851-C631B4EEF20D}">
      <dgm:prSet custT="1"/>
      <dgm:spPr/>
      <dgm:t>
        <a:bodyPr/>
        <a:lstStyle/>
        <a:p>
          <a:r>
            <a:rPr lang="en-US" sz="2200" dirty="0"/>
            <a:t>Emphasize less doses are needed if series is initiated at a younger age </a:t>
          </a:r>
        </a:p>
      </dgm:t>
    </dgm:pt>
    <dgm:pt modelId="{D78D51FE-D3ED-4A4D-A940-637A41F73302}" type="parTrans" cxnId="{FEF4C2C7-D5D6-48AD-B340-759CFD88818B}">
      <dgm:prSet/>
      <dgm:spPr/>
      <dgm:t>
        <a:bodyPr/>
        <a:lstStyle/>
        <a:p>
          <a:endParaRPr lang="en-US"/>
        </a:p>
      </dgm:t>
    </dgm:pt>
    <dgm:pt modelId="{DCB3427C-19EF-4EA8-9E61-69D876016423}" type="sibTrans" cxnId="{FEF4C2C7-D5D6-48AD-B340-759CFD88818B}">
      <dgm:prSet/>
      <dgm:spPr/>
      <dgm:t>
        <a:bodyPr/>
        <a:lstStyle/>
        <a:p>
          <a:endParaRPr lang="en-US"/>
        </a:p>
      </dgm:t>
    </dgm:pt>
    <dgm:pt modelId="{8D1C79AA-C3DA-447B-B863-69940EC6D895}">
      <dgm:prSet custT="1"/>
      <dgm:spPr/>
      <dgm:t>
        <a:bodyPr/>
        <a:lstStyle/>
        <a:p>
          <a:r>
            <a:rPr lang="en-US" sz="2200" dirty="0"/>
            <a:t>Remind parents that all doses are needed and inform them of when the follow-up doses will occur</a:t>
          </a:r>
        </a:p>
      </dgm:t>
    </dgm:pt>
    <dgm:pt modelId="{3865A89B-7555-40DB-AB37-0A24E38F59A1}" type="parTrans" cxnId="{9E8D080D-CA0D-42E5-87CE-330ACB7B724F}">
      <dgm:prSet/>
      <dgm:spPr/>
      <dgm:t>
        <a:bodyPr/>
        <a:lstStyle/>
        <a:p>
          <a:endParaRPr lang="en-US"/>
        </a:p>
      </dgm:t>
    </dgm:pt>
    <dgm:pt modelId="{B95D2E22-7F42-4F4C-B9AA-750904CF5EF9}" type="sibTrans" cxnId="{9E8D080D-CA0D-42E5-87CE-330ACB7B724F}">
      <dgm:prSet/>
      <dgm:spPr/>
      <dgm:t>
        <a:bodyPr/>
        <a:lstStyle/>
        <a:p>
          <a:endParaRPr lang="en-US"/>
        </a:p>
      </dgm:t>
    </dgm:pt>
    <dgm:pt modelId="{484C99C3-6872-4CCB-BF96-EEE1A40C33DE}" type="pres">
      <dgm:prSet presAssocID="{6489147A-9817-450C-A9CE-BAB61AAFDA1C}" presName="linear" presStyleCnt="0">
        <dgm:presLayoutVars>
          <dgm:dir/>
          <dgm:animLvl val="lvl"/>
          <dgm:resizeHandles val="exact"/>
        </dgm:presLayoutVars>
      </dgm:prSet>
      <dgm:spPr/>
    </dgm:pt>
    <dgm:pt modelId="{32100B67-A415-4CB0-A385-C2C5BCFC2797}" type="pres">
      <dgm:prSet presAssocID="{41456631-F986-45BF-A60D-A1103679A907}" presName="parentLin" presStyleCnt="0"/>
      <dgm:spPr/>
    </dgm:pt>
    <dgm:pt modelId="{5C8622EF-697A-40E9-922A-B5CCF5FEE5F7}" type="pres">
      <dgm:prSet presAssocID="{41456631-F986-45BF-A60D-A1103679A907}" presName="parentLeftMargin" presStyleLbl="node1" presStyleIdx="0" presStyleCnt="4"/>
      <dgm:spPr/>
    </dgm:pt>
    <dgm:pt modelId="{F97D1A9C-0D51-4EE9-94D6-3BF3F5181BFA}" type="pres">
      <dgm:prSet presAssocID="{41456631-F986-45BF-A60D-A1103679A907}" presName="parentText" presStyleLbl="node1" presStyleIdx="0" presStyleCnt="4" custScaleX="120889" custLinFactNeighborX="-57028" custLinFactNeighborY="10805">
        <dgm:presLayoutVars>
          <dgm:chMax val="0"/>
          <dgm:bulletEnabled val="1"/>
        </dgm:presLayoutVars>
      </dgm:prSet>
      <dgm:spPr/>
    </dgm:pt>
    <dgm:pt modelId="{98A1CD69-6EAC-48B7-938E-F7051ECFD2D8}" type="pres">
      <dgm:prSet presAssocID="{41456631-F986-45BF-A60D-A1103679A907}" presName="negativeSpace" presStyleCnt="0"/>
      <dgm:spPr/>
    </dgm:pt>
    <dgm:pt modelId="{EC25FBBC-BABF-4C78-9342-32AA79198DFD}" type="pres">
      <dgm:prSet presAssocID="{41456631-F986-45BF-A60D-A1103679A907}" presName="childText" presStyleLbl="conFgAcc1" presStyleIdx="0" presStyleCnt="4">
        <dgm:presLayoutVars>
          <dgm:bulletEnabled val="1"/>
        </dgm:presLayoutVars>
      </dgm:prSet>
      <dgm:spPr/>
    </dgm:pt>
    <dgm:pt modelId="{13A91C84-5316-45D1-8B12-B84887CBA976}" type="pres">
      <dgm:prSet presAssocID="{2938800B-6AE1-44E4-9724-7D50BEEF3AF8}" presName="spaceBetweenRectangles" presStyleCnt="0"/>
      <dgm:spPr/>
    </dgm:pt>
    <dgm:pt modelId="{CCF7CC7D-2ED4-42DB-9815-F53A5EC02E33}" type="pres">
      <dgm:prSet presAssocID="{9DDD0B0D-E352-4223-A594-0B67D2DF1C85}" presName="parentLin" presStyleCnt="0"/>
      <dgm:spPr/>
    </dgm:pt>
    <dgm:pt modelId="{B542F039-8CCA-406D-BFB4-595D9339C99A}" type="pres">
      <dgm:prSet presAssocID="{9DDD0B0D-E352-4223-A594-0B67D2DF1C85}" presName="parentLeftMargin" presStyleLbl="node1" presStyleIdx="0" presStyleCnt="4"/>
      <dgm:spPr/>
    </dgm:pt>
    <dgm:pt modelId="{E6AA21DD-3632-49A1-A6B2-FE9BE18C2F70}" type="pres">
      <dgm:prSet presAssocID="{9DDD0B0D-E352-4223-A594-0B67D2DF1C85}" presName="parentText" presStyleLbl="node1" presStyleIdx="1" presStyleCnt="4" custScaleX="120889" custLinFactNeighborX="-57028" custLinFactNeighborY="10805">
        <dgm:presLayoutVars>
          <dgm:chMax val="0"/>
          <dgm:bulletEnabled val="1"/>
        </dgm:presLayoutVars>
      </dgm:prSet>
      <dgm:spPr/>
    </dgm:pt>
    <dgm:pt modelId="{B2F51643-FBC5-416F-940C-AC7E0832BDC0}" type="pres">
      <dgm:prSet presAssocID="{9DDD0B0D-E352-4223-A594-0B67D2DF1C85}" presName="negativeSpace" presStyleCnt="0"/>
      <dgm:spPr/>
    </dgm:pt>
    <dgm:pt modelId="{EEF514A2-E204-41CD-ABC7-73854FA1F1B2}" type="pres">
      <dgm:prSet presAssocID="{9DDD0B0D-E352-4223-A594-0B67D2DF1C85}" presName="childText" presStyleLbl="conFgAcc1" presStyleIdx="1" presStyleCnt="4">
        <dgm:presLayoutVars>
          <dgm:bulletEnabled val="1"/>
        </dgm:presLayoutVars>
      </dgm:prSet>
      <dgm:spPr/>
    </dgm:pt>
    <dgm:pt modelId="{DEBBA24B-84E8-4ADC-A0D2-6C451E4F2909}" type="pres">
      <dgm:prSet presAssocID="{450742B1-871D-44F6-A5EE-C70BA5C6E995}" presName="spaceBetweenRectangles" presStyleCnt="0"/>
      <dgm:spPr/>
    </dgm:pt>
    <dgm:pt modelId="{57E2D761-9B1E-4F56-AD12-065D11A6DD6F}" type="pres">
      <dgm:prSet presAssocID="{AB105176-6110-4D0B-80AF-CD97380B6C0A}" presName="parentLin" presStyleCnt="0"/>
      <dgm:spPr/>
    </dgm:pt>
    <dgm:pt modelId="{92480E68-DE99-4D5F-BCE4-D878334ED589}" type="pres">
      <dgm:prSet presAssocID="{AB105176-6110-4D0B-80AF-CD97380B6C0A}" presName="parentLeftMargin" presStyleLbl="node1" presStyleIdx="1" presStyleCnt="4"/>
      <dgm:spPr/>
    </dgm:pt>
    <dgm:pt modelId="{2143FF5F-8412-4E12-9FAF-EE5A4E229458}" type="pres">
      <dgm:prSet presAssocID="{AB105176-6110-4D0B-80AF-CD97380B6C0A}" presName="parentText" presStyleLbl="node1" presStyleIdx="2" presStyleCnt="4" custScaleX="120889" custLinFactNeighborX="-57028" custLinFactNeighborY="10805">
        <dgm:presLayoutVars>
          <dgm:chMax val="0"/>
          <dgm:bulletEnabled val="1"/>
        </dgm:presLayoutVars>
      </dgm:prSet>
      <dgm:spPr/>
    </dgm:pt>
    <dgm:pt modelId="{D3B5EFA3-857E-4614-A1D7-5D0BE09BEF87}" type="pres">
      <dgm:prSet presAssocID="{AB105176-6110-4D0B-80AF-CD97380B6C0A}" presName="negativeSpace" presStyleCnt="0"/>
      <dgm:spPr/>
    </dgm:pt>
    <dgm:pt modelId="{77E4B1EE-BDA9-46E3-9CE1-FC7E34F755EB}" type="pres">
      <dgm:prSet presAssocID="{AB105176-6110-4D0B-80AF-CD97380B6C0A}" presName="childText" presStyleLbl="conFgAcc1" presStyleIdx="2" presStyleCnt="4">
        <dgm:presLayoutVars>
          <dgm:bulletEnabled val="1"/>
        </dgm:presLayoutVars>
      </dgm:prSet>
      <dgm:spPr/>
    </dgm:pt>
    <dgm:pt modelId="{242C5E09-2AD0-40BA-A784-D3708A189D0F}" type="pres">
      <dgm:prSet presAssocID="{82F51086-5440-4094-88C7-7E755B72AC29}" presName="spaceBetweenRectangles" presStyleCnt="0"/>
      <dgm:spPr/>
    </dgm:pt>
    <dgm:pt modelId="{09C0BDA0-6779-4C8E-8BAF-B681DABB9C2C}" type="pres">
      <dgm:prSet presAssocID="{616B2BC7-0B07-43DC-B19F-36BB9F408A83}" presName="parentLin" presStyleCnt="0"/>
      <dgm:spPr/>
    </dgm:pt>
    <dgm:pt modelId="{A7F88FF9-D5A9-4BF9-B234-DDC2BAC367FD}" type="pres">
      <dgm:prSet presAssocID="{616B2BC7-0B07-43DC-B19F-36BB9F408A83}" presName="parentLeftMargin" presStyleLbl="node1" presStyleIdx="2" presStyleCnt="4"/>
      <dgm:spPr/>
    </dgm:pt>
    <dgm:pt modelId="{3754F20E-6748-4D4F-B616-87834BF1F9CF}" type="pres">
      <dgm:prSet presAssocID="{616B2BC7-0B07-43DC-B19F-36BB9F408A83}" presName="parentText" presStyleLbl="node1" presStyleIdx="3" presStyleCnt="4" custScaleX="120889" custLinFactNeighborX="-57028" custLinFactNeighborY="10805">
        <dgm:presLayoutVars>
          <dgm:chMax val="0"/>
          <dgm:bulletEnabled val="1"/>
        </dgm:presLayoutVars>
      </dgm:prSet>
      <dgm:spPr/>
    </dgm:pt>
    <dgm:pt modelId="{B6185152-C36B-4F8E-9263-F3B45A6E274A}" type="pres">
      <dgm:prSet presAssocID="{616B2BC7-0B07-43DC-B19F-36BB9F408A83}" presName="negativeSpace" presStyleCnt="0"/>
      <dgm:spPr/>
    </dgm:pt>
    <dgm:pt modelId="{A30F78CB-04BD-4960-A304-EA92E7676C23}" type="pres">
      <dgm:prSet presAssocID="{616B2BC7-0B07-43DC-B19F-36BB9F408A83}" presName="childText" presStyleLbl="conFgAcc1" presStyleIdx="3" presStyleCnt="4">
        <dgm:presLayoutVars>
          <dgm:bulletEnabled val="1"/>
        </dgm:presLayoutVars>
      </dgm:prSet>
      <dgm:spPr/>
    </dgm:pt>
  </dgm:ptLst>
  <dgm:cxnLst>
    <dgm:cxn modelId="{9E8D080D-CA0D-42E5-87CE-330ACB7B724F}" srcId="{616B2BC7-0B07-43DC-B19F-36BB9F408A83}" destId="{8D1C79AA-C3DA-447B-B863-69940EC6D895}" srcOrd="0" destOrd="0" parTransId="{3865A89B-7555-40DB-AB37-0A24E38F59A1}" sibTransId="{B95D2E22-7F42-4F4C-B9AA-750904CF5EF9}"/>
    <dgm:cxn modelId="{69F4E637-A21C-4862-B27C-AEF496DF0487}" type="presOf" srcId="{9DDD0B0D-E352-4223-A594-0B67D2DF1C85}" destId="{B542F039-8CCA-406D-BFB4-595D9339C99A}" srcOrd="0" destOrd="0" presId="urn:microsoft.com/office/officeart/2005/8/layout/list1"/>
    <dgm:cxn modelId="{428AB35F-EC61-4505-8AA8-FFA2232BA1FB}" type="presOf" srcId="{AB105176-6110-4D0B-80AF-CD97380B6C0A}" destId="{92480E68-DE99-4D5F-BCE4-D878334ED589}" srcOrd="0" destOrd="0" presId="urn:microsoft.com/office/officeart/2005/8/layout/list1"/>
    <dgm:cxn modelId="{0D3A3D60-5431-4E88-A823-97612CFF6F61}" type="presOf" srcId="{616B2BC7-0B07-43DC-B19F-36BB9F408A83}" destId="{A7F88FF9-D5A9-4BF9-B234-DDC2BAC367FD}" srcOrd="0" destOrd="0" presId="urn:microsoft.com/office/officeart/2005/8/layout/list1"/>
    <dgm:cxn modelId="{E4FC6063-341B-49AB-A478-5455658BD385}" type="presOf" srcId="{AB105176-6110-4D0B-80AF-CD97380B6C0A}" destId="{2143FF5F-8412-4E12-9FAF-EE5A4E229458}" srcOrd="1" destOrd="0" presId="urn:microsoft.com/office/officeart/2005/8/layout/list1"/>
    <dgm:cxn modelId="{24B62845-6004-4081-A403-69B5FE719217}" type="presOf" srcId="{17D95415-6215-4555-9292-7AF179009161}" destId="{77E4B1EE-BDA9-46E3-9CE1-FC7E34F755EB}" srcOrd="0" destOrd="0" presId="urn:microsoft.com/office/officeart/2005/8/layout/list1"/>
    <dgm:cxn modelId="{D07AA069-D152-4671-8C65-5AC761DBE5E6}" type="presOf" srcId="{7885B3E7-3F76-43FC-9411-DD254832D790}" destId="{EEF514A2-E204-41CD-ABC7-73854FA1F1B2}" srcOrd="0" destOrd="0" presId="urn:microsoft.com/office/officeart/2005/8/layout/list1"/>
    <dgm:cxn modelId="{10B0674C-52D2-4F54-BF35-187F0105847F}" type="presOf" srcId="{616B2BC7-0B07-43DC-B19F-36BB9F408A83}" destId="{3754F20E-6748-4D4F-B616-87834BF1F9CF}" srcOrd="1" destOrd="0" presId="urn:microsoft.com/office/officeart/2005/8/layout/list1"/>
    <dgm:cxn modelId="{6B30127F-A32F-44F7-A408-14CFCAF492FC}" srcId="{6489147A-9817-450C-A9CE-BAB61AAFDA1C}" destId="{9DDD0B0D-E352-4223-A594-0B67D2DF1C85}" srcOrd="1" destOrd="0" parTransId="{E535A3FC-F150-45EA-9799-817798DC5353}" sibTransId="{450742B1-871D-44F6-A5EE-C70BA5C6E995}"/>
    <dgm:cxn modelId="{B252AF97-EDA7-4628-8DF0-1DE5620C4482}" type="presOf" srcId="{41456631-F986-45BF-A60D-A1103679A907}" destId="{5C8622EF-697A-40E9-922A-B5CCF5FEE5F7}" srcOrd="0" destOrd="0" presId="urn:microsoft.com/office/officeart/2005/8/layout/list1"/>
    <dgm:cxn modelId="{6DD957BE-8455-48A2-862D-7A06BDA2A575}" srcId="{AB105176-6110-4D0B-80AF-CD97380B6C0A}" destId="{17D95415-6215-4555-9292-7AF179009161}" srcOrd="0" destOrd="0" parTransId="{1B903A1D-25DA-4C2B-B33F-DB7A0A8A7C7D}" sibTransId="{DAEAA674-2762-4D91-9860-31B0E20FDEB2}"/>
    <dgm:cxn modelId="{445DFAC2-8621-4C7D-BBC2-ECBB6D215BBF}" type="presOf" srcId="{6489147A-9817-450C-A9CE-BAB61AAFDA1C}" destId="{484C99C3-6872-4CCB-BF96-EEE1A40C33DE}" srcOrd="0" destOrd="0" presId="urn:microsoft.com/office/officeart/2005/8/layout/list1"/>
    <dgm:cxn modelId="{CBD670C6-C794-4FA7-B8DA-ACA0B0AFFC8E}" type="presOf" srcId="{9DDD0B0D-E352-4223-A594-0B67D2DF1C85}" destId="{E6AA21DD-3632-49A1-A6B2-FE9BE18C2F70}" srcOrd="1" destOrd="0" presId="urn:microsoft.com/office/officeart/2005/8/layout/list1"/>
    <dgm:cxn modelId="{FEF4C2C7-D5D6-48AD-B340-759CFD88818B}" srcId="{AB105176-6110-4D0B-80AF-CD97380B6C0A}" destId="{DF9546D6-4818-4FC1-B851-C631B4EEF20D}" srcOrd="1" destOrd="0" parTransId="{D78D51FE-D3ED-4A4D-A940-637A41F73302}" sibTransId="{DCB3427C-19EF-4EA8-9E61-69D876016423}"/>
    <dgm:cxn modelId="{E27D76D1-6E92-4084-98B5-38D31013EE16}" type="presOf" srcId="{69B855CC-8DA3-48F0-BE41-2DE68EF22223}" destId="{EC25FBBC-BABF-4C78-9342-32AA79198DFD}" srcOrd="0" destOrd="0" presId="urn:microsoft.com/office/officeart/2005/8/layout/list1"/>
    <dgm:cxn modelId="{C92055D6-4C5A-4C7A-A102-051A2A77DC3F}" srcId="{6489147A-9817-450C-A9CE-BAB61AAFDA1C}" destId="{41456631-F986-45BF-A60D-A1103679A907}" srcOrd="0" destOrd="0" parTransId="{E3755A04-C351-4335-ABAB-EA207BA9CB89}" sibTransId="{2938800B-6AE1-44E4-9724-7D50BEEF3AF8}"/>
    <dgm:cxn modelId="{EEC081DA-5E66-4AF3-8219-B644FB1B9AFE}" type="presOf" srcId="{8D1C79AA-C3DA-447B-B863-69940EC6D895}" destId="{A30F78CB-04BD-4960-A304-EA92E7676C23}" srcOrd="0" destOrd="0" presId="urn:microsoft.com/office/officeart/2005/8/layout/list1"/>
    <dgm:cxn modelId="{E560ABE5-EB88-4EA3-B8B9-EAFFB8E392E3}" srcId="{6489147A-9817-450C-A9CE-BAB61AAFDA1C}" destId="{AB105176-6110-4D0B-80AF-CD97380B6C0A}" srcOrd="2" destOrd="0" parTransId="{4BB3062B-38C4-4DBD-A6E6-6A8E8A00CE68}" sibTransId="{82F51086-5440-4094-88C7-7E755B72AC29}"/>
    <dgm:cxn modelId="{F99C5CEC-3013-4F19-A2B6-79594C8E5679}" srcId="{41456631-F986-45BF-A60D-A1103679A907}" destId="{69B855CC-8DA3-48F0-BE41-2DE68EF22223}" srcOrd="0" destOrd="0" parTransId="{EA5466AE-7D78-4F90-A000-0EC47387A1DB}" sibTransId="{F432EC0C-2E2B-47A8-9B17-C9F01B5FD181}"/>
    <dgm:cxn modelId="{A4262BF0-B98B-4C28-BC92-63C3C9559B03}" srcId="{9DDD0B0D-E352-4223-A594-0B67D2DF1C85}" destId="{7885B3E7-3F76-43FC-9411-DD254832D790}" srcOrd="0" destOrd="0" parTransId="{8A184501-E29B-4A23-8366-E7304F5304DF}" sibTransId="{12D00192-D6AB-437B-AC2B-9AB89EAFE51F}"/>
    <dgm:cxn modelId="{57FDD0F4-3289-4B69-BF79-820BCEF888BB}" type="presOf" srcId="{DF9546D6-4818-4FC1-B851-C631B4EEF20D}" destId="{77E4B1EE-BDA9-46E3-9CE1-FC7E34F755EB}" srcOrd="0" destOrd="1" presId="urn:microsoft.com/office/officeart/2005/8/layout/list1"/>
    <dgm:cxn modelId="{186D36FA-B56F-452F-833F-1EA82A98A2F9}" type="presOf" srcId="{41456631-F986-45BF-A60D-A1103679A907}" destId="{F97D1A9C-0D51-4EE9-94D6-3BF3F5181BFA}" srcOrd="1" destOrd="0" presId="urn:microsoft.com/office/officeart/2005/8/layout/list1"/>
    <dgm:cxn modelId="{1420BFFF-E3B8-42DD-A9DE-BF04EF0D9142}" srcId="{6489147A-9817-450C-A9CE-BAB61AAFDA1C}" destId="{616B2BC7-0B07-43DC-B19F-36BB9F408A83}" srcOrd="3" destOrd="0" parTransId="{891C132E-5EA5-426F-844E-CC049A35C513}" sibTransId="{A95519F1-8DA4-48F5-96A4-F714231E80BA}"/>
    <dgm:cxn modelId="{E94EED75-BC04-408C-BFE9-816B8937C268}" type="presParOf" srcId="{484C99C3-6872-4CCB-BF96-EEE1A40C33DE}" destId="{32100B67-A415-4CB0-A385-C2C5BCFC2797}" srcOrd="0" destOrd="0" presId="urn:microsoft.com/office/officeart/2005/8/layout/list1"/>
    <dgm:cxn modelId="{87CD78D3-54CD-41DC-9076-4FFE9E3B5E71}" type="presParOf" srcId="{32100B67-A415-4CB0-A385-C2C5BCFC2797}" destId="{5C8622EF-697A-40E9-922A-B5CCF5FEE5F7}" srcOrd="0" destOrd="0" presId="urn:microsoft.com/office/officeart/2005/8/layout/list1"/>
    <dgm:cxn modelId="{BCF08F49-89A9-474A-9654-10F78FC128D4}" type="presParOf" srcId="{32100B67-A415-4CB0-A385-C2C5BCFC2797}" destId="{F97D1A9C-0D51-4EE9-94D6-3BF3F5181BFA}" srcOrd="1" destOrd="0" presId="urn:microsoft.com/office/officeart/2005/8/layout/list1"/>
    <dgm:cxn modelId="{85D96C0D-95E5-4335-9ABE-CF761D0F1E2E}" type="presParOf" srcId="{484C99C3-6872-4CCB-BF96-EEE1A40C33DE}" destId="{98A1CD69-6EAC-48B7-938E-F7051ECFD2D8}" srcOrd="1" destOrd="0" presId="urn:microsoft.com/office/officeart/2005/8/layout/list1"/>
    <dgm:cxn modelId="{9852554F-D146-4765-B615-E6E0428B01C6}" type="presParOf" srcId="{484C99C3-6872-4CCB-BF96-EEE1A40C33DE}" destId="{EC25FBBC-BABF-4C78-9342-32AA79198DFD}" srcOrd="2" destOrd="0" presId="urn:microsoft.com/office/officeart/2005/8/layout/list1"/>
    <dgm:cxn modelId="{CA84E826-02D4-43BE-892F-28942A736722}" type="presParOf" srcId="{484C99C3-6872-4CCB-BF96-EEE1A40C33DE}" destId="{13A91C84-5316-45D1-8B12-B84887CBA976}" srcOrd="3" destOrd="0" presId="urn:microsoft.com/office/officeart/2005/8/layout/list1"/>
    <dgm:cxn modelId="{0E08B7F8-CD94-4FC1-8A5D-D4B4F41B6070}" type="presParOf" srcId="{484C99C3-6872-4CCB-BF96-EEE1A40C33DE}" destId="{CCF7CC7D-2ED4-42DB-9815-F53A5EC02E33}" srcOrd="4" destOrd="0" presId="urn:microsoft.com/office/officeart/2005/8/layout/list1"/>
    <dgm:cxn modelId="{75B9B5D8-5D63-4F7B-AB6E-665C42AC0B79}" type="presParOf" srcId="{CCF7CC7D-2ED4-42DB-9815-F53A5EC02E33}" destId="{B542F039-8CCA-406D-BFB4-595D9339C99A}" srcOrd="0" destOrd="0" presId="urn:microsoft.com/office/officeart/2005/8/layout/list1"/>
    <dgm:cxn modelId="{605E41D8-0222-41E8-BE9D-4087715C0CF8}" type="presParOf" srcId="{CCF7CC7D-2ED4-42DB-9815-F53A5EC02E33}" destId="{E6AA21DD-3632-49A1-A6B2-FE9BE18C2F70}" srcOrd="1" destOrd="0" presId="urn:microsoft.com/office/officeart/2005/8/layout/list1"/>
    <dgm:cxn modelId="{B74B092C-BF2B-4EAB-B573-FE55CE2B7C02}" type="presParOf" srcId="{484C99C3-6872-4CCB-BF96-EEE1A40C33DE}" destId="{B2F51643-FBC5-416F-940C-AC7E0832BDC0}" srcOrd="5" destOrd="0" presId="urn:microsoft.com/office/officeart/2005/8/layout/list1"/>
    <dgm:cxn modelId="{7395C05E-39B2-4201-A24B-026A6363F0F8}" type="presParOf" srcId="{484C99C3-6872-4CCB-BF96-EEE1A40C33DE}" destId="{EEF514A2-E204-41CD-ABC7-73854FA1F1B2}" srcOrd="6" destOrd="0" presId="urn:microsoft.com/office/officeart/2005/8/layout/list1"/>
    <dgm:cxn modelId="{91ED5FBC-58A0-4F32-ABA5-FEE10F7E90D6}" type="presParOf" srcId="{484C99C3-6872-4CCB-BF96-EEE1A40C33DE}" destId="{DEBBA24B-84E8-4ADC-A0D2-6C451E4F2909}" srcOrd="7" destOrd="0" presId="urn:microsoft.com/office/officeart/2005/8/layout/list1"/>
    <dgm:cxn modelId="{95A49DE3-F0D4-46E6-A177-AB814268064C}" type="presParOf" srcId="{484C99C3-6872-4CCB-BF96-EEE1A40C33DE}" destId="{57E2D761-9B1E-4F56-AD12-065D11A6DD6F}" srcOrd="8" destOrd="0" presId="urn:microsoft.com/office/officeart/2005/8/layout/list1"/>
    <dgm:cxn modelId="{03B5D2DE-0AAE-4455-8020-481F29205E4A}" type="presParOf" srcId="{57E2D761-9B1E-4F56-AD12-065D11A6DD6F}" destId="{92480E68-DE99-4D5F-BCE4-D878334ED589}" srcOrd="0" destOrd="0" presId="urn:microsoft.com/office/officeart/2005/8/layout/list1"/>
    <dgm:cxn modelId="{127525BD-B47F-4ECB-8A0E-555BC2C3CAB6}" type="presParOf" srcId="{57E2D761-9B1E-4F56-AD12-065D11A6DD6F}" destId="{2143FF5F-8412-4E12-9FAF-EE5A4E229458}" srcOrd="1" destOrd="0" presId="urn:microsoft.com/office/officeart/2005/8/layout/list1"/>
    <dgm:cxn modelId="{51024618-4338-4BA0-A0E6-4B2341AE5CBD}" type="presParOf" srcId="{484C99C3-6872-4CCB-BF96-EEE1A40C33DE}" destId="{D3B5EFA3-857E-4614-A1D7-5D0BE09BEF87}" srcOrd="9" destOrd="0" presId="urn:microsoft.com/office/officeart/2005/8/layout/list1"/>
    <dgm:cxn modelId="{AF7D89C6-AB3D-4455-B867-F2FE0E16D4F0}" type="presParOf" srcId="{484C99C3-6872-4CCB-BF96-EEE1A40C33DE}" destId="{77E4B1EE-BDA9-46E3-9CE1-FC7E34F755EB}" srcOrd="10" destOrd="0" presId="urn:microsoft.com/office/officeart/2005/8/layout/list1"/>
    <dgm:cxn modelId="{FE529085-356B-49DF-9E7E-1A4471CFDB2A}" type="presParOf" srcId="{484C99C3-6872-4CCB-BF96-EEE1A40C33DE}" destId="{242C5E09-2AD0-40BA-A784-D3708A189D0F}" srcOrd="11" destOrd="0" presId="urn:microsoft.com/office/officeart/2005/8/layout/list1"/>
    <dgm:cxn modelId="{FAAC2573-8F8C-418B-9397-46A6827C5AB1}" type="presParOf" srcId="{484C99C3-6872-4CCB-BF96-EEE1A40C33DE}" destId="{09C0BDA0-6779-4C8E-8BAF-B681DABB9C2C}" srcOrd="12" destOrd="0" presId="urn:microsoft.com/office/officeart/2005/8/layout/list1"/>
    <dgm:cxn modelId="{E95997CC-139B-402C-A9F1-08A1CBC955A6}" type="presParOf" srcId="{09C0BDA0-6779-4C8E-8BAF-B681DABB9C2C}" destId="{A7F88FF9-D5A9-4BF9-B234-DDC2BAC367FD}" srcOrd="0" destOrd="0" presId="urn:microsoft.com/office/officeart/2005/8/layout/list1"/>
    <dgm:cxn modelId="{D7F367AD-F342-4212-8842-5E6BD45A9421}" type="presParOf" srcId="{09C0BDA0-6779-4C8E-8BAF-B681DABB9C2C}" destId="{3754F20E-6748-4D4F-B616-87834BF1F9CF}" srcOrd="1" destOrd="0" presId="urn:microsoft.com/office/officeart/2005/8/layout/list1"/>
    <dgm:cxn modelId="{919DC3A8-EEC9-4D9E-A8F5-2F17ED868D7F}" type="presParOf" srcId="{484C99C3-6872-4CCB-BF96-EEE1A40C33DE}" destId="{B6185152-C36B-4F8E-9263-F3B45A6E274A}" srcOrd="13" destOrd="0" presId="urn:microsoft.com/office/officeart/2005/8/layout/list1"/>
    <dgm:cxn modelId="{EFF7E519-8DB1-455D-9185-BBBF27A70AAD}" type="presParOf" srcId="{484C99C3-6872-4CCB-BF96-EEE1A40C33DE}" destId="{A30F78CB-04BD-4960-A304-EA92E7676C2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50B5B24-0477-45D9-81DD-ED4750364DD1}" type="doc">
      <dgm:prSet loTypeId="urn:diagrams.loki3.com/BracketList" loCatId="list" qsTypeId="urn:microsoft.com/office/officeart/2005/8/quickstyle/simple1" qsCatId="simple" csTypeId="urn:microsoft.com/office/officeart/2005/8/colors/colorful2" csCatId="colorful" phldr="1"/>
      <dgm:spPr/>
      <dgm:t>
        <a:bodyPr/>
        <a:lstStyle/>
        <a:p>
          <a:endParaRPr lang="en-US"/>
        </a:p>
      </dgm:t>
    </dgm:pt>
    <dgm:pt modelId="{7F8FD474-5AE7-4CF6-BB80-33050F9ECCE5}">
      <dgm:prSet phldrT="[Text]"/>
      <dgm:spPr/>
      <dgm:t>
        <a:bodyPr/>
        <a:lstStyle/>
        <a:p>
          <a:pPr algn="ctr"/>
          <a:r>
            <a:rPr lang="en-US" dirty="0"/>
            <a:t>Determine if patient is eligible for HPV vaccine</a:t>
          </a:r>
        </a:p>
      </dgm:t>
    </dgm:pt>
    <dgm:pt modelId="{A8AB3F79-F329-452C-BCDE-05109193F94C}" type="parTrans" cxnId="{05CA0EE5-3351-4FD7-843B-7E216E277F6A}">
      <dgm:prSet/>
      <dgm:spPr/>
      <dgm:t>
        <a:bodyPr/>
        <a:lstStyle/>
        <a:p>
          <a:endParaRPr lang="en-US"/>
        </a:p>
      </dgm:t>
    </dgm:pt>
    <dgm:pt modelId="{2D7566F8-CDEC-405D-A954-9F5C06B5E493}" type="sibTrans" cxnId="{05CA0EE5-3351-4FD7-843B-7E216E277F6A}">
      <dgm:prSet/>
      <dgm:spPr/>
      <dgm:t>
        <a:bodyPr/>
        <a:lstStyle/>
        <a:p>
          <a:endParaRPr lang="en-US"/>
        </a:p>
      </dgm:t>
    </dgm:pt>
    <dgm:pt modelId="{58159C86-E743-43EB-9525-BBF92AE727E6}">
      <dgm:prSet phldrT="[Text]"/>
      <dgm:spPr>
        <a:solidFill>
          <a:schemeClr val="accent4">
            <a:lumMod val="40000"/>
            <a:lumOff val="60000"/>
          </a:schemeClr>
        </a:solidFill>
      </dgm:spPr>
      <dgm:t>
        <a:bodyPr/>
        <a:lstStyle/>
        <a:p>
          <a:r>
            <a:rPr lang="en-US" dirty="0">
              <a:solidFill>
                <a:schemeClr val="tx1"/>
              </a:solidFill>
            </a:rPr>
            <a:t>Print and review of vaccine registry</a:t>
          </a:r>
          <a:r>
            <a:rPr lang="en-US" b="1" u="sng" dirty="0">
              <a:solidFill>
                <a:schemeClr val="tx1"/>
              </a:solidFill>
            </a:rPr>
            <a:t> routing slip</a:t>
          </a:r>
          <a:r>
            <a:rPr lang="en-US" b="1" dirty="0">
              <a:solidFill>
                <a:schemeClr val="tx1"/>
              </a:solidFill>
            </a:rPr>
            <a:t> for every patient at every visit</a:t>
          </a:r>
          <a:endParaRPr lang="en-US" dirty="0">
            <a:solidFill>
              <a:schemeClr val="tx1"/>
            </a:solidFill>
          </a:endParaRPr>
        </a:p>
      </dgm:t>
    </dgm:pt>
    <dgm:pt modelId="{1BF72907-9E5C-4E42-AE36-441D131662DB}" type="parTrans" cxnId="{F6A76FD8-94C5-4DAB-8158-7890A7C3CC4B}">
      <dgm:prSet/>
      <dgm:spPr/>
      <dgm:t>
        <a:bodyPr/>
        <a:lstStyle/>
        <a:p>
          <a:endParaRPr lang="en-US"/>
        </a:p>
      </dgm:t>
    </dgm:pt>
    <dgm:pt modelId="{94793965-92ED-4BE1-91DA-5C4F1BE1276F}" type="sibTrans" cxnId="{F6A76FD8-94C5-4DAB-8158-7890A7C3CC4B}">
      <dgm:prSet/>
      <dgm:spPr/>
      <dgm:t>
        <a:bodyPr/>
        <a:lstStyle/>
        <a:p>
          <a:endParaRPr lang="en-US"/>
        </a:p>
      </dgm:t>
    </dgm:pt>
    <dgm:pt modelId="{18D023C8-7464-40D0-8A00-271853A5BB0E}">
      <dgm:prSet phldrT="[Text]"/>
      <dgm:spPr/>
      <dgm:t>
        <a:bodyPr/>
        <a:lstStyle/>
        <a:p>
          <a:pPr algn="ctr">
            <a:lnSpc>
              <a:spcPct val="100000"/>
            </a:lnSpc>
            <a:spcAft>
              <a:spcPts val="400"/>
            </a:spcAft>
          </a:pPr>
          <a:r>
            <a:rPr lang="en-US" dirty="0"/>
            <a:t>Recommend Vaccine &amp; Document Refusals </a:t>
          </a:r>
        </a:p>
        <a:p>
          <a:pPr algn="ctr">
            <a:lnSpc>
              <a:spcPct val="90000"/>
            </a:lnSpc>
            <a:spcAft>
              <a:spcPct val="35000"/>
            </a:spcAft>
          </a:pPr>
          <a:r>
            <a:rPr lang="en-US" dirty="0"/>
            <a:t>At Every Visit  </a:t>
          </a:r>
        </a:p>
      </dgm:t>
    </dgm:pt>
    <dgm:pt modelId="{01DC06A8-A314-4247-9504-5D5A8E07DA89}" type="parTrans" cxnId="{CE7B4132-C8C0-4B81-BD0F-F4372EE3BDA9}">
      <dgm:prSet/>
      <dgm:spPr/>
      <dgm:t>
        <a:bodyPr/>
        <a:lstStyle/>
        <a:p>
          <a:endParaRPr lang="en-US"/>
        </a:p>
      </dgm:t>
    </dgm:pt>
    <dgm:pt modelId="{D7B58099-8E65-448B-8542-09C5E8459AE9}" type="sibTrans" cxnId="{CE7B4132-C8C0-4B81-BD0F-F4372EE3BDA9}">
      <dgm:prSet/>
      <dgm:spPr/>
      <dgm:t>
        <a:bodyPr/>
        <a:lstStyle/>
        <a:p>
          <a:endParaRPr lang="en-US"/>
        </a:p>
      </dgm:t>
    </dgm:pt>
    <dgm:pt modelId="{56A884A6-663D-49B1-82F7-1A8494E8A788}">
      <dgm:prSet phldrT="[Text]"/>
      <dgm:spPr>
        <a:solidFill>
          <a:schemeClr val="accent5">
            <a:lumMod val="20000"/>
            <a:lumOff val="80000"/>
          </a:schemeClr>
        </a:solidFill>
      </dgm:spPr>
      <dgm:t>
        <a:bodyPr/>
        <a:lstStyle/>
        <a:p>
          <a:r>
            <a:rPr lang="en-US" dirty="0">
              <a:solidFill>
                <a:schemeClr val="tx1"/>
              </a:solidFill>
            </a:rPr>
            <a:t>Provide a </a:t>
          </a:r>
          <a:r>
            <a:rPr lang="en-US" b="1" u="sng" dirty="0">
              <a:solidFill>
                <a:schemeClr val="tx1"/>
              </a:solidFill>
            </a:rPr>
            <a:t>strong recommendation</a:t>
          </a:r>
          <a:r>
            <a:rPr lang="en-US" dirty="0">
              <a:solidFill>
                <a:schemeClr val="tx1"/>
              </a:solidFill>
            </a:rPr>
            <a:t> for the HPV vaccine at </a:t>
          </a:r>
          <a:r>
            <a:rPr lang="en-US" b="1" u="sng" dirty="0">
              <a:solidFill>
                <a:schemeClr val="tx1"/>
              </a:solidFill>
            </a:rPr>
            <a:t>every visit type (sick &amp; preventive)</a:t>
          </a:r>
          <a:endParaRPr lang="en-US" dirty="0">
            <a:solidFill>
              <a:schemeClr val="tx1"/>
            </a:solidFill>
          </a:endParaRPr>
        </a:p>
      </dgm:t>
    </dgm:pt>
    <dgm:pt modelId="{844F426D-4D30-4328-BCC0-2AFB6EC154BD}" type="parTrans" cxnId="{2DA73427-ABF8-4080-84C6-8235D778443F}">
      <dgm:prSet/>
      <dgm:spPr/>
      <dgm:t>
        <a:bodyPr/>
        <a:lstStyle/>
        <a:p>
          <a:endParaRPr lang="en-US"/>
        </a:p>
      </dgm:t>
    </dgm:pt>
    <dgm:pt modelId="{B85225DD-882D-4924-99B6-2A3DBA4C762F}" type="sibTrans" cxnId="{2DA73427-ABF8-4080-84C6-8235D778443F}">
      <dgm:prSet/>
      <dgm:spPr/>
      <dgm:t>
        <a:bodyPr/>
        <a:lstStyle/>
        <a:p>
          <a:endParaRPr lang="en-US"/>
        </a:p>
      </dgm:t>
    </dgm:pt>
    <dgm:pt modelId="{C07EBE61-785C-4AC3-88E6-4B9F809F9827}">
      <dgm:prSet phldrT="[Text]"/>
      <dgm:spPr/>
      <dgm:t>
        <a:bodyPr/>
        <a:lstStyle/>
        <a:p>
          <a:pPr algn="ctr"/>
          <a:endParaRPr lang="en-US" dirty="0"/>
        </a:p>
      </dgm:t>
    </dgm:pt>
    <dgm:pt modelId="{6732D2AB-6C39-48F1-A588-8ADB518F76A4}" type="parTrans" cxnId="{E9E1B510-58F9-47F4-AB14-00C3E247A908}">
      <dgm:prSet/>
      <dgm:spPr/>
      <dgm:t>
        <a:bodyPr/>
        <a:lstStyle/>
        <a:p>
          <a:endParaRPr lang="en-US"/>
        </a:p>
      </dgm:t>
    </dgm:pt>
    <dgm:pt modelId="{AA233529-CBD3-4ED9-9440-CC90A05138ED}" type="sibTrans" cxnId="{E9E1B510-58F9-47F4-AB14-00C3E247A908}">
      <dgm:prSet/>
      <dgm:spPr/>
      <dgm:t>
        <a:bodyPr/>
        <a:lstStyle/>
        <a:p>
          <a:endParaRPr lang="en-US"/>
        </a:p>
      </dgm:t>
    </dgm:pt>
    <dgm:pt modelId="{E192B439-42E3-4F49-8A1C-885FF3ED0835}">
      <dgm:prSet phldrT="[Text]"/>
      <dgm:spPr>
        <a:solidFill>
          <a:srgbClr val="FDF8B9"/>
        </a:solidFill>
      </dgm:spPr>
      <dgm:t>
        <a:bodyPr/>
        <a:lstStyle/>
        <a:p>
          <a:r>
            <a:rPr lang="en-US" dirty="0">
              <a:solidFill>
                <a:schemeClr val="tx1"/>
              </a:solidFill>
            </a:rPr>
            <a:t>Document all </a:t>
          </a:r>
          <a:r>
            <a:rPr lang="en-US" b="1" u="sng" dirty="0">
              <a:solidFill>
                <a:schemeClr val="tx1"/>
              </a:solidFill>
            </a:rPr>
            <a:t>vaccine refusals </a:t>
          </a:r>
          <a:r>
            <a:rPr lang="en-US" dirty="0">
              <a:solidFill>
                <a:schemeClr val="tx1"/>
              </a:solidFill>
            </a:rPr>
            <a:t>in electronic health record system</a:t>
          </a:r>
        </a:p>
      </dgm:t>
    </dgm:pt>
    <dgm:pt modelId="{DF8DDF3E-6174-49D6-88C8-6580F6FF5475}" type="parTrans" cxnId="{9DA882C6-79C4-4179-A660-79AB33BCAACE}">
      <dgm:prSet/>
      <dgm:spPr/>
      <dgm:t>
        <a:bodyPr/>
        <a:lstStyle/>
        <a:p>
          <a:endParaRPr lang="en-US"/>
        </a:p>
      </dgm:t>
    </dgm:pt>
    <dgm:pt modelId="{8178BDF2-16E0-494D-98F6-8FA502D4D078}" type="sibTrans" cxnId="{9DA882C6-79C4-4179-A660-79AB33BCAACE}">
      <dgm:prSet/>
      <dgm:spPr/>
      <dgm:t>
        <a:bodyPr/>
        <a:lstStyle/>
        <a:p>
          <a:endParaRPr lang="en-US"/>
        </a:p>
      </dgm:t>
    </dgm:pt>
    <dgm:pt modelId="{FC3AB93E-C063-4296-BE60-73E233556F7E}">
      <dgm:prSet phldrT="[Text]"/>
      <dgm:spPr/>
      <dgm:t>
        <a:bodyPr/>
        <a:lstStyle/>
        <a:p>
          <a:pPr algn="ctr"/>
          <a:r>
            <a:rPr lang="en-US" dirty="0"/>
            <a:t>Scheduling               Follow-up Doses</a:t>
          </a:r>
        </a:p>
      </dgm:t>
    </dgm:pt>
    <dgm:pt modelId="{F23419DB-EC00-4E33-A887-008BD6DF32A4}" type="parTrans" cxnId="{780F82A7-6EA0-48AC-B1F3-5C1335989217}">
      <dgm:prSet/>
      <dgm:spPr/>
      <dgm:t>
        <a:bodyPr/>
        <a:lstStyle/>
        <a:p>
          <a:endParaRPr lang="en-US"/>
        </a:p>
      </dgm:t>
    </dgm:pt>
    <dgm:pt modelId="{A4CD6D0F-5A91-4F53-8F23-79B60856E0A8}" type="sibTrans" cxnId="{780F82A7-6EA0-48AC-B1F3-5C1335989217}">
      <dgm:prSet/>
      <dgm:spPr/>
      <dgm:t>
        <a:bodyPr/>
        <a:lstStyle/>
        <a:p>
          <a:endParaRPr lang="en-US"/>
        </a:p>
      </dgm:t>
    </dgm:pt>
    <dgm:pt modelId="{55DACBE0-B1F2-44D6-B00A-EE0247B374C7}">
      <dgm:prSet phldrT="[Text]"/>
      <dgm:spPr/>
      <dgm:t>
        <a:bodyPr/>
        <a:lstStyle/>
        <a:p>
          <a:r>
            <a:rPr lang="en-US" dirty="0">
              <a:solidFill>
                <a:schemeClr val="tx1"/>
              </a:solidFill>
            </a:rPr>
            <a:t>Schedule recalls using the </a:t>
          </a:r>
          <a:r>
            <a:rPr lang="en-US" b="1" u="sng" dirty="0">
              <a:solidFill>
                <a:schemeClr val="tx1"/>
              </a:solidFill>
            </a:rPr>
            <a:t>recall system </a:t>
          </a:r>
          <a:r>
            <a:rPr lang="en-US" dirty="0">
              <a:solidFill>
                <a:schemeClr val="tx1"/>
              </a:solidFill>
            </a:rPr>
            <a:t>for any needed </a:t>
          </a:r>
          <a:r>
            <a:rPr lang="en-US" i="1" dirty="0">
              <a:solidFill>
                <a:schemeClr val="tx1"/>
              </a:solidFill>
            </a:rPr>
            <a:t>follow-up dose </a:t>
          </a:r>
          <a:r>
            <a:rPr lang="en-US" dirty="0">
              <a:solidFill>
                <a:schemeClr val="tx1"/>
              </a:solidFill>
            </a:rPr>
            <a:t>due in </a:t>
          </a:r>
          <a:r>
            <a:rPr lang="en-US" u="sng" dirty="0">
              <a:solidFill>
                <a:schemeClr val="tx1"/>
              </a:solidFill>
            </a:rPr>
            <a:t>over 3 months</a:t>
          </a:r>
          <a:r>
            <a:rPr lang="en-US" dirty="0">
              <a:solidFill>
                <a:schemeClr val="tx1"/>
              </a:solidFill>
            </a:rPr>
            <a:t>                                    OR</a:t>
          </a:r>
        </a:p>
      </dgm:t>
    </dgm:pt>
    <dgm:pt modelId="{A5458D56-BB70-4A17-A9E8-99EFED30E608}" type="parTrans" cxnId="{779B540F-A0D1-446D-AC6D-EDAD153386C4}">
      <dgm:prSet/>
      <dgm:spPr/>
      <dgm:t>
        <a:bodyPr/>
        <a:lstStyle/>
        <a:p>
          <a:endParaRPr lang="en-US"/>
        </a:p>
      </dgm:t>
    </dgm:pt>
    <dgm:pt modelId="{E0C9D4E4-42E1-4540-A73A-C51FB4E59798}" type="sibTrans" cxnId="{779B540F-A0D1-446D-AC6D-EDAD153386C4}">
      <dgm:prSet/>
      <dgm:spPr/>
      <dgm:t>
        <a:bodyPr/>
        <a:lstStyle/>
        <a:p>
          <a:endParaRPr lang="en-US"/>
        </a:p>
      </dgm:t>
    </dgm:pt>
    <dgm:pt modelId="{120B0570-9BBD-4A93-9EDA-A5BE3502553F}">
      <dgm:prSet phldrT="[Text]"/>
      <dgm:spPr/>
      <dgm:t>
        <a:bodyPr/>
        <a:lstStyle/>
        <a:p>
          <a:r>
            <a:rPr lang="en-US" dirty="0">
              <a:solidFill>
                <a:schemeClr val="tx1"/>
              </a:solidFill>
            </a:rPr>
            <a:t>Schedule a </a:t>
          </a:r>
          <a:r>
            <a:rPr lang="en-US" b="1" u="sng" dirty="0">
              <a:solidFill>
                <a:schemeClr val="tx1"/>
              </a:solidFill>
            </a:rPr>
            <a:t>nurse visit </a:t>
          </a:r>
          <a:r>
            <a:rPr lang="en-US" dirty="0">
              <a:solidFill>
                <a:schemeClr val="tx1"/>
              </a:solidFill>
            </a:rPr>
            <a:t>for patient who is due for a </a:t>
          </a:r>
          <a:r>
            <a:rPr lang="en-US" i="1" dirty="0">
              <a:solidFill>
                <a:schemeClr val="tx1"/>
              </a:solidFill>
            </a:rPr>
            <a:t>follow-up dose</a:t>
          </a:r>
          <a:r>
            <a:rPr lang="en-US" dirty="0">
              <a:solidFill>
                <a:schemeClr val="tx1"/>
              </a:solidFill>
            </a:rPr>
            <a:t> </a:t>
          </a:r>
          <a:r>
            <a:rPr lang="en-US" u="sng" dirty="0">
              <a:solidFill>
                <a:schemeClr val="tx1"/>
              </a:solidFill>
            </a:rPr>
            <a:t>within the next 3 months</a:t>
          </a:r>
        </a:p>
      </dgm:t>
    </dgm:pt>
    <dgm:pt modelId="{6FF00A64-C505-4984-A3DB-DEB112B8BBCC}" type="parTrans" cxnId="{A7B802EC-DD9D-4D65-8B3B-5FF4142DFE0C}">
      <dgm:prSet/>
      <dgm:spPr/>
      <dgm:t>
        <a:bodyPr/>
        <a:lstStyle/>
        <a:p>
          <a:endParaRPr lang="en-US"/>
        </a:p>
      </dgm:t>
    </dgm:pt>
    <dgm:pt modelId="{C1CD821E-B9B9-4BEE-8F44-A432960C6042}" type="sibTrans" cxnId="{A7B802EC-DD9D-4D65-8B3B-5FF4142DFE0C}">
      <dgm:prSet/>
      <dgm:spPr/>
      <dgm:t>
        <a:bodyPr/>
        <a:lstStyle/>
        <a:p>
          <a:endParaRPr lang="en-US"/>
        </a:p>
      </dgm:t>
    </dgm:pt>
    <dgm:pt modelId="{7F786F3C-2C7D-40D8-89CA-3A86DAAF22C4}" type="pres">
      <dgm:prSet presAssocID="{750B5B24-0477-45D9-81DD-ED4750364DD1}" presName="Name0" presStyleCnt="0">
        <dgm:presLayoutVars>
          <dgm:dir/>
          <dgm:animLvl val="lvl"/>
          <dgm:resizeHandles val="exact"/>
        </dgm:presLayoutVars>
      </dgm:prSet>
      <dgm:spPr/>
    </dgm:pt>
    <dgm:pt modelId="{A86C2E23-D9EE-4496-8DF9-463612707C61}" type="pres">
      <dgm:prSet presAssocID="{7F8FD474-5AE7-4CF6-BB80-33050F9ECCE5}" presName="linNode" presStyleCnt="0"/>
      <dgm:spPr/>
    </dgm:pt>
    <dgm:pt modelId="{00CB4A8C-5E58-4925-B0BF-056309280B40}" type="pres">
      <dgm:prSet presAssocID="{7F8FD474-5AE7-4CF6-BB80-33050F9ECCE5}" presName="parTx" presStyleLbl="revTx" presStyleIdx="0" presStyleCnt="4">
        <dgm:presLayoutVars>
          <dgm:chMax val="1"/>
          <dgm:bulletEnabled val="1"/>
        </dgm:presLayoutVars>
      </dgm:prSet>
      <dgm:spPr/>
    </dgm:pt>
    <dgm:pt modelId="{8B755CC0-9DB2-4CEE-80A1-93C4BF5EF3AC}" type="pres">
      <dgm:prSet presAssocID="{7F8FD474-5AE7-4CF6-BB80-33050F9ECCE5}" presName="bracket" presStyleLbl="parChTrans1D1" presStyleIdx="0" presStyleCnt="4" custLinFactNeighborX="8247" custLinFactNeighborY="7220"/>
      <dgm:spPr/>
    </dgm:pt>
    <dgm:pt modelId="{D693C5EF-1787-49F9-AE74-478BFD542244}" type="pres">
      <dgm:prSet presAssocID="{7F8FD474-5AE7-4CF6-BB80-33050F9ECCE5}" presName="spH" presStyleCnt="0"/>
      <dgm:spPr/>
    </dgm:pt>
    <dgm:pt modelId="{37B0FCDB-F2F1-4DC0-89C4-2E18379BEA13}" type="pres">
      <dgm:prSet presAssocID="{7F8FD474-5AE7-4CF6-BB80-33050F9ECCE5}" presName="desTx" presStyleLbl="node1" presStyleIdx="0" presStyleCnt="4">
        <dgm:presLayoutVars>
          <dgm:bulletEnabled val="1"/>
        </dgm:presLayoutVars>
      </dgm:prSet>
      <dgm:spPr/>
    </dgm:pt>
    <dgm:pt modelId="{9EF7AAB3-27C2-4A9A-94FB-95719D2B361B}" type="pres">
      <dgm:prSet presAssocID="{2D7566F8-CDEC-405D-A954-9F5C06B5E493}" presName="spV" presStyleCnt="0"/>
      <dgm:spPr/>
    </dgm:pt>
    <dgm:pt modelId="{14027F5C-632E-4619-85E9-A7D3BA944DCF}" type="pres">
      <dgm:prSet presAssocID="{18D023C8-7464-40D0-8A00-271853A5BB0E}" presName="linNode" presStyleCnt="0"/>
      <dgm:spPr/>
    </dgm:pt>
    <dgm:pt modelId="{C5ECA583-F8D0-4B4C-A3B5-6201F88F5A2B}" type="pres">
      <dgm:prSet presAssocID="{18D023C8-7464-40D0-8A00-271853A5BB0E}" presName="parTx" presStyleLbl="revTx" presStyleIdx="1" presStyleCnt="4" custLinFactNeighborX="8196" custLinFactNeighborY="30962">
        <dgm:presLayoutVars>
          <dgm:chMax val="1"/>
          <dgm:bulletEnabled val="1"/>
        </dgm:presLayoutVars>
      </dgm:prSet>
      <dgm:spPr/>
    </dgm:pt>
    <dgm:pt modelId="{FB543E73-1FB0-4CCB-87C1-708377E8A11A}" type="pres">
      <dgm:prSet presAssocID="{18D023C8-7464-40D0-8A00-271853A5BB0E}" presName="bracket" presStyleLbl="parChTrans1D1" presStyleIdx="1" presStyleCnt="4" custLinFactNeighborX="65520" custLinFactNeighborY="25180"/>
      <dgm:spPr/>
    </dgm:pt>
    <dgm:pt modelId="{10C36BA0-0191-4BBE-880C-972960E03B1A}" type="pres">
      <dgm:prSet presAssocID="{18D023C8-7464-40D0-8A00-271853A5BB0E}" presName="spH" presStyleCnt="0"/>
      <dgm:spPr/>
    </dgm:pt>
    <dgm:pt modelId="{B685FD80-EA9E-4824-A604-8383A97BFB07}" type="pres">
      <dgm:prSet presAssocID="{18D023C8-7464-40D0-8A00-271853A5BB0E}" presName="desTx" presStyleLbl="node1" presStyleIdx="1" presStyleCnt="4">
        <dgm:presLayoutVars>
          <dgm:bulletEnabled val="1"/>
        </dgm:presLayoutVars>
      </dgm:prSet>
      <dgm:spPr/>
    </dgm:pt>
    <dgm:pt modelId="{8DB7E734-7A46-4DB1-9F06-97B10E48F1B4}" type="pres">
      <dgm:prSet presAssocID="{D7B58099-8E65-448B-8542-09C5E8459AE9}" presName="spV" presStyleCnt="0"/>
      <dgm:spPr/>
    </dgm:pt>
    <dgm:pt modelId="{366A1D48-A2A7-4958-9A83-06E42759B630}" type="pres">
      <dgm:prSet presAssocID="{C07EBE61-785C-4AC3-88E6-4B9F809F9827}" presName="linNode" presStyleCnt="0"/>
      <dgm:spPr/>
    </dgm:pt>
    <dgm:pt modelId="{32B65528-C0D1-4C9C-96AE-001BB274F994}" type="pres">
      <dgm:prSet presAssocID="{C07EBE61-785C-4AC3-88E6-4B9F809F9827}" presName="parTx" presStyleLbl="revTx" presStyleIdx="2" presStyleCnt="4">
        <dgm:presLayoutVars>
          <dgm:chMax val="1"/>
          <dgm:bulletEnabled val="1"/>
        </dgm:presLayoutVars>
      </dgm:prSet>
      <dgm:spPr/>
    </dgm:pt>
    <dgm:pt modelId="{3641C033-1FBC-4E17-9CDD-201779D99960}" type="pres">
      <dgm:prSet presAssocID="{C07EBE61-785C-4AC3-88E6-4B9F809F9827}" presName="bracket" presStyleLbl="parChTrans1D1" presStyleIdx="2" presStyleCnt="4" custLinFactX="-344028" custLinFactY="300000" custLinFactNeighborX="-400000" custLinFactNeighborY="314693"/>
      <dgm:spPr>
        <a:ln>
          <a:solidFill>
            <a:schemeClr val="bg1"/>
          </a:solidFill>
        </a:ln>
      </dgm:spPr>
    </dgm:pt>
    <dgm:pt modelId="{ACD65CC6-F0C5-4CFE-AAFE-3FD809B44CD6}" type="pres">
      <dgm:prSet presAssocID="{C07EBE61-785C-4AC3-88E6-4B9F809F9827}" presName="spH" presStyleCnt="0"/>
      <dgm:spPr/>
    </dgm:pt>
    <dgm:pt modelId="{C0C7ECCC-F120-4C4C-BC09-D4FBDEDF70AA}" type="pres">
      <dgm:prSet presAssocID="{C07EBE61-785C-4AC3-88E6-4B9F809F9827}" presName="desTx" presStyleLbl="node1" presStyleIdx="2" presStyleCnt="4">
        <dgm:presLayoutVars>
          <dgm:bulletEnabled val="1"/>
        </dgm:presLayoutVars>
      </dgm:prSet>
      <dgm:spPr/>
    </dgm:pt>
    <dgm:pt modelId="{FC2B8A71-0D40-46A3-BE58-2FB1743048D1}" type="pres">
      <dgm:prSet presAssocID="{AA233529-CBD3-4ED9-9440-CC90A05138ED}" presName="spV" presStyleCnt="0"/>
      <dgm:spPr/>
    </dgm:pt>
    <dgm:pt modelId="{0FE39BA4-5277-4610-849D-257829E486A1}" type="pres">
      <dgm:prSet presAssocID="{FC3AB93E-C063-4296-BE60-73E233556F7E}" presName="linNode" presStyleCnt="0"/>
      <dgm:spPr/>
    </dgm:pt>
    <dgm:pt modelId="{52A127EB-6DAE-40E8-BEAC-581F11E45ABE}" type="pres">
      <dgm:prSet presAssocID="{FC3AB93E-C063-4296-BE60-73E233556F7E}" presName="parTx" presStyleLbl="revTx" presStyleIdx="3" presStyleCnt="4">
        <dgm:presLayoutVars>
          <dgm:chMax val="1"/>
          <dgm:bulletEnabled val="1"/>
        </dgm:presLayoutVars>
      </dgm:prSet>
      <dgm:spPr/>
    </dgm:pt>
    <dgm:pt modelId="{9753C77D-A373-467D-9797-204AEC593E33}" type="pres">
      <dgm:prSet presAssocID="{FC3AB93E-C063-4296-BE60-73E233556F7E}" presName="bracket" presStyleLbl="parChTrans1D1" presStyleIdx="3" presStyleCnt="4" custScaleY="83932" custLinFactNeighborX="65976"/>
      <dgm:spPr/>
    </dgm:pt>
    <dgm:pt modelId="{30C6D080-4A14-433D-A11D-659E6A9D5429}" type="pres">
      <dgm:prSet presAssocID="{FC3AB93E-C063-4296-BE60-73E233556F7E}" presName="spH" presStyleCnt="0"/>
      <dgm:spPr/>
    </dgm:pt>
    <dgm:pt modelId="{8D6ADD1F-32A1-4046-8D05-BAB0817FA12D}" type="pres">
      <dgm:prSet presAssocID="{FC3AB93E-C063-4296-BE60-73E233556F7E}" presName="desTx" presStyleLbl="node1" presStyleIdx="3" presStyleCnt="4">
        <dgm:presLayoutVars>
          <dgm:bulletEnabled val="1"/>
        </dgm:presLayoutVars>
      </dgm:prSet>
      <dgm:spPr/>
    </dgm:pt>
  </dgm:ptLst>
  <dgm:cxnLst>
    <dgm:cxn modelId="{779B540F-A0D1-446D-AC6D-EDAD153386C4}" srcId="{FC3AB93E-C063-4296-BE60-73E233556F7E}" destId="{55DACBE0-B1F2-44D6-B00A-EE0247B374C7}" srcOrd="0" destOrd="0" parTransId="{A5458D56-BB70-4A17-A9E8-99EFED30E608}" sibTransId="{E0C9D4E4-42E1-4540-A73A-C51FB4E59798}"/>
    <dgm:cxn modelId="{E9E1B510-58F9-47F4-AB14-00C3E247A908}" srcId="{750B5B24-0477-45D9-81DD-ED4750364DD1}" destId="{C07EBE61-785C-4AC3-88E6-4B9F809F9827}" srcOrd="2" destOrd="0" parTransId="{6732D2AB-6C39-48F1-A588-8ADB518F76A4}" sibTransId="{AA233529-CBD3-4ED9-9440-CC90A05138ED}"/>
    <dgm:cxn modelId="{2DA73427-ABF8-4080-84C6-8235D778443F}" srcId="{18D023C8-7464-40D0-8A00-271853A5BB0E}" destId="{56A884A6-663D-49B1-82F7-1A8494E8A788}" srcOrd="0" destOrd="0" parTransId="{844F426D-4D30-4328-BCC0-2AFB6EC154BD}" sibTransId="{B85225DD-882D-4924-99B6-2A3DBA4C762F}"/>
    <dgm:cxn modelId="{CE7B4132-C8C0-4B81-BD0F-F4372EE3BDA9}" srcId="{750B5B24-0477-45D9-81DD-ED4750364DD1}" destId="{18D023C8-7464-40D0-8A00-271853A5BB0E}" srcOrd="1" destOrd="0" parTransId="{01DC06A8-A314-4247-9504-5D5A8E07DA89}" sibTransId="{D7B58099-8E65-448B-8542-09C5E8459AE9}"/>
    <dgm:cxn modelId="{43DB273D-A046-4BFD-8029-215A75D83791}" type="presOf" srcId="{120B0570-9BBD-4A93-9EDA-A5BE3502553F}" destId="{8D6ADD1F-32A1-4046-8D05-BAB0817FA12D}" srcOrd="0" destOrd="1" presId="urn:diagrams.loki3.com/BracketList"/>
    <dgm:cxn modelId="{DBE7F262-9982-405A-AABF-7257CF69B7CE}" type="presOf" srcId="{FC3AB93E-C063-4296-BE60-73E233556F7E}" destId="{52A127EB-6DAE-40E8-BEAC-581F11E45ABE}" srcOrd="0" destOrd="0" presId="urn:diagrams.loki3.com/BracketList"/>
    <dgm:cxn modelId="{8F668552-2B7D-475C-921B-8A8B053105FE}" type="presOf" srcId="{56A884A6-663D-49B1-82F7-1A8494E8A788}" destId="{B685FD80-EA9E-4824-A604-8383A97BFB07}" srcOrd="0" destOrd="0" presId="urn:diagrams.loki3.com/BracketList"/>
    <dgm:cxn modelId="{44936485-CF75-4BAC-861E-3F2D7B5CA022}" type="presOf" srcId="{750B5B24-0477-45D9-81DD-ED4750364DD1}" destId="{7F786F3C-2C7D-40D8-89CA-3A86DAAF22C4}" srcOrd="0" destOrd="0" presId="urn:diagrams.loki3.com/BracketList"/>
    <dgm:cxn modelId="{56025095-4530-4E8E-B66D-FD7E3B6ECF1C}" type="presOf" srcId="{18D023C8-7464-40D0-8A00-271853A5BB0E}" destId="{C5ECA583-F8D0-4B4C-A3B5-6201F88F5A2B}" srcOrd="0" destOrd="0" presId="urn:diagrams.loki3.com/BracketList"/>
    <dgm:cxn modelId="{780F82A7-6EA0-48AC-B1F3-5C1335989217}" srcId="{750B5B24-0477-45D9-81DD-ED4750364DD1}" destId="{FC3AB93E-C063-4296-BE60-73E233556F7E}" srcOrd="3" destOrd="0" parTransId="{F23419DB-EC00-4E33-A887-008BD6DF32A4}" sibTransId="{A4CD6D0F-5A91-4F53-8F23-79B60856E0A8}"/>
    <dgm:cxn modelId="{9DA882C6-79C4-4179-A660-79AB33BCAACE}" srcId="{C07EBE61-785C-4AC3-88E6-4B9F809F9827}" destId="{E192B439-42E3-4F49-8A1C-885FF3ED0835}" srcOrd="0" destOrd="0" parTransId="{DF8DDF3E-6174-49D6-88C8-6580F6FF5475}" sibTransId="{8178BDF2-16E0-494D-98F6-8FA502D4D078}"/>
    <dgm:cxn modelId="{355E0BC7-7C39-4CD8-8FA9-5DA5F1AC3900}" type="presOf" srcId="{C07EBE61-785C-4AC3-88E6-4B9F809F9827}" destId="{32B65528-C0D1-4C9C-96AE-001BB274F994}" srcOrd="0" destOrd="0" presId="urn:diagrams.loki3.com/BracketList"/>
    <dgm:cxn modelId="{A80C9ECC-29AF-4E69-B7EB-7849C9BB0FB2}" type="presOf" srcId="{55DACBE0-B1F2-44D6-B00A-EE0247B374C7}" destId="{8D6ADD1F-32A1-4046-8D05-BAB0817FA12D}" srcOrd="0" destOrd="0" presId="urn:diagrams.loki3.com/BracketList"/>
    <dgm:cxn modelId="{6E2A34CF-E1E5-456B-97C3-F48BD386F8BF}" type="presOf" srcId="{7F8FD474-5AE7-4CF6-BB80-33050F9ECCE5}" destId="{00CB4A8C-5E58-4925-B0BF-056309280B40}" srcOrd="0" destOrd="0" presId="urn:diagrams.loki3.com/BracketList"/>
    <dgm:cxn modelId="{F6A76FD8-94C5-4DAB-8158-7890A7C3CC4B}" srcId="{7F8FD474-5AE7-4CF6-BB80-33050F9ECCE5}" destId="{58159C86-E743-43EB-9525-BBF92AE727E6}" srcOrd="0" destOrd="0" parTransId="{1BF72907-9E5C-4E42-AE36-441D131662DB}" sibTransId="{94793965-92ED-4BE1-91DA-5C4F1BE1276F}"/>
    <dgm:cxn modelId="{05CA0EE5-3351-4FD7-843B-7E216E277F6A}" srcId="{750B5B24-0477-45D9-81DD-ED4750364DD1}" destId="{7F8FD474-5AE7-4CF6-BB80-33050F9ECCE5}" srcOrd="0" destOrd="0" parTransId="{A8AB3F79-F329-452C-BCDE-05109193F94C}" sibTransId="{2D7566F8-CDEC-405D-A954-9F5C06B5E493}"/>
    <dgm:cxn modelId="{1EC0A4EA-E2CF-48FD-A551-F73E5AB4CBD2}" type="presOf" srcId="{58159C86-E743-43EB-9525-BBF92AE727E6}" destId="{37B0FCDB-F2F1-4DC0-89C4-2E18379BEA13}" srcOrd="0" destOrd="0" presId="urn:diagrams.loki3.com/BracketList"/>
    <dgm:cxn modelId="{A7B802EC-DD9D-4D65-8B3B-5FF4142DFE0C}" srcId="{FC3AB93E-C063-4296-BE60-73E233556F7E}" destId="{120B0570-9BBD-4A93-9EDA-A5BE3502553F}" srcOrd="1" destOrd="0" parTransId="{6FF00A64-C505-4984-A3DB-DEB112B8BBCC}" sibTransId="{C1CD821E-B9B9-4BEE-8F44-A432960C6042}"/>
    <dgm:cxn modelId="{42AD66EC-83D4-4D4E-9A01-59AFD2D87423}" type="presOf" srcId="{E192B439-42E3-4F49-8A1C-885FF3ED0835}" destId="{C0C7ECCC-F120-4C4C-BC09-D4FBDEDF70AA}" srcOrd="0" destOrd="0" presId="urn:diagrams.loki3.com/BracketList"/>
    <dgm:cxn modelId="{45DC6042-A0FA-49C1-90B7-65DF19ADC013}" type="presParOf" srcId="{7F786F3C-2C7D-40D8-89CA-3A86DAAF22C4}" destId="{A86C2E23-D9EE-4496-8DF9-463612707C61}" srcOrd="0" destOrd="0" presId="urn:diagrams.loki3.com/BracketList"/>
    <dgm:cxn modelId="{8F978D1F-5F5E-4118-9D16-B1D5BFCBE3DC}" type="presParOf" srcId="{A86C2E23-D9EE-4496-8DF9-463612707C61}" destId="{00CB4A8C-5E58-4925-B0BF-056309280B40}" srcOrd="0" destOrd="0" presId="urn:diagrams.loki3.com/BracketList"/>
    <dgm:cxn modelId="{8595A73B-C5C9-4999-B31B-E1E33A92471D}" type="presParOf" srcId="{A86C2E23-D9EE-4496-8DF9-463612707C61}" destId="{8B755CC0-9DB2-4CEE-80A1-93C4BF5EF3AC}" srcOrd="1" destOrd="0" presId="urn:diagrams.loki3.com/BracketList"/>
    <dgm:cxn modelId="{CF2D5EDD-B2CC-4BBB-8D02-AFECA9591A18}" type="presParOf" srcId="{A86C2E23-D9EE-4496-8DF9-463612707C61}" destId="{D693C5EF-1787-49F9-AE74-478BFD542244}" srcOrd="2" destOrd="0" presId="urn:diagrams.loki3.com/BracketList"/>
    <dgm:cxn modelId="{407089C5-A8B2-466A-BBAA-822FC05363D9}" type="presParOf" srcId="{A86C2E23-D9EE-4496-8DF9-463612707C61}" destId="{37B0FCDB-F2F1-4DC0-89C4-2E18379BEA13}" srcOrd="3" destOrd="0" presId="urn:diagrams.loki3.com/BracketList"/>
    <dgm:cxn modelId="{AB75A73F-6AB2-4184-B5B7-134628B34B89}" type="presParOf" srcId="{7F786F3C-2C7D-40D8-89CA-3A86DAAF22C4}" destId="{9EF7AAB3-27C2-4A9A-94FB-95719D2B361B}" srcOrd="1" destOrd="0" presId="urn:diagrams.loki3.com/BracketList"/>
    <dgm:cxn modelId="{83BDB61E-22C5-48F7-AEAC-322EFFFCBB9E}" type="presParOf" srcId="{7F786F3C-2C7D-40D8-89CA-3A86DAAF22C4}" destId="{14027F5C-632E-4619-85E9-A7D3BA944DCF}" srcOrd="2" destOrd="0" presId="urn:diagrams.loki3.com/BracketList"/>
    <dgm:cxn modelId="{FBE0FE4E-6044-4B6E-BA88-11C4877DDB95}" type="presParOf" srcId="{14027F5C-632E-4619-85E9-A7D3BA944DCF}" destId="{C5ECA583-F8D0-4B4C-A3B5-6201F88F5A2B}" srcOrd="0" destOrd="0" presId="urn:diagrams.loki3.com/BracketList"/>
    <dgm:cxn modelId="{052191C3-F19B-43DE-9025-91FA6AAF8E6F}" type="presParOf" srcId="{14027F5C-632E-4619-85E9-A7D3BA944DCF}" destId="{FB543E73-1FB0-4CCB-87C1-708377E8A11A}" srcOrd="1" destOrd="0" presId="urn:diagrams.loki3.com/BracketList"/>
    <dgm:cxn modelId="{2BFFD48B-C7E6-4623-8C9F-75F628728EF2}" type="presParOf" srcId="{14027F5C-632E-4619-85E9-A7D3BA944DCF}" destId="{10C36BA0-0191-4BBE-880C-972960E03B1A}" srcOrd="2" destOrd="0" presId="urn:diagrams.loki3.com/BracketList"/>
    <dgm:cxn modelId="{F9F09993-8EF1-4639-BD82-95A710C438D7}" type="presParOf" srcId="{14027F5C-632E-4619-85E9-A7D3BA944DCF}" destId="{B685FD80-EA9E-4824-A604-8383A97BFB07}" srcOrd="3" destOrd="0" presId="urn:diagrams.loki3.com/BracketList"/>
    <dgm:cxn modelId="{6DC6F30E-9CCE-454F-BB62-10207DD26CA4}" type="presParOf" srcId="{7F786F3C-2C7D-40D8-89CA-3A86DAAF22C4}" destId="{8DB7E734-7A46-4DB1-9F06-97B10E48F1B4}" srcOrd="3" destOrd="0" presId="urn:diagrams.loki3.com/BracketList"/>
    <dgm:cxn modelId="{BDA5B3FA-FD34-468C-9892-2DC87545FC90}" type="presParOf" srcId="{7F786F3C-2C7D-40D8-89CA-3A86DAAF22C4}" destId="{366A1D48-A2A7-4958-9A83-06E42759B630}" srcOrd="4" destOrd="0" presId="urn:diagrams.loki3.com/BracketList"/>
    <dgm:cxn modelId="{311BC53E-1FF5-4043-BDFE-E4898C771D0E}" type="presParOf" srcId="{366A1D48-A2A7-4958-9A83-06E42759B630}" destId="{32B65528-C0D1-4C9C-96AE-001BB274F994}" srcOrd="0" destOrd="0" presId="urn:diagrams.loki3.com/BracketList"/>
    <dgm:cxn modelId="{A52AD11C-39D7-48C6-8E7E-947FAF0562A9}" type="presParOf" srcId="{366A1D48-A2A7-4958-9A83-06E42759B630}" destId="{3641C033-1FBC-4E17-9CDD-201779D99960}" srcOrd="1" destOrd="0" presId="urn:diagrams.loki3.com/BracketList"/>
    <dgm:cxn modelId="{4F2243D8-AB4D-4A28-939B-31BC32FCCA67}" type="presParOf" srcId="{366A1D48-A2A7-4958-9A83-06E42759B630}" destId="{ACD65CC6-F0C5-4CFE-AAFE-3FD809B44CD6}" srcOrd="2" destOrd="0" presId="urn:diagrams.loki3.com/BracketList"/>
    <dgm:cxn modelId="{B52EAD86-0139-4512-8AAE-E6D84064331F}" type="presParOf" srcId="{366A1D48-A2A7-4958-9A83-06E42759B630}" destId="{C0C7ECCC-F120-4C4C-BC09-D4FBDEDF70AA}" srcOrd="3" destOrd="0" presId="urn:diagrams.loki3.com/BracketList"/>
    <dgm:cxn modelId="{7951039E-C7D0-45DC-A2C1-070851763970}" type="presParOf" srcId="{7F786F3C-2C7D-40D8-89CA-3A86DAAF22C4}" destId="{FC2B8A71-0D40-46A3-BE58-2FB1743048D1}" srcOrd="5" destOrd="0" presId="urn:diagrams.loki3.com/BracketList"/>
    <dgm:cxn modelId="{90564C6F-E2FC-4789-8097-FE3FCAC91CD0}" type="presParOf" srcId="{7F786F3C-2C7D-40D8-89CA-3A86DAAF22C4}" destId="{0FE39BA4-5277-4610-849D-257829E486A1}" srcOrd="6" destOrd="0" presId="urn:diagrams.loki3.com/BracketList"/>
    <dgm:cxn modelId="{F93BF2F5-1E1B-46DA-94F6-71F4A3E9E7F0}" type="presParOf" srcId="{0FE39BA4-5277-4610-849D-257829E486A1}" destId="{52A127EB-6DAE-40E8-BEAC-581F11E45ABE}" srcOrd="0" destOrd="0" presId="urn:diagrams.loki3.com/BracketList"/>
    <dgm:cxn modelId="{27ED16CE-60C2-4810-9842-499BE17140A1}" type="presParOf" srcId="{0FE39BA4-5277-4610-849D-257829E486A1}" destId="{9753C77D-A373-467D-9797-204AEC593E33}" srcOrd="1" destOrd="0" presId="urn:diagrams.loki3.com/BracketList"/>
    <dgm:cxn modelId="{FDD9C591-AE3D-435F-BAF1-1C800E59425B}" type="presParOf" srcId="{0FE39BA4-5277-4610-849D-257829E486A1}" destId="{30C6D080-4A14-433D-A11D-659E6A9D5429}" srcOrd="2" destOrd="0" presId="urn:diagrams.loki3.com/BracketList"/>
    <dgm:cxn modelId="{9353CC81-0182-4984-BEB3-1793DF2DBAEA}" type="presParOf" srcId="{0FE39BA4-5277-4610-849D-257829E486A1}" destId="{8D6ADD1F-32A1-4046-8D05-BAB0817FA12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3D2FA3-4BFF-0A40-8D1C-C27496A43160}" type="doc">
      <dgm:prSet loTypeId="urn:microsoft.com/office/officeart/2005/8/layout/arrow2" loCatId="relationship" qsTypeId="urn:microsoft.com/office/officeart/2005/8/quickstyle/simple1" qsCatId="simple" csTypeId="urn:microsoft.com/office/officeart/2005/8/colors/accent1_2" csCatId="accent1" phldr="1"/>
      <dgm:spPr/>
      <dgm:t>
        <a:bodyPr/>
        <a:lstStyle/>
        <a:p>
          <a:endParaRPr lang="en-US"/>
        </a:p>
      </dgm:t>
    </dgm:pt>
    <dgm:pt modelId="{4DF787CB-8E18-714E-B9C3-C445EC531189}">
      <dgm:prSet phldrT="[Text]"/>
      <dgm:spPr/>
      <dgm:t>
        <a:bodyPr/>
        <a:lstStyle/>
        <a:p>
          <a:r>
            <a:rPr lang="en-US" i="1" dirty="0"/>
            <a:t>Observational Study: </a:t>
          </a:r>
          <a:r>
            <a:rPr lang="en-US" dirty="0"/>
            <a:t>Assessing HPV Vaccination Rates &amp; Correlates in Adolescents</a:t>
          </a:r>
        </a:p>
      </dgm:t>
    </dgm:pt>
    <dgm:pt modelId="{DE23B52D-0DCF-4A43-8455-C7320E7A22C8}" type="parTrans" cxnId="{11D05B0C-78ED-5E4B-AB54-55702937A0C6}">
      <dgm:prSet/>
      <dgm:spPr/>
      <dgm:t>
        <a:bodyPr/>
        <a:lstStyle/>
        <a:p>
          <a:endParaRPr lang="en-US"/>
        </a:p>
      </dgm:t>
    </dgm:pt>
    <dgm:pt modelId="{EAB90DFF-8258-9A41-98E6-DB00C0E66C57}" type="sibTrans" cxnId="{11D05B0C-78ED-5E4B-AB54-55702937A0C6}">
      <dgm:prSet/>
      <dgm:spPr/>
      <dgm:t>
        <a:bodyPr/>
        <a:lstStyle/>
        <a:p>
          <a:endParaRPr lang="en-US"/>
        </a:p>
      </dgm:t>
    </dgm:pt>
    <dgm:pt modelId="{1FB86DB5-F7FB-1A4E-BC69-44DBD612DBBC}">
      <dgm:prSet phldrT="[Text]"/>
      <dgm:spPr/>
      <dgm:t>
        <a:bodyPr/>
        <a:lstStyle/>
        <a:p>
          <a:r>
            <a:rPr lang="en-US" dirty="0"/>
            <a:t>Intervention to Improve HPV Vaccine Uptake through County-Operated Telephone Hotline</a:t>
          </a:r>
        </a:p>
      </dgm:t>
    </dgm:pt>
    <dgm:pt modelId="{D882706F-D010-E349-B5F5-7BF7D0ADD08E}" type="parTrans" cxnId="{2665DB36-3311-8148-868F-FF3BFF9E805F}">
      <dgm:prSet/>
      <dgm:spPr/>
      <dgm:t>
        <a:bodyPr/>
        <a:lstStyle/>
        <a:p>
          <a:endParaRPr lang="en-US"/>
        </a:p>
      </dgm:t>
    </dgm:pt>
    <dgm:pt modelId="{491501D9-5ADC-1045-AD41-9BA9C00690F7}" type="sibTrans" cxnId="{2665DB36-3311-8148-868F-FF3BFF9E805F}">
      <dgm:prSet/>
      <dgm:spPr/>
      <dgm:t>
        <a:bodyPr/>
        <a:lstStyle/>
        <a:p>
          <a:endParaRPr lang="en-US"/>
        </a:p>
      </dgm:t>
    </dgm:pt>
    <dgm:pt modelId="{815DDCC0-A928-A840-87F6-ACEA9CEEA83F}">
      <dgm:prSet phldrT="[Text]"/>
      <dgm:spPr/>
      <dgm:t>
        <a:bodyPr/>
        <a:lstStyle/>
        <a:p>
          <a:r>
            <a:rPr lang="en-US" dirty="0"/>
            <a:t>Parent Reminder Intervention in Federally Qualified Health Center (FQHC)</a:t>
          </a:r>
        </a:p>
      </dgm:t>
    </dgm:pt>
    <dgm:pt modelId="{C0D142D6-F720-BB46-9C6B-B3E111438E6C}" type="parTrans" cxnId="{0E8BF315-B007-3D46-8994-A21F5281D262}">
      <dgm:prSet/>
      <dgm:spPr/>
      <dgm:t>
        <a:bodyPr/>
        <a:lstStyle/>
        <a:p>
          <a:endParaRPr lang="en-US"/>
        </a:p>
      </dgm:t>
    </dgm:pt>
    <dgm:pt modelId="{2780B53A-E0AC-324F-8969-0285967CDD40}" type="sibTrans" cxnId="{0E8BF315-B007-3D46-8994-A21F5281D262}">
      <dgm:prSet/>
      <dgm:spPr/>
      <dgm:t>
        <a:bodyPr/>
        <a:lstStyle/>
        <a:p>
          <a:endParaRPr lang="en-US"/>
        </a:p>
      </dgm:t>
    </dgm:pt>
    <dgm:pt modelId="{33C44A5F-E9F0-8F46-9109-5FF2AB19995A}">
      <dgm:prSet/>
      <dgm:spPr/>
      <dgm:t>
        <a:bodyPr/>
        <a:lstStyle/>
        <a:p>
          <a:r>
            <a:rPr lang="en-US" dirty="0"/>
            <a:t>Multilevel Intervention to Improve HPV Vaccination Rates in FQHC (3-level)</a:t>
          </a:r>
        </a:p>
      </dgm:t>
    </dgm:pt>
    <dgm:pt modelId="{36781E1C-0AAD-0947-9870-3226D6FB9FD3}" type="parTrans" cxnId="{907D6F5B-A14D-ED4D-82E7-15EC20739040}">
      <dgm:prSet/>
      <dgm:spPr/>
      <dgm:t>
        <a:bodyPr/>
        <a:lstStyle/>
        <a:p>
          <a:endParaRPr lang="en-US"/>
        </a:p>
      </dgm:t>
    </dgm:pt>
    <dgm:pt modelId="{D4C81D63-5DFB-7D46-A2A2-BD9436314E3C}" type="sibTrans" cxnId="{907D6F5B-A14D-ED4D-82E7-15EC20739040}">
      <dgm:prSet/>
      <dgm:spPr/>
      <dgm:t>
        <a:bodyPr/>
        <a:lstStyle/>
        <a:p>
          <a:endParaRPr lang="en-US"/>
        </a:p>
      </dgm:t>
    </dgm:pt>
    <dgm:pt modelId="{82A1C0C9-32B9-AB40-9A8A-622E29FF85CC}">
      <dgm:prSet/>
      <dgm:spPr/>
      <dgm:t>
        <a:bodyPr/>
        <a:lstStyle/>
        <a:p>
          <a:r>
            <a:rPr lang="en-US" dirty="0"/>
            <a:t>Clinic-based Intervention in FQHC (2-level)</a:t>
          </a:r>
        </a:p>
      </dgm:t>
    </dgm:pt>
    <dgm:pt modelId="{40E7DC5D-B6FD-094A-847D-241BB54BA514}" type="parTrans" cxnId="{084CD61F-3003-634F-9406-66047CF025BB}">
      <dgm:prSet/>
      <dgm:spPr/>
      <dgm:t>
        <a:bodyPr/>
        <a:lstStyle/>
        <a:p>
          <a:endParaRPr lang="en-US"/>
        </a:p>
      </dgm:t>
    </dgm:pt>
    <dgm:pt modelId="{D3B6126A-DB90-3048-9A49-E0F149B61B3D}" type="sibTrans" cxnId="{084CD61F-3003-634F-9406-66047CF025BB}">
      <dgm:prSet/>
      <dgm:spPr/>
      <dgm:t>
        <a:bodyPr/>
        <a:lstStyle/>
        <a:p>
          <a:endParaRPr lang="en-US"/>
        </a:p>
      </dgm:t>
    </dgm:pt>
    <dgm:pt modelId="{92831BCB-5C9C-BE4E-810D-BCF4C2CB033E}" type="pres">
      <dgm:prSet presAssocID="{3D3D2FA3-4BFF-0A40-8D1C-C27496A43160}" presName="arrowDiagram" presStyleCnt="0">
        <dgm:presLayoutVars>
          <dgm:chMax val="5"/>
          <dgm:dir/>
          <dgm:resizeHandles val="exact"/>
        </dgm:presLayoutVars>
      </dgm:prSet>
      <dgm:spPr/>
    </dgm:pt>
    <dgm:pt modelId="{6BBD04E6-BD04-B647-B3A4-D8521D468CC7}" type="pres">
      <dgm:prSet presAssocID="{3D3D2FA3-4BFF-0A40-8D1C-C27496A43160}" presName="arrow" presStyleLbl="bgShp" presStyleIdx="0" presStyleCnt="1"/>
      <dgm:spPr/>
    </dgm:pt>
    <dgm:pt modelId="{3C254769-11DE-D741-8FDD-92C3AC232B5A}" type="pres">
      <dgm:prSet presAssocID="{3D3D2FA3-4BFF-0A40-8D1C-C27496A43160}" presName="arrowDiagram5" presStyleCnt="0"/>
      <dgm:spPr/>
    </dgm:pt>
    <dgm:pt modelId="{7ECFC735-8CDA-5A42-8090-982530C11591}" type="pres">
      <dgm:prSet presAssocID="{4DF787CB-8E18-714E-B9C3-C445EC531189}" presName="bullet5a" presStyleLbl="node1" presStyleIdx="0" presStyleCnt="5"/>
      <dgm:spPr/>
    </dgm:pt>
    <dgm:pt modelId="{6501D9CE-B150-7E44-93C9-146B6962B4D8}" type="pres">
      <dgm:prSet presAssocID="{4DF787CB-8E18-714E-B9C3-C445EC531189}" presName="textBox5a" presStyleLbl="revTx" presStyleIdx="0" presStyleCnt="5">
        <dgm:presLayoutVars>
          <dgm:bulletEnabled val="1"/>
        </dgm:presLayoutVars>
      </dgm:prSet>
      <dgm:spPr/>
    </dgm:pt>
    <dgm:pt modelId="{73470AC6-57FA-5B40-9528-411D30B16735}" type="pres">
      <dgm:prSet presAssocID="{1FB86DB5-F7FB-1A4E-BC69-44DBD612DBBC}" presName="bullet5b" presStyleLbl="node1" presStyleIdx="1" presStyleCnt="5"/>
      <dgm:spPr/>
    </dgm:pt>
    <dgm:pt modelId="{32720405-1509-D742-B80E-BB82F20BFA01}" type="pres">
      <dgm:prSet presAssocID="{1FB86DB5-F7FB-1A4E-BC69-44DBD612DBBC}" presName="textBox5b" presStyleLbl="revTx" presStyleIdx="1" presStyleCnt="5">
        <dgm:presLayoutVars>
          <dgm:bulletEnabled val="1"/>
        </dgm:presLayoutVars>
      </dgm:prSet>
      <dgm:spPr/>
    </dgm:pt>
    <dgm:pt modelId="{E9AD7950-F117-694B-A58F-E13E916C9666}" type="pres">
      <dgm:prSet presAssocID="{815DDCC0-A928-A840-87F6-ACEA9CEEA83F}" presName="bullet5c" presStyleLbl="node1" presStyleIdx="2" presStyleCnt="5"/>
      <dgm:spPr/>
    </dgm:pt>
    <dgm:pt modelId="{F37F43FB-AE96-8B4A-9ED7-A79FB07CBDFB}" type="pres">
      <dgm:prSet presAssocID="{815DDCC0-A928-A840-87F6-ACEA9CEEA83F}" presName="textBox5c" presStyleLbl="revTx" presStyleIdx="2" presStyleCnt="5">
        <dgm:presLayoutVars>
          <dgm:bulletEnabled val="1"/>
        </dgm:presLayoutVars>
      </dgm:prSet>
      <dgm:spPr/>
    </dgm:pt>
    <dgm:pt modelId="{410AE3B9-B63A-4648-9FBF-94050883F985}" type="pres">
      <dgm:prSet presAssocID="{82A1C0C9-32B9-AB40-9A8A-622E29FF85CC}" presName="bullet5d" presStyleLbl="node1" presStyleIdx="3" presStyleCnt="5"/>
      <dgm:spPr/>
    </dgm:pt>
    <dgm:pt modelId="{25B2EF42-7A84-1844-8D7F-BDAA46E5953C}" type="pres">
      <dgm:prSet presAssocID="{82A1C0C9-32B9-AB40-9A8A-622E29FF85CC}" presName="textBox5d" presStyleLbl="revTx" presStyleIdx="3" presStyleCnt="5" custAng="10800000" custFlipVert="1" custScaleX="74169" custScaleY="27706" custLinFactNeighborX="-19938" custLinFactNeighborY="-29097">
        <dgm:presLayoutVars>
          <dgm:bulletEnabled val="1"/>
        </dgm:presLayoutVars>
      </dgm:prSet>
      <dgm:spPr/>
    </dgm:pt>
    <dgm:pt modelId="{0988F8B1-2F34-0945-876D-81F4D7D8B1AE}" type="pres">
      <dgm:prSet presAssocID="{33C44A5F-E9F0-8F46-9109-5FF2AB19995A}" presName="bullet5e" presStyleLbl="node1" presStyleIdx="4" presStyleCnt="5"/>
      <dgm:spPr/>
    </dgm:pt>
    <dgm:pt modelId="{B6D1207D-FE5C-F44F-9800-8DA9BCD46B8B}" type="pres">
      <dgm:prSet presAssocID="{33C44A5F-E9F0-8F46-9109-5FF2AB19995A}" presName="textBox5e" presStyleLbl="revTx" presStyleIdx="4" presStyleCnt="5">
        <dgm:presLayoutVars>
          <dgm:bulletEnabled val="1"/>
        </dgm:presLayoutVars>
      </dgm:prSet>
      <dgm:spPr/>
    </dgm:pt>
  </dgm:ptLst>
  <dgm:cxnLst>
    <dgm:cxn modelId="{11D05B0C-78ED-5E4B-AB54-55702937A0C6}" srcId="{3D3D2FA3-4BFF-0A40-8D1C-C27496A43160}" destId="{4DF787CB-8E18-714E-B9C3-C445EC531189}" srcOrd="0" destOrd="0" parTransId="{DE23B52D-0DCF-4A43-8455-C7320E7A22C8}" sibTransId="{EAB90DFF-8258-9A41-98E6-DB00C0E66C57}"/>
    <dgm:cxn modelId="{0E8BF315-B007-3D46-8994-A21F5281D262}" srcId="{3D3D2FA3-4BFF-0A40-8D1C-C27496A43160}" destId="{815DDCC0-A928-A840-87F6-ACEA9CEEA83F}" srcOrd="2" destOrd="0" parTransId="{C0D142D6-F720-BB46-9C6B-B3E111438E6C}" sibTransId="{2780B53A-E0AC-324F-8969-0285967CDD40}"/>
    <dgm:cxn modelId="{084CD61F-3003-634F-9406-66047CF025BB}" srcId="{3D3D2FA3-4BFF-0A40-8D1C-C27496A43160}" destId="{82A1C0C9-32B9-AB40-9A8A-622E29FF85CC}" srcOrd="3" destOrd="0" parTransId="{40E7DC5D-B6FD-094A-847D-241BB54BA514}" sibTransId="{D3B6126A-DB90-3048-9A49-E0F149B61B3D}"/>
    <dgm:cxn modelId="{2665DB36-3311-8148-868F-FF3BFF9E805F}" srcId="{3D3D2FA3-4BFF-0A40-8D1C-C27496A43160}" destId="{1FB86DB5-F7FB-1A4E-BC69-44DBD612DBBC}" srcOrd="1" destOrd="0" parTransId="{D882706F-D010-E349-B5F5-7BF7D0ADD08E}" sibTransId="{491501D9-5ADC-1045-AD41-9BA9C00690F7}"/>
    <dgm:cxn modelId="{B490763F-291F-5A41-9B74-5E2B28BE2AA2}" type="presOf" srcId="{3D3D2FA3-4BFF-0A40-8D1C-C27496A43160}" destId="{92831BCB-5C9C-BE4E-810D-BCF4C2CB033E}" srcOrd="0" destOrd="0" presId="urn:microsoft.com/office/officeart/2005/8/layout/arrow2"/>
    <dgm:cxn modelId="{907D6F5B-A14D-ED4D-82E7-15EC20739040}" srcId="{3D3D2FA3-4BFF-0A40-8D1C-C27496A43160}" destId="{33C44A5F-E9F0-8F46-9109-5FF2AB19995A}" srcOrd="4" destOrd="0" parTransId="{36781E1C-0AAD-0947-9870-3226D6FB9FD3}" sibTransId="{D4C81D63-5DFB-7D46-A2A2-BD9436314E3C}"/>
    <dgm:cxn modelId="{386FA84E-1E34-4944-A01C-6848CB388394}" type="presOf" srcId="{815DDCC0-A928-A840-87F6-ACEA9CEEA83F}" destId="{F37F43FB-AE96-8B4A-9ED7-A79FB07CBDFB}" srcOrd="0" destOrd="0" presId="urn:microsoft.com/office/officeart/2005/8/layout/arrow2"/>
    <dgm:cxn modelId="{51D2009B-6421-DC45-A6BB-4343E42FC626}" type="presOf" srcId="{82A1C0C9-32B9-AB40-9A8A-622E29FF85CC}" destId="{25B2EF42-7A84-1844-8D7F-BDAA46E5953C}" srcOrd="0" destOrd="0" presId="urn:microsoft.com/office/officeart/2005/8/layout/arrow2"/>
    <dgm:cxn modelId="{3CAA44D0-209A-4840-A563-2055173F13F7}" type="presOf" srcId="{1FB86DB5-F7FB-1A4E-BC69-44DBD612DBBC}" destId="{32720405-1509-D742-B80E-BB82F20BFA01}" srcOrd="0" destOrd="0" presId="urn:microsoft.com/office/officeart/2005/8/layout/arrow2"/>
    <dgm:cxn modelId="{181F28F2-E463-2944-BF17-9473D0F18120}" type="presOf" srcId="{4DF787CB-8E18-714E-B9C3-C445EC531189}" destId="{6501D9CE-B150-7E44-93C9-146B6962B4D8}" srcOrd="0" destOrd="0" presId="urn:microsoft.com/office/officeart/2005/8/layout/arrow2"/>
    <dgm:cxn modelId="{B766CDF8-3FE9-5743-BDD4-8C0F18537FC5}" type="presOf" srcId="{33C44A5F-E9F0-8F46-9109-5FF2AB19995A}" destId="{B6D1207D-FE5C-F44F-9800-8DA9BCD46B8B}" srcOrd="0" destOrd="0" presId="urn:microsoft.com/office/officeart/2005/8/layout/arrow2"/>
    <dgm:cxn modelId="{35C75B0E-EF5C-6D42-802F-5232639ECED3}" type="presParOf" srcId="{92831BCB-5C9C-BE4E-810D-BCF4C2CB033E}" destId="{6BBD04E6-BD04-B647-B3A4-D8521D468CC7}" srcOrd="0" destOrd="0" presId="urn:microsoft.com/office/officeart/2005/8/layout/arrow2"/>
    <dgm:cxn modelId="{9911EAF5-3330-9945-9A58-A50CA8585709}" type="presParOf" srcId="{92831BCB-5C9C-BE4E-810D-BCF4C2CB033E}" destId="{3C254769-11DE-D741-8FDD-92C3AC232B5A}" srcOrd="1" destOrd="0" presId="urn:microsoft.com/office/officeart/2005/8/layout/arrow2"/>
    <dgm:cxn modelId="{7502CD0F-4690-004E-B10F-CBFCB7F485BC}" type="presParOf" srcId="{3C254769-11DE-D741-8FDD-92C3AC232B5A}" destId="{7ECFC735-8CDA-5A42-8090-982530C11591}" srcOrd="0" destOrd="0" presId="urn:microsoft.com/office/officeart/2005/8/layout/arrow2"/>
    <dgm:cxn modelId="{6CE5FCB1-CA2F-C34B-BAA0-240364A7B4FB}" type="presParOf" srcId="{3C254769-11DE-D741-8FDD-92C3AC232B5A}" destId="{6501D9CE-B150-7E44-93C9-146B6962B4D8}" srcOrd="1" destOrd="0" presId="urn:microsoft.com/office/officeart/2005/8/layout/arrow2"/>
    <dgm:cxn modelId="{637CC8E3-0AD1-8446-BE4E-CFF54CBC713C}" type="presParOf" srcId="{3C254769-11DE-D741-8FDD-92C3AC232B5A}" destId="{73470AC6-57FA-5B40-9528-411D30B16735}" srcOrd="2" destOrd="0" presId="urn:microsoft.com/office/officeart/2005/8/layout/arrow2"/>
    <dgm:cxn modelId="{E68BFAD8-1574-2643-AE29-EF4AAAC734E6}" type="presParOf" srcId="{3C254769-11DE-D741-8FDD-92C3AC232B5A}" destId="{32720405-1509-D742-B80E-BB82F20BFA01}" srcOrd="3" destOrd="0" presId="urn:microsoft.com/office/officeart/2005/8/layout/arrow2"/>
    <dgm:cxn modelId="{138DA015-C983-F144-A77A-1276A71CD7DE}" type="presParOf" srcId="{3C254769-11DE-D741-8FDD-92C3AC232B5A}" destId="{E9AD7950-F117-694B-A58F-E13E916C9666}" srcOrd="4" destOrd="0" presId="urn:microsoft.com/office/officeart/2005/8/layout/arrow2"/>
    <dgm:cxn modelId="{A9DF26C9-C0FD-6E49-9A6C-E65502578B3F}" type="presParOf" srcId="{3C254769-11DE-D741-8FDD-92C3AC232B5A}" destId="{F37F43FB-AE96-8B4A-9ED7-A79FB07CBDFB}" srcOrd="5" destOrd="0" presId="urn:microsoft.com/office/officeart/2005/8/layout/arrow2"/>
    <dgm:cxn modelId="{7FFB6B88-35B4-924E-917E-D0A7207E10A3}" type="presParOf" srcId="{3C254769-11DE-D741-8FDD-92C3AC232B5A}" destId="{410AE3B9-B63A-4648-9FBF-94050883F985}" srcOrd="6" destOrd="0" presId="urn:microsoft.com/office/officeart/2005/8/layout/arrow2"/>
    <dgm:cxn modelId="{8B218434-9D9B-6D42-84C2-2715255C3688}" type="presParOf" srcId="{3C254769-11DE-D741-8FDD-92C3AC232B5A}" destId="{25B2EF42-7A84-1844-8D7F-BDAA46E5953C}" srcOrd="7" destOrd="0" presId="urn:microsoft.com/office/officeart/2005/8/layout/arrow2"/>
    <dgm:cxn modelId="{616BE17D-282A-584E-B921-36DDCB62D4E5}" type="presParOf" srcId="{3C254769-11DE-D741-8FDD-92C3AC232B5A}" destId="{0988F8B1-2F34-0945-876D-81F4D7D8B1AE}" srcOrd="8" destOrd="0" presId="urn:microsoft.com/office/officeart/2005/8/layout/arrow2"/>
    <dgm:cxn modelId="{7D6E5DA1-129B-4E47-B61A-825A8AD7B8D8}" type="presParOf" srcId="{3C254769-11DE-D741-8FDD-92C3AC232B5A}" destId="{B6D1207D-FE5C-F44F-9800-8DA9BCD46B8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AEE063-8581-9242-8167-8690EB5F1DA3}" type="doc">
      <dgm:prSet loTypeId="urn:microsoft.com/office/officeart/2005/8/layout/venn2" loCatId="relationship" qsTypeId="urn:microsoft.com/office/officeart/2005/8/quickstyle/simple1" qsCatId="simple" csTypeId="urn:microsoft.com/office/officeart/2005/8/colors/colorful1" csCatId="colorful" phldr="1"/>
      <dgm:spPr/>
    </dgm:pt>
    <dgm:pt modelId="{DBEBA57E-EC0D-7E49-8CE5-525B0268F075}">
      <dgm:prSet phldrT="[Text]" custT="1"/>
      <dgm:spPr>
        <a:solidFill>
          <a:schemeClr val="accent6"/>
        </a:solidFill>
      </dgm:spPr>
      <dgm:t>
        <a:bodyPr/>
        <a:lstStyle/>
        <a:p>
          <a:endParaRPr lang="en-US" sz="2800" b="1" dirty="0">
            <a:solidFill>
              <a:schemeClr val="tx1"/>
            </a:solidFill>
          </a:endParaRPr>
        </a:p>
        <a:p>
          <a:r>
            <a:rPr lang="en-US" sz="2800" b="1" dirty="0">
              <a:solidFill>
                <a:schemeClr val="tx1"/>
              </a:solidFill>
            </a:rPr>
            <a:t>Parent</a:t>
          </a:r>
        </a:p>
      </dgm:t>
    </dgm:pt>
    <dgm:pt modelId="{6641BA63-79B4-F94B-8DFB-CC0B366E7AFE}" type="parTrans" cxnId="{BB3D41DE-1C06-D140-839B-945D2C28E1EA}">
      <dgm:prSet/>
      <dgm:spPr/>
      <dgm:t>
        <a:bodyPr/>
        <a:lstStyle/>
        <a:p>
          <a:endParaRPr lang="en-US"/>
        </a:p>
      </dgm:t>
    </dgm:pt>
    <dgm:pt modelId="{BA886C9E-2239-0242-BF1E-738AD264FDE3}" type="sibTrans" cxnId="{BB3D41DE-1C06-D140-839B-945D2C28E1EA}">
      <dgm:prSet/>
      <dgm:spPr/>
      <dgm:t>
        <a:bodyPr/>
        <a:lstStyle/>
        <a:p>
          <a:endParaRPr lang="en-US"/>
        </a:p>
      </dgm:t>
    </dgm:pt>
    <dgm:pt modelId="{41252231-F605-2D41-9C75-EDE5D6997332}">
      <dgm:prSet custT="1"/>
      <dgm:spPr>
        <a:solidFill>
          <a:schemeClr val="accent4"/>
        </a:solidFill>
      </dgm:spPr>
      <dgm:t>
        <a:bodyPr/>
        <a:lstStyle/>
        <a:p>
          <a:r>
            <a:rPr lang="en-US" sz="1400" dirty="0">
              <a:solidFill>
                <a:schemeClr val="tx1"/>
              </a:solidFill>
            </a:rPr>
            <a:t>Health Care/Public Health System</a:t>
          </a:r>
        </a:p>
      </dgm:t>
    </dgm:pt>
    <dgm:pt modelId="{3587D61A-AF8F-E84A-BABD-984C925BF01A}" type="parTrans" cxnId="{EB935601-E096-6449-8929-0F8B3D835AB9}">
      <dgm:prSet/>
      <dgm:spPr/>
      <dgm:t>
        <a:bodyPr/>
        <a:lstStyle/>
        <a:p>
          <a:endParaRPr lang="en-US"/>
        </a:p>
      </dgm:t>
    </dgm:pt>
    <dgm:pt modelId="{21F74FAA-FE72-D14B-993E-487DC517EA62}" type="sibTrans" cxnId="{EB935601-E096-6449-8929-0F8B3D835AB9}">
      <dgm:prSet/>
      <dgm:spPr/>
      <dgm:t>
        <a:bodyPr/>
        <a:lstStyle/>
        <a:p>
          <a:endParaRPr lang="en-US"/>
        </a:p>
      </dgm:t>
    </dgm:pt>
    <dgm:pt modelId="{3450C487-D3D9-B247-BEB7-9DC4254329C1}">
      <dgm:prSet custT="1"/>
      <dgm:spPr>
        <a:solidFill>
          <a:srgbClr val="E1F03C"/>
        </a:solidFill>
      </dgm:spPr>
      <dgm:t>
        <a:bodyPr/>
        <a:lstStyle/>
        <a:p>
          <a:r>
            <a:rPr lang="en-US" sz="1200" dirty="0">
              <a:solidFill>
                <a:schemeClr val="tx1"/>
              </a:solidFill>
            </a:rPr>
            <a:t>Adolescent</a:t>
          </a:r>
        </a:p>
      </dgm:t>
    </dgm:pt>
    <dgm:pt modelId="{0864757C-5CD6-3F40-B59B-30667668B16F}" type="parTrans" cxnId="{829F2AAC-E1D1-A548-9380-E2323983EB98}">
      <dgm:prSet/>
      <dgm:spPr/>
      <dgm:t>
        <a:bodyPr/>
        <a:lstStyle/>
        <a:p>
          <a:endParaRPr lang="en-US"/>
        </a:p>
      </dgm:t>
    </dgm:pt>
    <dgm:pt modelId="{AD63D997-EF76-C348-BFE7-D0452A4B1BEC}" type="sibTrans" cxnId="{829F2AAC-E1D1-A548-9380-E2323983EB98}">
      <dgm:prSet/>
      <dgm:spPr/>
      <dgm:t>
        <a:bodyPr/>
        <a:lstStyle/>
        <a:p>
          <a:endParaRPr lang="en-US"/>
        </a:p>
      </dgm:t>
    </dgm:pt>
    <dgm:pt modelId="{1C26F0DC-3305-CD4E-90E6-37AF69D5BA0E}" type="pres">
      <dgm:prSet presAssocID="{6EAEE063-8581-9242-8167-8690EB5F1DA3}" presName="Name0" presStyleCnt="0">
        <dgm:presLayoutVars>
          <dgm:chMax val="7"/>
          <dgm:resizeHandles val="exact"/>
        </dgm:presLayoutVars>
      </dgm:prSet>
      <dgm:spPr/>
    </dgm:pt>
    <dgm:pt modelId="{0D1778B8-3045-214F-9BE2-C4AF76D6FB5C}" type="pres">
      <dgm:prSet presAssocID="{6EAEE063-8581-9242-8167-8690EB5F1DA3}" presName="comp1" presStyleCnt="0"/>
      <dgm:spPr/>
    </dgm:pt>
    <dgm:pt modelId="{54D81969-30B9-5C4E-ABD4-FBDA84223DDE}" type="pres">
      <dgm:prSet presAssocID="{6EAEE063-8581-9242-8167-8690EB5F1DA3}" presName="circle1" presStyleLbl="node1" presStyleIdx="0" presStyleCnt="3" custScaleX="132838" custLinFactNeighborX="0" custLinFactNeighborY="2976"/>
      <dgm:spPr/>
    </dgm:pt>
    <dgm:pt modelId="{07836EF3-E30A-9B48-9AAC-0EAF651206D5}" type="pres">
      <dgm:prSet presAssocID="{6EAEE063-8581-9242-8167-8690EB5F1DA3}" presName="c1text" presStyleLbl="node1" presStyleIdx="0" presStyleCnt="3">
        <dgm:presLayoutVars>
          <dgm:bulletEnabled val="1"/>
        </dgm:presLayoutVars>
      </dgm:prSet>
      <dgm:spPr/>
    </dgm:pt>
    <dgm:pt modelId="{5AD9E757-5CE0-834D-8F41-27940066614C}" type="pres">
      <dgm:prSet presAssocID="{6EAEE063-8581-9242-8167-8690EB5F1DA3}" presName="comp2" presStyleCnt="0"/>
      <dgm:spPr/>
    </dgm:pt>
    <dgm:pt modelId="{BFA338E5-578B-4B43-80A6-82D7346C9BAE}" type="pres">
      <dgm:prSet presAssocID="{6EAEE063-8581-9242-8167-8690EB5F1DA3}" presName="circle2" presStyleLbl="node1" presStyleIdx="1" presStyleCnt="3" custScaleX="108817" custScaleY="90654" custLinFactNeighborX="0" custLinFactNeighborY="8110"/>
      <dgm:spPr/>
    </dgm:pt>
    <dgm:pt modelId="{E90111DB-8DF8-7D40-AD5E-0259C6EB2691}" type="pres">
      <dgm:prSet presAssocID="{6EAEE063-8581-9242-8167-8690EB5F1DA3}" presName="c2text" presStyleLbl="node1" presStyleIdx="1" presStyleCnt="3">
        <dgm:presLayoutVars>
          <dgm:bulletEnabled val="1"/>
        </dgm:presLayoutVars>
      </dgm:prSet>
      <dgm:spPr/>
    </dgm:pt>
    <dgm:pt modelId="{4DCA1D05-4224-0C4A-8127-AE516935A1D2}" type="pres">
      <dgm:prSet presAssocID="{6EAEE063-8581-9242-8167-8690EB5F1DA3}" presName="comp3" presStyleCnt="0"/>
      <dgm:spPr/>
    </dgm:pt>
    <dgm:pt modelId="{98B27682-E71F-D847-A229-886C6DD42025}" type="pres">
      <dgm:prSet presAssocID="{6EAEE063-8581-9242-8167-8690EB5F1DA3}" presName="circle3" presStyleLbl="node1" presStyleIdx="2" presStyleCnt="3" custScaleX="92483" custScaleY="83379" custLinFactNeighborX="0" custLinFactNeighborY="10288"/>
      <dgm:spPr/>
    </dgm:pt>
    <dgm:pt modelId="{C959E077-37CA-D044-B878-CD1C577D81F6}" type="pres">
      <dgm:prSet presAssocID="{6EAEE063-8581-9242-8167-8690EB5F1DA3}" presName="c3text" presStyleLbl="node1" presStyleIdx="2" presStyleCnt="3">
        <dgm:presLayoutVars>
          <dgm:bulletEnabled val="1"/>
        </dgm:presLayoutVars>
      </dgm:prSet>
      <dgm:spPr/>
    </dgm:pt>
  </dgm:ptLst>
  <dgm:cxnLst>
    <dgm:cxn modelId="{EB935601-E096-6449-8929-0F8B3D835AB9}" srcId="{6EAEE063-8581-9242-8167-8690EB5F1DA3}" destId="{41252231-F605-2D41-9C75-EDE5D6997332}" srcOrd="0" destOrd="0" parTransId="{3587D61A-AF8F-E84A-BABD-984C925BF01A}" sibTransId="{21F74FAA-FE72-D14B-993E-487DC517EA62}"/>
    <dgm:cxn modelId="{CE1C7F1C-491E-7D4D-B797-8D1B1F688547}" type="presOf" srcId="{DBEBA57E-EC0D-7E49-8CE5-525B0268F075}" destId="{BFA338E5-578B-4B43-80A6-82D7346C9BAE}" srcOrd="0" destOrd="0" presId="urn:microsoft.com/office/officeart/2005/8/layout/venn2"/>
    <dgm:cxn modelId="{30362A1E-6EA2-984A-A787-7EA90E183308}" type="presOf" srcId="{41252231-F605-2D41-9C75-EDE5D6997332}" destId="{54D81969-30B9-5C4E-ABD4-FBDA84223DDE}" srcOrd="0" destOrd="0" presId="urn:microsoft.com/office/officeart/2005/8/layout/venn2"/>
    <dgm:cxn modelId="{6F7E1F2A-7D7B-6846-8932-B6830860323F}" type="presOf" srcId="{41252231-F605-2D41-9C75-EDE5D6997332}" destId="{07836EF3-E30A-9B48-9AAC-0EAF651206D5}" srcOrd="1" destOrd="0" presId="urn:microsoft.com/office/officeart/2005/8/layout/venn2"/>
    <dgm:cxn modelId="{9C79ED4B-1305-644B-9584-7EC1666C76AE}" type="presOf" srcId="{DBEBA57E-EC0D-7E49-8CE5-525B0268F075}" destId="{E90111DB-8DF8-7D40-AD5E-0259C6EB2691}" srcOrd="1" destOrd="0" presId="urn:microsoft.com/office/officeart/2005/8/layout/venn2"/>
    <dgm:cxn modelId="{E1295F70-F47A-7A4E-872B-D8942EE04F57}" type="presOf" srcId="{6EAEE063-8581-9242-8167-8690EB5F1DA3}" destId="{1C26F0DC-3305-CD4E-90E6-37AF69D5BA0E}" srcOrd="0" destOrd="0" presId="urn:microsoft.com/office/officeart/2005/8/layout/venn2"/>
    <dgm:cxn modelId="{82EC998B-0360-D542-8A0D-42BDE193F3AE}" type="presOf" srcId="{3450C487-D3D9-B247-BEB7-9DC4254329C1}" destId="{C959E077-37CA-D044-B878-CD1C577D81F6}" srcOrd="1" destOrd="0" presId="urn:microsoft.com/office/officeart/2005/8/layout/venn2"/>
    <dgm:cxn modelId="{829F2AAC-E1D1-A548-9380-E2323983EB98}" srcId="{6EAEE063-8581-9242-8167-8690EB5F1DA3}" destId="{3450C487-D3D9-B247-BEB7-9DC4254329C1}" srcOrd="2" destOrd="0" parTransId="{0864757C-5CD6-3F40-B59B-30667668B16F}" sibTransId="{AD63D997-EF76-C348-BFE7-D0452A4B1BEC}"/>
    <dgm:cxn modelId="{BB3D41DE-1C06-D140-839B-945D2C28E1EA}" srcId="{6EAEE063-8581-9242-8167-8690EB5F1DA3}" destId="{DBEBA57E-EC0D-7E49-8CE5-525B0268F075}" srcOrd="1" destOrd="0" parTransId="{6641BA63-79B4-F94B-8DFB-CC0B366E7AFE}" sibTransId="{BA886C9E-2239-0242-BF1E-738AD264FDE3}"/>
    <dgm:cxn modelId="{3BC6E8DF-FF1D-314A-A8FB-9818624E8347}" type="presOf" srcId="{3450C487-D3D9-B247-BEB7-9DC4254329C1}" destId="{98B27682-E71F-D847-A229-886C6DD42025}" srcOrd="0" destOrd="0" presId="urn:microsoft.com/office/officeart/2005/8/layout/venn2"/>
    <dgm:cxn modelId="{F2ECE8F1-7EA9-D24D-A520-B4DFD3A923A5}" type="presParOf" srcId="{1C26F0DC-3305-CD4E-90E6-37AF69D5BA0E}" destId="{0D1778B8-3045-214F-9BE2-C4AF76D6FB5C}" srcOrd="0" destOrd="0" presId="urn:microsoft.com/office/officeart/2005/8/layout/venn2"/>
    <dgm:cxn modelId="{D58CFB42-2588-4040-A7F0-A060A5C8D4A8}" type="presParOf" srcId="{0D1778B8-3045-214F-9BE2-C4AF76D6FB5C}" destId="{54D81969-30B9-5C4E-ABD4-FBDA84223DDE}" srcOrd="0" destOrd="0" presId="urn:microsoft.com/office/officeart/2005/8/layout/venn2"/>
    <dgm:cxn modelId="{A7051189-8B2E-7B43-BAD9-D6298054C6EE}" type="presParOf" srcId="{0D1778B8-3045-214F-9BE2-C4AF76D6FB5C}" destId="{07836EF3-E30A-9B48-9AAC-0EAF651206D5}" srcOrd="1" destOrd="0" presId="urn:microsoft.com/office/officeart/2005/8/layout/venn2"/>
    <dgm:cxn modelId="{73548AFC-11B7-7540-A5E8-910E5FE14BBF}" type="presParOf" srcId="{1C26F0DC-3305-CD4E-90E6-37AF69D5BA0E}" destId="{5AD9E757-5CE0-834D-8F41-27940066614C}" srcOrd="1" destOrd="0" presId="urn:microsoft.com/office/officeart/2005/8/layout/venn2"/>
    <dgm:cxn modelId="{BE017BCE-08D1-6843-84E9-805CE73740EA}" type="presParOf" srcId="{5AD9E757-5CE0-834D-8F41-27940066614C}" destId="{BFA338E5-578B-4B43-80A6-82D7346C9BAE}" srcOrd="0" destOrd="0" presId="urn:microsoft.com/office/officeart/2005/8/layout/venn2"/>
    <dgm:cxn modelId="{B4E5C38E-E24F-A946-B450-126A7A1DFD02}" type="presParOf" srcId="{5AD9E757-5CE0-834D-8F41-27940066614C}" destId="{E90111DB-8DF8-7D40-AD5E-0259C6EB2691}" srcOrd="1" destOrd="0" presId="urn:microsoft.com/office/officeart/2005/8/layout/venn2"/>
    <dgm:cxn modelId="{F68880A9-2281-254D-BCA9-8CC3DE038DB6}" type="presParOf" srcId="{1C26F0DC-3305-CD4E-90E6-37AF69D5BA0E}" destId="{4DCA1D05-4224-0C4A-8127-AE516935A1D2}" srcOrd="2" destOrd="0" presId="urn:microsoft.com/office/officeart/2005/8/layout/venn2"/>
    <dgm:cxn modelId="{E70525FD-D2C5-2040-8556-2047997AC4AD}" type="presParOf" srcId="{4DCA1D05-4224-0C4A-8127-AE516935A1D2}" destId="{98B27682-E71F-D847-A229-886C6DD42025}" srcOrd="0" destOrd="0" presId="urn:microsoft.com/office/officeart/2005/8/layout/venn2"/>
    <dgm:cxn modelId="{5BAD56B7-98A0-4747-B596-D6E40980D827}" type="presParOf" srcId="{4DCA1D05-4224-0C4A-8127-AE516935A1D2}" destId="{C959E077-37CA-D044-B878-CD1C577D81F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CD45C4-2CD1-2545-BD12-E9E5497BA011}" type="doc">
      <dgm:prSet loTypeId="urn:microsoft.com/office/officeart/2005/8/layout/vList5" loCatId="relationship" qsTypeId="urn:microsoft.com/office/officeart/2005/8/quickstyle/simple1" qsCatId="simple" csTypeId="urn:microsoft.com/office/officeart/2005/8/colors/accent1_2" csCatId="accent1" phldr="1"/>
      <dgm:spPr/>
      <dgm:t>
        <a:bodyPr/>
        <a:lstStyle/>
        <a:p>
          <a:endParaRPr lang="en-US"/>
        </a:p>
      </dgm:t>
    </dgm:pt>
    <dgm:pt modelId="{D077DD38-0812-584A-B312-67923D1CE198}">
      <dgm:prSet phldrT="[Text]" custT="1"/>
      <dgm:spPr/>
      <dgm:t>
        <a:bodyPr/>
        <a:lstStyle/>
        <a:p>
          <a:r>
            <a:rPr lang="en-US" sz="3500" dirty="0"/>
            <a:t>Immutable Factors</a:t>
          </a:r>
        </a:p>
      </dgm:t>
    </dgm:pt>
    <dgm:pt modelId="{20491A87-38F1-8F49-8395-048F52D36EED}" type="parTrans" cxnId="{829DA12F-1E26-E34A-879C-7A8808AD2553}">
      <dgm:prSet/>
      <dgm:spPr/>
      <dgm:t>
        <a:bodyPr/>
        <a:lstStyle/>
        <a:p>
          <a:endParaRPr lang="en-US"/>
        </a:p>
      </dgm:t>
    </dgm:pt>
    <dgm:pt modelId="{6FC56BC4-82B5-8742-AB77-B2A51E5AC3F1}" type="sibTrans" cxnId="{829DA12F-1E26-E34A-879C-7A8808AD2553}">
      <dgm:prSet/>
      <dgm:spPr/>
      <dgm:t>
        <a:bodyPr/>
        <a:lstStyle/>
        <a:p>
          <a:endParaRPr lang="en-US"/>
        </a:p>
      </dgm:t>
    </dgm:pt>
    <dgm:pt modelId="{8C06EE96-7D09-AA4C-BAB4-509B38F4574C}">
      <dgm:prSet phldrT="[Text]" custT="1"/>
      <dgm:spPr/>
      <dgm:t>
        <a:bodyPr/>
        <a:lstStyle/>
        <a:p>
          <a:r>
            <a:rPr lang="en-US" sz="2700" dirty="0"/>
            <a:t>Older age of adolescent</a:t>
          </a:r>
        </a:p>
      </dgm:t>
    </dgm:pt>
    <dgm:pt modelId="{8895B378-8046-1B4E-92F4-2311ED420958}" type="parTrans" cxnId="{F7921665-FC5C-7C4D-AA14-5204CEBCA659}">
      <dgm:prSet/>
      <dgm:spPr/>
      <dgm:t>
        <a:bodyPr/>
        <a:lstStyle/>
        <a:p>
          <a:endParaRPr lang="en-US"/>
        </a:p>
      </dgm:t>
    </dgm:pt>
    <dgm:pt modelId="{03C785C0-5C55-6446-89B0-5A15B09DDC01}" type="sibTrans" cxnId="{F7921665-FC5C-7C4D-AA14-5204CEBCA659}">
      <dgm:prSet/>
      <dgm:spPr/>
      <dgm:t>
        <a:bodyPr/>
        <a:lstStyle/>
        <a:p>
          <a:endParaRPr lang="en-US"/>
        </a:p>
      </dgm:t>
    </dgm:pt>
    <dgm:pt modelId="{A44800F2-6673-E946-A193-308F1553B3B1}">
      <dgm:prSet phldrT="[Text]" custT="1"/>
      <dgm:spPr/>
      <dgm:t>
        <a:bodyPr/>
        <a:lstStyle/>
        <a:p>
          <a:r>
            <a:rPr lang="en-US" sz="3500" dirty="0"/>
            <a:t>Mutable Factors</a:t>
          </a:r>
        </a:p>
      </dgm:t>
    </dgm:pt>
    <dgm:pt modelId="{BAAD55D2-D07B-2941-B237-F93FBE762098}" type="parTrans" cxnId="{38C56DD8-E226-0742-B7BE-801E66126771}">
      <dgm:prSet/>
      <dgm:spPr/>
      <dgm:t>
        <a:bodyPr/>
        <a:lstStyle/>
        <a:p>
          <a:endParaRPr lang="en-US"/>
        </a:p>
      </dgm:t>
    </dgm:pt>
    <dgm:pt modelId="{B5232F6F-6B83-2745-B673-7E3D551097C8}" type="sibTrans" cxnId="{38C56DD8-E226-0742-B7BE-801E66126771}">
      <dgm:prSet/>
      <dgm:spPr/>
      <dgm:t>
        <a:bodyPr/>
        <a:lstStyle/>
        <a:p>
          <a:endParaRPr lang="en-US"/>
        </a:p>
      </dgm:t>
    </dgm:pt>
    <dgm:pt modelId="{99D68C9D-D60A-1D48-8BC2-69761B39C084}">
      <dgm:prSet phldrT="[Text]" custT="1"/>
      <dgm:spPr/>
      <dgm:t>
        <a:bodyPr/>
        <a:lstStyle/>
        <a:p>
          <a:r>
            <a:rPr lang="en-US" sz="2700" dirty="0"/>
            <a:t>Knowledge; HPV vaccine awareness</a:t>
          </a:r>
        </a:p>
      </dgm:t>
    </dgm:pt>
    <dgm:pt modelId="{03002864-5B5E-A44A-9308-37E9E7F86850}" type="parTrans" cxnId="{4BD2035C-04B4-B84B-AEDA-79647123455C}">
      <dgm:prSet/>
      <dgm:spPr/>
      <dgm:t>
        <a:bodyPr/>
        <a:lstStyle/>
        <a:p>
          <a:endParaRPr lang="en-US"/>
        </a:p>
      </dgm:t>
    </dgm:pt>
    <dgm:pt modelId="{FE5820A4-61C2-E648-845B-3516F8673B40}" type="sibTrans" cxnId="{4BD2035C-04B4-B84B-AEDA-79647123455C}">
      <dgm:prSet/>
      <dgm:spPr/>
      <dgm:t>
        <a:bodyPr/>
        <a:lstStyle/>
        <a:p>
          <a:endParaRPr lang="en-US"/>
        </a:p>
      </dgm:t>
    </dgm:pt>
    <dgm:pt modelId="{A98213BE-7790-A545-864D-1E1D07FE07C2}">
      <dgm:prSet phldrT="[Text]" custT="1"/>
      <dgm:spPr/>
      <dgm:t>
        <a:bodyPr/>
        <a:lstStyle/>
        <a:p>
          <a:r>
            <a:rPr lang="en-US" sz="2700" dirty="0"/>
            <a:t>Believe daughter is too young (reverse scored)</a:t>
          </a:r>
        </a:p>
      </dgm:t>
    </dgm:pt>
    <dgm:pt modelId="{1812E320-4E25-4148-8BF6-A33B091644A2}" type="parTrans" cxnId="{62510322-81B6-504F-9B11-47E6DF93A55D}">
      <dgm:prSet/>
      <dgm:spPr/>
      <dgm:t>
        <a:bodyPr/>
        <a:lstStyle/>
        <a:p>
          <a:endParaRPr lang="en-US"/>
        </a:p>
      </dgm:t>
    </dgm:pt>
    <dgm:pt modelId="{688C662B-7583-CA4E-B988-BE2486A405BB}" type="sibTrans" cxnId="{62510322-81B6-504F-9B11-47E6DF93A55D}">
      <dgm:prSet/>
      <dgm:spPr/>
      <dgm:t>
        <a:bodyPr/>
        <a:lstStyle/>
        <a:p>
          <a:endParaRPr lang="en-US"/>
        </a:p>
      </dgm:t>
    </dgm:pt>
    <dgm:pt modelId="{A3C54552-C7EE-8C4B-B15A-350B452867EA}" type="pres">
      <dgm:prSet presAssocID="{DACD45C4-2CD1-2545-BD12-E9E5497BA011}" presName="Name0" presStyleCnt="0">
        <dgm:presLayoutVars>
          <dgm:dir/>
          <dgm:animLvl val="lvl"/>
          <dgm:resizeHandles val="exact"/>
        </dgm:presLayoutVars>
      </dgm:prSet>
      <dgm:spPr/>
    </dgm:pt>
    <dgm:pt modelId="{EFF94EA8-A6A5-A642-BD98-1A9DBE9B08A7}" type="pres">
      <dgm:prSet presAssocID="{D077DD38-0812-584A-B312-67923D1CE198}" presName="linNode" presStyleCnt="0"/>
      <dgm:spPr/>
    </dgm:pt>
    <dgm:pt modelId="{7BE0700B-CB8D-B94F-82FB-1B52A7DD3A6B}" type="pres">
      <dgm:prSet presAssocID="{D077DD38-0812-584A-B312-67923D1CE198}" presName="parentText" presStyleLbl="node1" presStyleIdx="0" presStyleCnt="2">
        <dgm:presLayoutVars>
          <dgm:chMax val="1"/>
          <dgm:bulletEnabled val="1"/>
        </dgm:presLayoutVars>
      </dgm:prSet>
      <dgm:spPr/>
    </dgm:pt>
    <dgm:pt modelId="{596844AA-CE86-6F40-9369-2855B51A3602}" type="pres">
      <dgm:prSet presAssocID="{D077DD38-0812-584A-B312-67923D1CE198}" presName="descendantText" presStyleLbl="alignAccFollowNode1" presStyleIdx="0" presStyleCnt="2">
        <dgm:presLayoutVars>
          <dgm:bulletEnabled val="1"/>
        </dgm:presLayoutVars>
      </dgm:prSet>
      <dgm:spPr/>
    </dgm:pt>
    <dgm:pt modelId="{0575855E-B9E7-574A-9BF9-67AAE00CB814}" type="pres">
      <dgm:prSet presAssocID="{6FC56BC4-82B5-8742-AB77-B2A51E5AC3F1}" presName="sp" presStyleCnt="0"/>
      <dgm:spPr/>
    </dgm:pt>
    <dgm:pt modelId="{CE455EC4-77F1-314B-A7AB-F3D6435476B4}" type="pres">
      <dgm:prSet presAssocID="{A44800F2-6673-E946-A193-308F1553B3B1}" presName="linNode" presStyleCnt="0"/>
      <dgm:spPr/>
    </dgm:pt>
    <dgm:pt modelId="{EC606485-B6FC-D44C-8DB4-54C4A3CC1922}" type="pres">
      <dgm:prSet presAssocID="{A44800F2-6673-E946-A193-308F1553B3B1}" presName="parentText" presStyleLbl="node1" presStyleIdx="1" presStyleCnt="2">
        <dgm:presLayoutVars>
          <dgm:chMax val="1"/>
          <dgm:bulletEnabled val="1"/>
        </dgm:presLayoutVars>
      </dgm:prSet>
      <dgm:spPr/>
    </dgm:pt>
    <dgm:pt modelId="{B6C1D311-A80D-CD43-B23F-A83D78E9261F}" type="pres">
      <dgm:prSet presAssocID="{A44800F2-6673-E946-A193-308F1553B3B1}" presName="descendantText" presStyleLbl="alignAccFollowNode1" presStyleIdx="1" presStyleCnt="2" custLinFactNeighborX="22950" custLinFactNeighborY="2682">
        <dgm:presLayoutVars>
          <dgm:bulletEnabled val="1"/>
        </dgm:presLayoutVars>
      </dgm:prSet>
      <dgm:spPr/>
    </dgm:pt>
  </dgm:ptLst>
  <dgm:cxnLst>
    <dgm:cxn modelId="{62510322-81B6-504F-9B11-47E6DF93A55D}" srcId="{A44800F2-6673-E946-A193-308F1553B3B1}" destId="{A98213BE-7790-A545-864D-1E1D07FE07C2}" srcOrd="1" destOrd="0" parTransId="{1812E320-4E25-4148-8BF6-A33B091644A2}" sibTransId="{688C662B-7583-CA4E-B988-BE2486A405BB}"/>
    <dgm:cxn modelId="{829DA12F-1E26-E34A-879C-7A8808AD2553}" srcId="{DACD45C4-2CD1-2545-BD12-E9E5497BA011}" destId="{D077DD38-0812-584A-B312-67923D1CE198}" srcOrd="0" destOrd="0" parTransId="{20491A87-38F1-8F49-8395-048F52D36EED}" sibTransId="{6FC56BC4-82B5-8742-AB77-B2A51E5AC3F1}"/>
    <dgm:cxn modelId="{86B35B31-B9EA-4848-A515-65F741F43E03}" type="presOf" srcId="{A44800F2-6673-E946-A193-308F1553B3B1}" destId="{EC606485-B6FC-D44C-8DB4-54C4A3CC1922}" srcOrd="0" destOrd="0" presId="urn:microsoft.com/office/officeart/2005/8/layout/vList5"/>
    <dgm:cxn modelId="{FB5DD03F-5E8D-8F4C-AD19-1A7248A37AD1}" type="presOf" srcId="{DACD45C4-2CD1-2545-BD12-E9E5497BA011}" destId="{A3C54552-C7EE-8C4B-B15A-350B452867EA}" srcOrd="0" destOrd="0" presId="urn:microsoft.com/office/officeart/2005/8/layout/vList5"/>
    <dgm:cxn modelId="{4BD2035C-04B4-B84B-AEDA-79647123455C}" srcId="{A44800F2-6673-E946-A193-308F1553B3B1}" destId="{99D68C9D-D60A-1D48-8BC2-69761B39C084}" srcOrd="0" destOrd="0" parTransId="{03002864-5B5E-A44A-9308-37E9E7F86850}" sibTransId="{FE5820A4-61C2-E648-845B-3516F8673B40}"/>
    <dgm:cxn modelId="{04717660-3BB4-1C42-8439-26BB3EDFAFB8}" type="presOf" srcId="{A98213BE-7790-A545-864D-1E1D07FE07C2}" destId="{B6C1D311-A80D-CD43-B23F-A83D78E9261F}" srcOrd="0" destOrd="1" presId="urn:microsoft.com/office/officeart/2005/8/layout/vList5"/>
    <dgm:cxn modelId="{F7921665-FC5C-7C4D-AA14-5204CEBCA659}" srcId="{D077DD38-0812-584A-B312-67923D1CE198}" destId="{8C06EE96-7D09-AA4C-BAB4-509B38F4574C}" srcOrd="0" destOrd="0" parTransId="{8895B378-8046-1B4E-92F4-2311ED420958}" sibTransId="{03C785C0-5C55-6446-89B0-5A15B09DDC01}"/>
    <dgm:cxn modelId="{3EAB2E91-17F1-BA4A-B0A1-4B4A45EC9E44}" type="presOf" srcId="{99D68C9D-D60A-1D48-8BC2-69761B39C084}" destId="{B6C1D311-A80D-CD43-B23F-A83D78E9261F}" srcOrd="0" destOrd="0" presId="urn:microsoft.com/office/officeart/2005/8/layout/vList5"/>
    <dgm:cxn modelId="{91864593-D3D1-1845-A6A0-1EE96040B460}" type="presOf" srcId="{8C06EE96-7D09-AA4C-BAB4-509B38F4574C}" destId="{596844AA-CE86-6F40-9369-2855B51A3602}" srcOrd="0" destOrd="0" presId="urn:microsoft.com/office/officeart/2005/8/layout/vList5"/>
    <dgm:cxn modelId="{DDE2C5C1-9BB3-1840-B5BC-B3AD737CD3CD}" type="presOf" srcId="{D077DD38-0812-584A-B312-67923D1CE198}" destId="{7BE0700B-CB8D-B94F-82FB-1B52A7DD3A6B}" srcOrd="0" destOrd="0" presId="urn:microsoft.com/office/officeart/2005/8/layout/vList5"/>
    <dgm:cxn modelId="{38C56DD8-E226-0742-B7BE-801E66126771}" srcId="{DACD45C4-2CD1-2545-BD12-E9E5497BA011}" destId="{A44800F2-6673-E946-A193-308F1553B3B1}" srcOrd="1" destOrd="0" parTransId="{BAAD55D2-D07B-2941-B237-F93FBE762098}" sibTransId="{B5232F6F-6B83-2745-B673-7E3D551097C8}"/>
    <dgm:cxn modelId="{28D5B379-0417-A748-84E9-8179B68FA616}" type="presParOf" srcId="{A3C54552-C7EE-8C4B-B15A-350B452867EA}" destId="{EFF94EA8-A6A5-A642-BD98-1A9DBE9B08A7}" srcOrd="0" destOrd="0" presId="urn:microsoft.com/office/officeart/2005/8/layout/vList5"/>
    <dgm:cxn modelId="{A74B544B-EB37-9847-BA6F-414C6685C8E1}" type="presParOf" srcId="{EFF94EA8-A6A5-A642-BD98-1A9DBE9B08A7}" destId="{7BE0700B-CB8D-B94F-82FB-1B52A7DD3A6B}" srcOrd="0" destOrd="0" presId="urn:microsoft.com/office/officeart/2005/8/layout/vList5"/>
    <dgm:cxn modelId="{C9B8C1F9-455E-2643-9872-1780614B2F6A}" type="presParOf" srcId="{EFF94EA8-A6A5-A642-BD98-1A9DBE9B08A7}" destId="{596844AA-CE86-6F40-9369-2855B51A3602}" srcOrd="1" destOrd="0" presId="urn:microsoft.com/office/officeart/2005/8/layout/vList5"/>
    <dgm:cxn modelId="{ADBD865E-FDD3-A34E-A9C3-EB2025360BBA}" type="presParOf" srcId="{A3C54552-C7EE-8C4B-B15A-350B452867EA}" destId="{0575855E-B9E7-574A-9BF9-67AAE00CB814}" srcOrd="1" destOrd="0" presId="urn:microsoft.com/office/officeart/2005/8/layout/vList5"/>
    <dgm:cxn modelId="{5D6C6B76-67AB-D544-9E79-185B27EE718A}" type="presParOf" srcId="{A3C54552-C7EE-8C4B-B15A-350B452867EA}" destId="{CE455EC4-77F1-314B-A7AB-F3D6435476B4}" srcOrd="2" destOrd="0" presId="urn:microsoft.com/office/officeart/2005/8/layout/vList5"/>
    <dgm:cxn modelId="{34DBDF29-300A-9347-A8AB-36305ACE8F16}" type="presParOf" srcId="{CE455EC4-77F1-314B-A7AB-F3D6435476B4}" destId="{EC606485-B6FC-D44C-8DB4-54C4A3CC1922}" srcOrd="0" destOrd="0" presId="urn:microsoft.com/office/officeart/2005/8/layout/vList5"/>
    <dgm:cxn modelId="{C3D0EEC6-E1A8-FE4E-9347-AC8DA1188F76}" type="presParOf" srcId="{CE455EC4-77F1-314B-A7AB-F3D6435476B4}" destId="{B6C1D311-A80D-CD43-B23F-A83D78E9261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CD45C4-2CD1-2545-BD12-E9E5497BA011}" type="doc">
      <dgm:prSet loTypeId="urn:microsoft.com/office/officeart/2005/8/layout/vList5" loCatId="relationship" qsTypeId="urn:microsoft.com/office/officeart/2005/8/quickstyle/simple1" qsCatId="simple" csTypeId="urn:microsoft.com/office/officeart/2005/8/colors/accent1_2" csCatId="accent1" phldr="1"/>
      <dgm:spPr/>
      <dgm:t>
        <a:bodyPr/>
        <a:lstStyle/>
        <a:p>
          <a:endParaRPr lang="en-US"/>
        </a:p>
      </dgm:t>
    </dgm:pt>
    <dgm:pt modelId="{A44800F2-6673-E946-A193-308F1553B3B1}">
      <dgm:prSet phldrT="[Text]" custT="1"/>
      <dgm:spPr/>
      <dgm:t>
        <a:bodyPr/>
        <a:lstStyle/>
        <a:p>
          <a:r>
            <a:rPr lang="en-US" sz="3500" dirty="0"/>
            <a:t>Mutable  Factors</a:t>
          </a:r>
        </a:p>
      </dgm:t>
    </dgm:pt>
    <dgm:pt modelId="{BAAD55D2-D07B-2941-B237-F93FBE762098}" type="parTrans" cxnId="{38C56DD8-E226-0742-B7BE-801E66126771}">
      <dgm:prSet/>
      <dgm:spPr/>
      <dgm:t>
        <a:bodyPr/>
        <a:lstStyle/>
        <a:p>
          <a:endParaRPr lang="en-US"/>
        </a:p>
      </dgm:t>
    </dgm:pt>
    <dgm:pt modelId="{B5232F6F-6B83-2745-B673-7E3D551097C8}" type="sibTrans" cxnId="{38C56DD8-E226-0742-B7BE-801E66126771}">
      <dgm:prSet/>
      <dgm:spPr/>
      <dgm:t>
        <a:bodyPr/>
        <a:lstStyle/>
        <a:p>
          <a:endParaRPr lang="en-US"/>
        </a:p>
      </dgm:t>
    </dgm:pt>
    <dgm:pt modelId="{99D68C9D-D60A-1D48-8BC2-69761B39C084}">
      <dgm:prSet phldrT="[Text]" custT="1"/>
      <dgm:spPr/>
      <dgm:t>
        <a:bodyPr/>
        <a:lstStyle/>
        <a:p>
          <a:r>
            <a:rPr lang="en-US" sz="2300" b="0" u="sng" dirty="0"/>
            <a:t>Need more info</a:t>
          </a:r>
          <a:r>
            <a:rPr lang="en-US" sz="2300" b="0" u="none" dirty="0"/>
            <a:t> </a:t>
          </a:r>
          <a:r>
            <a:rPr lang="en-US" sz="2300" dirty="0"/>
            <a:t>to make a decision (66%)</a:t>
          </a:r>
        </a:p>
      </dgm:t>
    </dgm:pt>
    <dgm:pt modelId="{03002864-5B5E-A44A-9308-37E9E7F86850}" type="parTrans" cxnId="{4BD2035C-04B4-B84B-AEDA-79647123455C}">
      <dgm:prSet/>
      <dgm:spPr/>
      <dgm:t>
        <a:bodyPr/>
        <a:lstStyle/>
        <a:p>
          <a:endParaRPr lang="en-US"/>
        </a:p>
      </dgm:t>
    </dgm:pt>
    <dgm:pt modelId="{FE5820A4-61C2-E648-845B-3516F8673B40}" type="sibTrans" cxnId="{4BD2035C-04B4-B84B-AEDA-79647123455C}">
      <dgm:prSet/>
      <dgm:spPr/>
      <dgm:t>
        <a:bodyPr/>
        <a:lstStyle/>
        <a:p>
          <a:endParaRPr lang="en-US"/>
        </a:p>
      </dgm:t>
    </dgm:pt>
    <dgm:pt modelId="{16775503-3D87-3643-A291-20FBFADC94FF}">
      <dgm:prSet phldrT="[Text]" custT="1"/>
      <dgm:spPr/>
      <dgm:t>
        <a:bodyPr/>
        <a:lstStyle/>
        <a:p>
          <a:r>
            <a:rPr lang="en-US" sz="2300" u="sng" dirty="0"/>
            <a:t>Don’t know where</a:t>
          </a:r>
          <a:r>
            <a:rPr lang="en-US" sz="2300" u="none" dirty="0"/>
            <a:t> </a:t>
          </a:r>
          <a:r>
            <a:rPr lang="en-US" sz="2300" dirty="0"/>
            <a:t>to get vaccine (74%)</a:t>
          </a:r>
        </a:p>
      </dgm:t>
    </dgm:pt>
    <dgm:pt modelId="{8E226348-E8CC-4148-ADA7-31B99F6AE855}" type="parTrans" cxnId="{2A2DDD51-17FE-6146-B57F-DA329620459A}">
      <dgm:prSet/>
      <dgm:spPr/>
      <dgm:t>
        <a:bodyPr/>
        <a:lstStyle/>
        <a:p>
          <a:endParaRPr lang="en-US"/>
        </a:p>
      </dgm:t>
    </dgm:pt>
    <dgm:pt modelId="{7620E9BF-09E0-CD4A-9FE5-C9AFDCFD12D8}" type="sibTrans" cxnId="{2A2DDD51-17FE-6146-B57F-DA329620459A}">
      <dgm:prSet/>
      <dgm:spPr/>
      <dgm:t>
        <a:bodyPr/>
        <a:lstStyle/>
        <a:p>
          <a:endParaRPr lang="en-US"/>
        </a:p>
      </dgm:t>
    </dgm:pt>
    <dgm:pt modelId="{0C316BAC-759F-8141-99FB-0AB197FF8725}">
      <dgm:prSet phldrT="[Text]" custT="1"/>
      <dgm:spPr/>
      <dgm:t>
        <a:bodyPr/>
        <a:lstStyle/>
        <a:p>
          <a:r>
            <a:rPr lang="en-US" sz="2300" b="0" dirty="0"/>
            <a:t>Vaccine may cause </a:t>
          </a:r>
          <a:r>
            <a:rPr lang="en-US" sz="2300" b="0" u="sng" dirty="0"/>
            <a:t>infertility</a:t>
          </a:r>
          <a:r>
            <a:rPr lang="en-US" sz="2300" b="0" u="none" dirty="0"/>
            <a:t> </a:t>
          </a:r>
          <a:r>
            <a:rPr lang="en-US" sz="2300" b="0" dirty="0"/>
            <a:t>(17%)</a:t>
          </a:r>
        </a:p>
      </dgm:t>
    </dgm:pt>
    <dgm:pt modelId="{09454728-253D-DB4C-8931-4B525938ACDF}" type="parTrans" cxnId="{AA91DB9A-D0FC-C449-8D7C-4C1369F02890}">
      <dgm:prSet/>
      <dgm:spPr/>
      <dgm:t>
        <a:bodyPr/>
        <a:lstStyle/>
        <a:p>
          <a:endParaRPr lang="en-US"/>
        </a:p>
      </dgm:t>
    </dgm:pt>
    <dgm:pt modelId="{3E0A747B-CA53-FC4A-B32F-CFA5B53315A2}" type="sibTrans" cxnId="{AA91DB9A-D0FC-C449-8D7C-4C1369F02890}">
      <dgm:prSet/>
      <dgm:spPr/>
      <dgm:t>
        <a:bodyPr/>
        <a:lstStyle/>
        <a:p>
          <a:endParaRPr lang="en-US"/>
        </a:p>
      </dgm:t>
    </dgm:pt>
    <dgm:pt modelId="{F5316255-67F2-5940-B769-E8B210FD6FDD}">
      <dgm:prSet phldrT="[Text]" custT="1"/>
      <dgm:spPr/>
      <dgm:t>
        <a:bodyPr/>
        <a:lstStyle/>
        <a:p>
          <a:r>
            <a:rPr lang="en-US" sz="2300" b="0" dirty="0"/>
            <a:t>Vaccine may </a:t>
          </a:r>
          <a:r>
            <a:rPr lang="en-US" sz="2300" b="0" u="sng" dirty="0"/>
            <a:t>cause health problems</a:t>
          </a:r>
          <a:r>
            <a:rPr lang="en-US" sz="2300" b="0" u="none" dirty="0"/>
            <a:t> </a:t>
          </a:r>
          <a:r>
            <a:rPr lang="en-US" sz="2300" b="0" dirty="0"/>
            <a:t>(15%)</a:t>
          </a:r>
        </a:p>
      </dgm:t>
    </dgm:pt>
    <dgm:pt modelId="{02636F27-78E5-5045-B331-CF6DABCB2B47}" type="parTrans" cxnId="{C16E7264-B344-9C45-A0B9-ECBFE690AF41}">
      <dgm:prSet/>
      <dgm:spPr/>
      <dgm:t>
        <a:bodyPr/>
        <a:lstStyle/>
        <a:p>
          <a:endParaRPr lang="en-US"/>
        </a:p>
      </dgm:t>
    </dgm:pt>
    <dgm:pt modelId="{B183EF55-7409-BC40-8708-320CF4612558}" type="sibTrans" cxnId="{C16E7264-B344-9C45-A0B9-ECBFE690AF41}">
      <dgm:prSet/>
      <dgm:spPr/>
      <dgm:t>
        <a:bodyPr/>
        <a:lstStyle/>
        <a:p>
          <a:endParaRPr lang="en-US"/>
        </a:p>
      </dgm:t>
    </dgm:pt>
    <dgm:pt modelId="{53B5DFCC-7B1E-7C41-A0E6-8A7A9C196F90}">
      <dgm:prSet phldrT="[Text]" custT="1"/>
      <dgm:spPr/>
      <dgm:t>
        <a:bodyPr/>
        <a:lstStyle/>
        <a:p>
          <a:r>
            <a:rPr lang="en-US" sz="2300" b="0" u="sng" dirty="0"/>
            <a:t>May encourage daughter to have sex</a:t>
          </a:r>
          <a:r>
            <a:rPr lang="en-US" sz="2300" b="0" u="none" dirty="0"/>
            <a:t> </a:t>
          </a:r>
          <a:r>
            <a:rPr lang="en-US" sz="2300" b="0" dirty="0"/>
            <a:t>(13%)</a:t>
          </a:r>
        </a:p>
      </dgm:t>
    </dgm:pt>
    <dgm:pt modelId="{425B5C08-0EB0-3F4D-883E-7B3B38E9BE77}" type="parTrans" cxnId="{EB80AC8F-713E-874A-83E9-DD1E53B93C01}">
      <dgm:prSet/>
      <dgm:spPr/>
      <dgm:t>
        <a:bodyPr/>
        <a:lstStyle/>
        <a:p>
          <a:endParaRPr lang="en-US"/>
        </a:p>
      </dgm:t>
    </dgm:pt>
    <dgm:pt modelId="{466D6DFB-D2DA-3642-AE38-60BC9F660C34}" type="sibTrans" cxnId="{EB80AC8F-713E-874A-83E9-DD1E53B93C01}">
      <dgm:prSet/>
      <dgm:spPr/>
      <dgm:t>
        <a:bodyPr/>
        <a:lstStyle/>
        <a:p>
          <a:endParaRPr lang="en-US"/>
        </a:p>
      </dgm:t>
    </dgm:pt>
    <dgm:pt modelId="{A3C54552-C7EE-8C4B-B15A-350B452867EA}" type="pres">
      <dgm:prSet presAssocID="{DACD45C4-2CD1-2545-BD12-E9E5497BA011}" presName="Name0" presStyleCnt="0">
        <dgm:presLayoutVars>
          <dgm:dir/>
          <dgm:animLvl val="lvl"/>
          <dgm:resizeHandles val="exact"/>
        </dgm:presLayoutVars>
      </dgm:prSet>
      <dgm:spPr/>
    </dgm:pt>
    <dgm:pt modelId="{CE455EC4-77F1-314B-A7AB-F3D6435476B4}" type="pres">
      <dgm:prSet presAssocID="{A44800F2-6673-E946-A193-308F1553B3B1}" presName="linNode" presStyleCnt="0"/>
      <dgm:spPr/>
    </dgm:pt>
    <dgm:pt modelId="{EC606485-B6FC-D44C-8DB4-54C4A3CC1922}" type="pres">
      <dgm:prSet presAssocID="{A44800F2-6673-E946-A193-308F1553B3B1}" presName="parentText" presStyleLbl="node1" presStyleIdx="0" presStyleCnt="1" custScaleX="97157" custScaleY="94850">
        <dgm:presLayoutVars>
          <dgm:chMax val="1"/>
          <dgm:bulletEnabled val="1"/>
        </dgm:presLayoutVars>
      </dgm:prSet>
      <dgm:spPr/>
    </dgm:pt>
    <dgm:pt modelId="{B6C1D311-A80D-CD43-B23F-A83D78E9261F}" type="pres">
      <dgm:prSet presAssocID="{A44800F2-6673-E946-A193-308F1553B3B1}" presName="descendantText" presStyleLbl="alignAccFollowNode1" presStyleIdx="0" presStyleCnt="1" custScaleX="101599">
        <dgm:presLayoutVars>
          <dgm:bulletEnabled val="1"/>
        </dgm:presLayoutVars>
      </dgm:prSet>
      <dgm:spPr/>
    </dgm:pt>
  </dgm:ptLst>
  <dgm:cxnLst>
    <dgm:cxn modelId="{86B35B31-B9EA-4848-A515-65F741F43E03}" type="presOf" srcId="{A44800F2-6673-E946-A193-308F1553B3B1}" destId="{EC606485-B6FC-D44C-8DB4-54C4A3CC1922}" srcOrd="0" destOrd="0" presId="urn:microsoft.com/office/officeart/2005/8/layout/vList5"/>
    <dgm:cxn modelId="{0A027C32-7934-9A4A-AB09-E0081DE87C12}" type="presOf" srcId="{53B5DFCC-7B1E-7C41-A0E6-8A7A9C196F90}" destId="{B6C1D311-A80D-CD43-B23F-A83D78E9261F}" srcOrd="0" destOrd="4" presId="urn:microsoft.com/office/officeart/2005/8/layout/vList5"/>
    <dgm:cxn modelId="{E51AA23B-0A6D-F140-B3F0-3FCE0562E6BB}" type="presOf" srcId="{0C316BAC-759F-8141-99FB-0AB197FF8725}" destId="{B6C1D311-A80D-CD43-B23F-A83D78E9261F}" srcOrd="0" destOrd="2" presId="urn:microsoft.com/office/officeart/2005/8/layout/vList5"/>
    <dgm:cxn modelId="{FB5DD03F-5E8D-8F4C-AD19-1A7248A37AD1}" type="presOf" srcId="{DACD45C4-2CD1-2545-BD12-E9E5497BA011}" destId="{A3C54552-C7EE-8C4B-B15A-350B452867EA}" srcOrd="0" destOrd="0" presId="urn:microsoft.com/office/officeart/2005/8/layout/vList5"/>
    <dgm:cxn modelId="{4BD2035C-04B4-B84B-AEDA-79647123455C}" srcId="{A44800F2-6673-E946-A193-308F1553B3B1}" destId="{99D68C9D-D60A-1D48-8BC2-69761B39C084}" srcOrd="0" destOrd="0" parTransId="{03002864-5B5E-A44A-9308-37E9E7F86850}" sibTransId="{FE5820A4-61C2-E648-845B-3516F8673B40}"/>
    <dgm:cxn modelId="{C16E7264-B344-9C45-A0B9-ECBFE690AF41}" srcId="{A44800F2-6673-E946-A193-308F1553B3B1}" destId="{F5316255-67F2-5940-B769-E8B210FD6FDD}" srcOrd="3" destOrd="0" parTransId="{02636F27-78E5-5045-B331-CF6DABCB2B47}" sibTransId="{B183EF55-7409-BC40-8708-320CF4612558}"/>
    <dgm:cxn modelId="{E1FF904B-19AF-594A-BEEC-DFB7868F9156}" type="presOf" srcId="{F5316255-67F2-5940-B769-E8B210FD6FDD}" destId="{B6C1D311-A80D-CD43-B23F-A83D78E9261F}" srcOrd="0" destOrd="3" presId="urn:microsoft.com/office/officeart/2005/8/layout/vList5"/>
    <dgm:cxn modelId="{2A2DDD51-17FE-6146-B57F-DA329620459A}" srcId="{A44800F2-6673-E946-A193-308F1553B3B1}" destId="{16775503-3D87-3643-A291-20FBFADC94FF}" srcOrd="1" destOrd="0" parTransId="{8E226348-E8CC-4148-ADA7-31B99F6AE855}" sibTransId="{7620E9BF-09E0-CD4A-9FE5-C9AFDCFD12D8}"/>
    <dgm:cxn modelId="{EB80AC8F-713E-874A-83E9-DD1E53B93C01}" srcId="{A44800F2-6673-E946-A193-308F1553B3B1}" destId="{53B5DFCC-7B1E-7C41-A0E6-8A7A9C196F90}" srcOrd="4" destOrd="0" parTransId="{425B5C08-0EB0-3F4D-883E-7B3B38E9BE77}" sibTransId="{466D6DFB-D2DA-3642-AE38-60BC9F660C34}"/>
    <dgm:cxn modelId="{3EAB2E91-17F1-BA4A-B0A1-4B4A45EC9E44}" type="presOf" srcId="{99D68C9D-D60A-1D48-8BC2-69761B39C084}" destId="{B6C1D311-A80D-CD43-B23F-A83D78E9261F}" srcOrd="0" destOrd="0" presId="urn:microsoft.com/office/officeart/2005/8/layout/vList5"/>
    <dgm:cxn modelId="{AA91DB9A-D0FC-C449-8D7C-4C1369F02890}" srcId="{A44800F2-6673-E946-A193-308F1553B3B1}" destId="{0C316BAC-759F-8141-99FB-0AB197FF8725}" srcOrd="2" destOrd="0" parTransId="{09454728-253D-DB4C-8931-4B525938ACDF}" sibTransId="{3E0A747B-CA53-FC4A-B32F-CFA5B53315A2}"/>
    <dgm:cxn modelId="{AD3E17C0-CF41-5345-933E-EF61670A7CA7}" type="presOf" srcId="{16775503-3D87-3643-A291-20FBFADC94FF}" destId="{B6C1D311-A80D-CD43-B23F-A83D78E9261F}" srcOrd="0" destOrd="1" presId="urn:microsoft.com/office/officeart/2005/8/layout/vList5"/>
    <dgm:cxn modelId="{38C56DD8-E226-0742-B7BE-801E66126771}" srcId="{DACD45C4-2CD1-2545-BD12-E9E5497BA011}" destId="{A44800F2-6673-E946-A193-308F1553B3B1}" srcOrd="0" destOrd="0" parTransId="{BAAD55D2-D07B-2941-B237-F93FBE762098}" sibTransId="{B5232F6F-6B83-2745-B673-7E3D551097C8}"/>
    <dgm:cxn modelId="{5D6C6B76-67AB-D544-9E79-185B27EE718A}" type="presParOf" srcId="{A3C54552-C7EE-8C4B-B15A-350B452867EA}" destId="{CE455EC4-77F1-314B-A7AB-F3D6435476B4}" srcOrd="0" destOrd="0" presId="urn:microsoft.com/office/officeart/2005/8/layout/vList5"/>
    <dgm:cxn modelId="{34DBDF29-300A-9347-A8AB-36305ACE8F16}" type="presParOf" srcId="{CE455EC4-77F1-314B-A7AB-F3D6435476B4}" destId="{EC606485-B6FC-D44C-8DB4-54C4A3CC1922}" srcOrd="0" destOrd="0" presId="urn:microsoft.com/office/officeart/2005/8/layout/vList5"/>
    <dgm:cxn modelId="{C3D0EEC6-E1A8-FE4E-9347-AC8DA1188F76}" type="presParOf" srcId="{CE455EC4-77F1-314B-A7AB-F3D6435476B4}" destId="{B6C1D311-A80D-CD43-B23F-A83D78E9261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3D2FA3-4BFF-0A40-8D1C-C27496A43160}" type="doc">
      <dgm:prSet loTypeId="urn:microsoft.com/office/officeart/2005/8/layout/arrow2" loCatId="relationship" qsTypeId="urn:microsoft.com/office/officeart/2005/8/quickstyle/simple1" qsCatId="simple" csTypeId="urn:microsoft.com/office/officeart/2005/8/colors/accent1_2" csCatId="accent1" phldr="1"/>
      <dgm:spPr/>
      <dgm:t>
        <a:bodyPr/>
        <a:lstStyle/>
        <a:p>
          <a:endParaRPr lang="en-US"/>
        </a:p>
      </dgm:t>
    </dgm:pt>
    <dgm:pt modelId="{4DF787CB-8E18-714E-B9C3-C445EC531189}">
      <dgm:prSet phldrT="[Text]"/>
      <dgm:spPr/>
      <dgm:t>
        <a:bodyPr/>
        <a:lstStyle/>
        <a:p>
          <a:r>
            <a:rPr lang="en-US" i="1" dirty="0">
              <a:solidFill>
                <a:schemeClr val="bg1">
                  <a:lumMod val="85000"/>
                </a:schemeClr>
              </a:solidFill>
            </a:rPr>
            <a:t>Observational Study: </a:t>
          </a:r>
          <a:r>
            <a:rPr lang="en-US" dirty="0">
              <a:solidFill>
                <a:schemeClr val="bg1">
                  <a:lumMod val="85000"/>
                </a:schemeClr>
              </a:solidFill>
            </a:rPr>
            <a:t>Assessing HPV Vaccination Rates &amp; Correlates in Adolescents</a:t>
          </a:r>
        </a:p>
      </dgm:t>
    </dgm:pt>
    <dgm:pt modelId="{DE23B52D-0DCF-4A43-8455-C7320E7A22C8}" type="parTrans" cxnId="{11D05B0C-78ED-5E4B-AB54-55702937A0C6}">
      <dgm:prSet/>
      <dgm:spPr/>
      <dgm:t>
        <a:bodyPr/>
        <a:lstStyle/>
        <a:p>
          <a:endParaRPr lang="en-US"/>
        </a:p>
      </dgm:t>
    </dgm:pt>
    <dgm:pt modelId="{EAB90DFF-8258-9A41-98E6-DB00C0E66C57}" type="sibTrans" cxnId="{11D05B0C-78ED-5E4B-AB54-55702937A0C6}">
      <dgm:prSet/>
      <dgm:spPr/>
      <dgm:t>
        <a:bodyPr/>
        <a:lstStyle/>
        <a:p>
          <a:endParaRPr lang="en-US"/>
        </a:p>
      </dgm:t>
    </dgm:pt>
    <dgm:pt modelId="{1FB86DB5-F7FB-1A4E-BC69-44DBD612DBBC}">
      <dgm:prSet phldrT="[Text]"/>
      <dgm:spPr/>
      <dgm:t>
        <a:bodyPr/>
        <a:lstStyle/>
        <a:p>
          <a:r>
            <a:rPr lang="en-US" dirty="0"/>
            <a:t>Intervention to Improve HPV Vaccine Uptake through County-Operated Telephone Hotline</a:t>
          </a:r>
        </a:p>
      </dgm:t>
    </dgm:pt>
    <dgm:pt modelId="{D882706F-D010-E349-B5F5-7BF7D0ADD08E}" type="parTrans" cxnId="{2665DB36-3311-8148-868F-FF3BFF9E805F}">
      <dgm:prSet/>
      <dgm:spPr/>
      <dgm:t>
        <a:bodyPr/>
        <a:lstStyle/>
        <a:p>
          <a:endParaRPr lang="en-US"/>
        </a:p>
      </dgm:t>
    </dgm:pt>
    <dgm:pt modelId="{491501D9-5ADC-1045-AD41-9BA9C00690F7}" type="sibTrans" cxnId="{2665DB36-3311-8148-868F-FF3BFF9E805F}">
      <dgm:prSet/>
      <dgm:spPr/>
      <dgm:t>
        <a:bodyPr/>
        <a:lstStyle/>
        <a:p>
          <a:endParaRPr lang="en-US"/>
        </a:p>
      </dgm:t>
    </dgm:pt>
    <dgm:pt modelId="{815DDCC0-A928-A840-87F6-ACEA9CEEA83F}">
      <dgm:prSet phldrT="[Text]"/>
      <dgm:spPr/>
      <dgm:t>
        <a:bodyPr/>
        <a:lstStyle/>
        <a:p>
          <a:r>
            <a:rPr lang="en-US" dirty="0">
              <a:solidFill>
                <a:schemeClr val="bg1">
                  <a:lumMod val="85000"/>
                </a:schemeClr>
              </a:solidFill>
            </a:rPr>
            <a:t>Parent Reminder Intervention in Federally Qualified Health Center (FQHC)</a:t>
          </a:r>
        </a:p>
      </dgm:t>
    </dgm:pt>
    <dgm:pt modelId="{C0D142D6-F720-BB46-9C6B-B3E111438E6C}" type="parTrans" cxnId="{0E8BF315-B007-3D46-8994-A21F5281D262}">
      <dgm:prSet/>
      <dgm:spPr/>
      <dgm:t>
        <a:bodyPr/>
        <a:lstStyle/>
        <a:p>
          <a:endParaRPr lang="en-US"/>
        </a:p>
      </dgm:t>
    </dgm:pt>
    <dgm:pt modelId="{2780B53A-E0AC-324F-8969-0285967CDD40}" type="sibTrans" cxnId="{0E8BF315-B007-3D46-8994-A21F5281D262}">
      <dgm:prSet/>
      <dgm:spPr/>
      <dgm:t>
        <a:bodyPr/>
        <a:lstStyle/>
        <a:p>
          <a:endParaRPr lang="en-US"/>
        </a:p>
      </dgm:t>
    </dgm:pt>
    <dgm:pt modelId="{33C44A5F-E9F0-8F46-9109-5FF2AB19995A}">
      <dgm:prSet/>
      <dgm:spPr/>
      <dgm:t>
        <a:bodyPr/>
        <a:lstStyle/>
        <a:p>
          <a:r>
            <a:rPr lang="en-US" dirty="0">
              <a:solidFill>
                <a:schemeClr val="bg1">
                  <a:lumMod val="85000"/>
                </a:schemeClr>
              </a:solidFill>
            </a:rPr>
            <a:t>Multilevel Intervention to Improve HPV Vaccination Rates in FQHC</a:t>
          </a:r>
        </a:p>
      </dgm:t>
    </dgm:pt>
    <dgm:pt modelId="{36781E1C-0AAD-0947-9870-3226D6FB9FD3}" type="parTrans" cxnId="{907D6F5B-A14D-ED4D-82E7-15EC20739040}">
      <dgm:prSet/>
      <dgm:spPr/>
      <dgm:t>
        <a:bodyPr/>
        <a:lstStyle/>
        <a:p>
          <a:endParaRPr lang="en-US"/>
        </a:p>
      </dgm:t>
    </dgm:pt>
    <dgm:pt modelId="{D4C81D63-5DFB-7D46-A2A2-BD9436314E3C}" type="sibTrans" cxnId="{907D6F5B-A14D-ED4D-82E7-15EC20739040}">
      <dgm:prSet/>
      <dgm:spPr/>
      <dgm:t>
        <a:bodyPr/>
        <a:lstStyle/>
        <a:p>
          <a:endParaRPr lang="en-US"/>
        </a:p>
      </dgm:t>
    </dgm:pt>
    <dgm:pt modelId="{82A1C0C9-32B9-AB40-9A8A-622E29FF85CC}">
      <dgm:prSet/>
      <dgm:spPr/>
      <dgm:t>
        <a:bodyPr/>
        <a:lstStyle/>
        <a:p>
          <a:r>
            <a:rPr lang="en-US" dirty="0">
              <a:solidFill>
                <a:schemeClr val="bg1">
                  <a:lumMod val="85000"/>
                </a:schemeClr>
              </a:solidFill>
            </a:rPr>
            <a:t>Clinic-based Intervention in FQHC</a:t>
          </a:r>
        </a:p>
      </dgm:t>
    </dgm:pt>
    <dgm:pt modelId="{40E7DC5D-B6FD-094A-847D-241BB54BA514}" type="parTrans" cxnId="{084CD61F-3003-634F-9406-66047CF025BB}">
      <dgm:prSet/>
      <dgm:spPr/>
      <dgm:t>
        <a:bodyPr/>
        <a:lstStyle/>
        <a:p>
          <a:endParaRPr lang="en-US"/>
        </a:p>
      </dgm:t>
    </dgm:pt>
    <dgm:pt modelId="{D3B6126A-DB90-3048-9A49-E0F149B61B3D}" type="sibTrans" cxnId="{084CD61F-3003-634F-9406-66047CF025BB}">
      <dgm:prSet/>
      <dgm:spPr/>
      <dgm:t>
        <a:bodyPr/>
        <a:lstStyle/>
        <a:p>
          <a:endParaRPr lang="en-US"/>
        </a:p>
      </dgm:t>
    </dgm:pt>
    <dgm:pt modelId="{92831BCB-5C9C-BE4E-810D-BCF4C2CB033E}" type="pres">
      <dgm:prSet presAssocID="{3D3D2FA3-4BFF-0A40-8D1C-C27496A43160}" presName="arrowDiagram" presStyleCnt="0">
        <dgm:presLayoutVars>
          <dgm:chMax val="5"/>
          <dgm:dir/>
          <dgm:resizeHandles val="exact"/>
        </dgm:presLayoutVars>
      </dgm:prSet>
      <dgm:spPr/>
    </dgm:pt>
    <dgm:pt modelId="{6BBD04E6-BD04-B647-B3A4-D8521D468CC7}" type="pres">
      <dgm:prSet presAssocID="{3D3D2FA3-4BFF-0A40-8D1C-C27496A43160}" presName="arrow" presStyleLbl="bgShp" presStyleIdx="0" presStyleCnt="1"/>
      <dgm:spPr/>
    </dgm:pt>
    <dgm:pt modelId="{3C254769-11DE-D741-8FDD-92C3AC232B5A}" type="pres">
      <dgm:prSet presAssocID="{3D3D2FA3-4BFF-0A40-8D1C-C27496A43160}" presName="arrowDiagram5" presStyleCnt="0"/>
      <dgm:spPr/>
    </dgm:pt>
    <dgm:pt modelId="{7ECFC735-8CDA-5A42-8090-982530C11591}" type="pres">
      <dgm:prSet presAssocID="{4DF787CB-8E18-714E-B9C3-C445EC531189}" presName="bullet5a" presStyleLbl="node1" presStyleIdx="0" presStyleCnt="5"/>
      <dgm:spPr/>
    </dgm:pt>
    <dgm:pt modelId="{6501D9CE-B150-7E44-93C9-146B6962B4D8}" type="pres">
      <dgm:prSet presAssocID="{4DF787CB-8E18-714E-B9C3-C445EC531189}" presName="textBox5a" presStyleLbl="revTx" presStyleIdx="0" presStyleCnt="5">
        <dgm:presLayoutVars>
          <dgm:bulletEnabled val="1"/>
        </dgm:presLayoutVars>
      </dgm:prSet>
      <dgm:spPr/>
    </dgm:pt>
    <dgm:pt modelId="{73470AC6-57FA-5B40-9528-411D30B16735}" type="pres">
      <dgm:prSet presAssocID="{1FB86DB5-F7FB-1A4E-BC69-44DBD612DBBC}" presName="bullet5b" presStyleLbl="node1" presStyleIdx="1" presStyleCnt="5"/>
      <dgm:spPr/>
    </dgm:pt>
    <dgm:pt modelId="{32720405-1509-D742-B80E-BB82F20BFA01}" type="pres">
      <dgm:prSet presAssocID="{1FB86DB5-F7FB-1A4E-BC69-44DBD612DBBC}" presName="textBox5b" presStyleLbl="revTx" presStyleIdx="1" presStyleCnt="5">
        <dgm:presLayoutVars>
          <dgm:bulletEnabled val="1"/>
        </dgm:presLayoutVars>
      </dgm:prSet>
      <dgm:spPr/>
    </dgm:pt>
    <dgm:pt modelId="{E9AD7950-F117-694B-A58F-E13E916C9666}" type="pres">
      <dgm:prSet presAssocID="{815DDCC0-A928-A840-87F6-ACEA9CEEA83F}" presName="bullet5c" presStyleLbl="node1" presStyleIdx="2" presStyleCnt="5"/>
      <dgm:spPr/>
    </dgm:pt>
    <dgm:pt modelId="{F37F43FB-AE96-8B4A-9ED7-A79FB07CBDFB}" type="pres">
      <dgm:prSet presAssocID="{815DDCC0-A928-A840-87F6-ACEA9CEEA83F}" presName="textBox5c" presStyleLbl="revTx" presStyleIdx="2" presStyleCnt="5">
        <dgm:presLayoutVars>
          <dgm:bulletEnabled val="1"/>
        </dgm:presLayoutVars>
      </dgm:prSet>
      <dgm:spPr/>
    </dgm:pt>
    <dgm:pt modelId="{410AE3B9-B63A-4648-9FBF-94050883F985}" type="pres">
      <dgm:prSet presAssocID="{82A1C0C9-32B9-AB40-9A8A-622E29FF85CC}" presName="bullet5d" presStyleLbl="node1" presStyleIdx="3" presStyleCnt="5"/>
      <dgm:spPr/>
    </dgm:pt>
    <dgm:pt modelId="{25B2EF42-7A84-1844-8D7F-BDAA46E5953C}" type="pres">
      <dgm:prSet presAssocID="{82A1C0C9-32B9-AB40-9A8A-622E29FF85CC}" presName="textBox5d" presStyleLbl="revTx" presStyleIdx="3" presStyleCnt="5" custAng="10800000" custFlipVert="1" custScaleX="74169" custScaleY="27706" custLinFactNeighborX="-19938" custLinFactNeighborY="-29097">
        <dgm:presLayoutVars>
          <dgm:bulletEnabled val="1"/>
        </dgm:presLayoutVars>
      </dgm:prSet>
      <dgm:spPr/>
    </dgm:pt>
    <dgm:pt modelId="{0988F8B1-2F34-0945-876D-81F4D7D8B1AE}" type="pres">
      <dgm:prSet presAssocID="{33C44A5F-E9F0-8F46-9109-5FF2AB19995A}" presName="bullet5e" presStyleLbl="node1" presStyleIdx="4" presStyleCnt="5"/>
      <dgm:spPr/>
    </dgm:pt>
    <dgm:pt modelId="{B6D1207D-FE5C-F44F-9800-8DA9BCD46B8B}" type="pres">
      <dgm:prSet presAssocID="{33C44A5F-E9F0-8F46-9109-5FF2AB19995A}" presName="textBox5e" presStyleLbl="revTx" presStyleIdx="4" presStyleCnt="5">
        <dgm:presLayoutVars>
          <dgm:bulletEnabled val="1"/>
        </dgm:presLayoutVars>
      </dgm:prSet>
      <dgm:spPr/>
    </dgm:pt>
  </dgm:ptLst>
  <dgm:cxnLst>
    <dgm:cxn modelId="{11D05B0C-78ED-5E4B-AB54-55702937A0C6}" srcId="{3D3D2FA3-4BFF-0A40-8D1C-C27496A43160}" destId="{4DF787CB-8E18-714E-B9C3-C445EC531189}" srcOrd="0" destOrd="0" parTransId="{DE23B52D-0DCF-4A43-8455-C7320E7A22C8}" sibTransId="{EAB90DFF-8258-9A41-98E6-DB00C0E66C57}"/>
    <dgm:cxn modelId="{0E8BF315-B007-3D46-8994-A21F5281D262}" srcId="{3D3D2FA3-4BFF-0A40-8D1C-C27496A43160}" destId="{815DDCC0-A928-A840-87F6-ACEA9CEEA83F}" srcOrd="2" destOrd="0" parTransId="{C0D142D6-F720-BB46-9C6B-B3E111438E6C}" sibTransId="{2780B53A-E0AC-324F-8969-0285967CDD40}"/>
    <dgm:cxn modelId="{084CD61F-3003-634F-9406-66047CF025BB}" srcId="{3D3D2FA3-4BFF-0A40-8D1C-C27496A43160}" destId="{82A1C0C9-32B9-AB40-9A8A-622E29FF85CC}" srcOrd="3" destOrd="0" parTransId="{40E7DC5D-B6FD-094A-847D-241BB54BA514}" sibTransId="{D3B6126A-DB90-3048-9A49-E0F149B61B3D}"/>
    <dgm:cxn modelId="{2665DB36-3311-8148-868F-FF3BFF9E805F}" srcId="{3D3D2FA3-4BFF-0A40-8D1C-C27496A43160}" destId="{1FB86DB5-F7FB-1A4E-BC69-44DBD612DBBC}" srcOrd="1" destOrd="0" parTransId="{D882706F-D010-E349-B5F5-7BF7D0ADD08E}" sibTransId="{491501D9-5ADC-1045-AD41-9BA9C00690F7}"/>
    <dgm:cxn modelId="{B490763F-291F-5A41-9B74-5E2B28BE2AA2}" type="presOf" srcId="{3D3D2FA3-4BFF-0A40-8D1C-C27496A43160}" destId="{92831BCB-5C9C-BE4E-810D-BCF4C2CB033E}" srcOrd="0" destOrd="0" presId="urn:microsoft.com/office/officeart/2005/8/layout/arrow2"/>
    <dgm:cxn modelId="{907D6F5B-A14D-ED4D-82E7-15EC20739040}" srcId="{3D3D2FA3-4BFF-0A40-8D1C-C27496A43160}" destId="{33C44A5F-E9F0-8F46-9109-5FF2AB19995A}" srcOrd="4" destOrd="0" parTransId="{36781E1C-0AAD-0947-9870-3226D6FB9FD3}" sibTransId="{D4C81D63-5DFB-7D46-A2A2-BD9436314E3C}"/>
    <dgm:cxn modelId="{386FA84E-1E34-4944-A01C-6848CB388394}" type="presOf" srcId="{815DDCC0-A928-A840-87F6-ACEA9CEEA83F}" destId="{F37F43FB-AE96-8B4A-9ED7-A79FB07CBDFB}" srcOrd="0" destOrd="0" presId="urn:microsoft.com/office/officeart/2005/8/layout/arrow2"/>
    <dgm:cxn modelId="{51D2009B-6421-DC45-A6BB-4343E42FC626}" type="presOf" srcId="{82A1C0C9-32B9-AB40-9A8A-622E29FF85CC}" destId="{25B2EF42-7A84-1844-8D7F-BDAA46E5953C}" srcOrd="0" destOrd="0" presId="urn:microsoft.com/office/officeart/2005/8/layout/arrow2"/>
    <dgm:cxn modelId="{3CAA44D0-209A-4840-A563-2055173F13F7}" type="presOf" srcId="{1FB86DB5-F7FB-1A4E-BC69-44DBD612DBBC}" destId="{32720405-1509-D742-B80E-BB82F20BFA01}" srcOrd="0" destOrd="0" presId="urn:microsoft.com/office/officeart/2005/8/layout/arrow2"/>
    <dgm:cxn modelId="{181F28F2-E463-2944-BF17-9473D0F18120}" type="presOf" srcId="{4DF787CB-8E18-714E-B9C3-C445EC531189}" destId="{6501D9CE-B150-7E44-93C9-146B6962B4D8}" srcOrd="0" destOrd="0" presId="urn:microsoft.com/office/officeart/2005/8/layout/arrow2"/>
    <dgm:cxn modelId="{B766CDF8-3FE9-5743-BDD4-8C0F18537FC5}" type="presOf" srcId="{33C44A5F-E9F0-8F46-9109-5FF2AB19995A}" destId="{B6D1207D-FE5C-F44F-9800-8DA9BCD46B8B}" srcOrd="0" destOrd="0" presId="urn:microsoft.com/office/officeart/2005/8/layout/arrow2"/>
    <dgm:cxn modelId="{35C75B0E-EF5C-6D42-802F-5232639ECED3}" type="presParOf" srcId="{92831BCB-5C9C-BE4E-810D-BCF4C2CB033E}" destId="{6BBD04E6-BD04-B647-B3A4-D8521D468CC7}" srcOrd="0" destOrd="0" presId="urn:microsoft.com/office/officeart/2005/8/layout/arrow2"/>
    <dgm:cxn modelId="{9911EAF5-3330-9945-9A58-A50CA8585709}" type="presParOf" srcId="{92831BCB-5C9C-BE4E-810D-BCF4C2CB033E}" destId="{3C254769-11DE-D741-8FDD-92C3AC232B5A}" srcOrd="1" destOrd="0" presId="urn:microsoft.com/office/officeart/2005/8/layout/arrow2"/>
    <dgm:cxn modelId="{7502CD0F-4690-004E-B10F-CBFCB7F485BC}" type="presParOf" srcId="{3C254769-11DE-D741-8FDD-92C3AC232B5A}" destId="{7ECFC735-8CDA-5A42-8090-982530C11591}" srcOrd="0" destOrd="0" presId="urn:microsoft.com/office/officeart/2005/8/layout/arrow2"/>
    <dgm:cxn modelId="{6CE5FCB1-CA2F-C34B-BAA0-240364A7B4FB}" type="presParOf" srcId="{3C254769-11DE-D741-8FDD-92C3AC232B5A}" destId="{6501D9CE-B150-7E44-93C9-146B6962B4D8}" srcOrd="1" destOrd="0" presId="urn:microsoft.com/office/officeart/2005/8/layout/arrow2"/>
    <dgm:cxn modelId="{637CC8E3-0AD1-8446-BE4E-CFF54CBC713C}" type="presParOf" srcId="{3C254769-11DE-D741-8FDD-92C3AC232B5A}" destId="{73470AC6-57FA-5B40-9528-411D30B16735}" srcOrd="2" destOrd="0" presId="urn:microsoft.com/office/officeart/2005/8/layout/arrow2"/>
    <dgm:cxn modelId="{E68BFAD8-1574-2643-AE29-EF4AAAC734E6}" type="presParOf" srcId="{3C254769-11DE-D741-8FDD-92C3AC232B5A}" destId="{32720405-1509-D742-B80E-BB82F20BFA01}" srcOrd="3" destOrd="0" presId="urn:microsoft.com/office/officeart/2005/8/layout/arrow2"/>
    <dgm:cxn modelId="{138DA015-C983-F144-A77A-1276A71CD7DE}" type="presParOf" srcId="{3C254769-11DE-D741-8FDD-92C3AC232B5A}" destId="{E9AD7950-F117-694B-A58F-E13E916C9666}" srcOrd="4" destOrd="0" presId="urn:microsoft.com/office/officeart/2005/8/layout/arrow2"/>
    <dgm:cxn modelId="{A9DF26C9-C0FD-6E49-9A6C-E65502578B3F}" type="presParOf" srcId="{3C254769-11DE-D741-8FDD-92C3AC232B5A}" destId="{F37F43FB-AE96-8B4A-9ED7-A79FB07CBDFB}" srcOrd="5" destOrd="0" presId="urn:microsoft.com/office/officeart/2005/8/layout/arrow2"/>
    <dgm:cxn modelId="{7FFB6B88-35B4-924E-917E-D0A7207E10A3}" type="presParOf" srcId="{3C254769-11DE-D741-8FDD-92C3AC232B5A}" destId="{410AE3B9-B63A-4648-9FBF-94050883F985}" srcOrd="6" destOrd="0" presId="urn:microsoft.com/office/officeart/2005/8/layout/arrow2"/>
    <dgm:cxn modelId="{8B218434-9D9B-6D42-84C2-2715255C3688}" type="presParOf" srcId="{3C254769-11DE-D741-8FDD-92C3AC232B5A}" destId="{25B2EF42-7A84-1844-8D7F-BDAA46E5953C}" srcOrd="7" destOrd="0" presId="urn:microsoft.com/office/officeart/2005/8/layout/arrow2"/>
    <dgm:cxn modelId="{616BE17D-282A-584E-B921-36DDCB62D4E5}" type="presParOf" srcId="{3C254769-11DE-D741-8FDD-92C3AC232B5A}" destId="{0988F8B1-2F34-0945-876D-81F4D7D8B1AE}" srcOrd="8" destOrd="0" presId="urn:microsoft.com/office/officeart/2005/8/layout/arrow2"/>
    <dgm:cxn modelId="{7D6E5DA1-129B-4E47-B61A-825A8AD7B8D8}" type="presParOf" srcId="{3C254769-11DE-D741-8FDD-92C3AC232B5A}" destId="{B6D1207D-FE5C-F44F-9800-8DA9BCD46B8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04379A-9B5A-EC4D-889C-176643A93922}"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US"/>
        </a:p>
      </dgm:t>
    </dgm:pt>
    <dgm:pt modelId="{F2B8BFB3-E1AA-114D-AF55-3A7A8A4EC23B}">
      <dgm:prSet phldrT="[Text]"/>
      <dgm:spPr/>
      <dgm:t>
        <a:bodyPr/>
        <a:lstStyle/>
        <a:p>
          <a:r>
            <a:rPr lang="en-US" b="1" dirty="0"/>
            <a:t>Segment 1</a:t>
          </a:r>
        </a:p>
      </dgm:t>
    </dgm:pt>
    <dgm:pt modelId="{24B60DD4-2CE4-D342-B084-8BE31CAB0B1C}" type="parTrans" cxnId="{A38BF865-4688-DB41-BDC5-027BF9780FE6}">
      <dgm:prSet/>
      <dgm:spPr/>
      <dgm:t>
        <a:bodyPr/>
        <a:lstStyle/>
        <a:p>
          <a:endParaRPr lang="en-US"/>
        </a:p>
      </dgm:t>
    </dgm:pt>
    <dgm:pt modelId="{696B09D3-479D-6748-B609-712664294C12}" type="sibTrans" cxnId="{A38BF865-4688-DB41-BDC5-027BF9780FE6}">
      <dgm:prSet/>
      <dgm:spPr/>
      <dgm:t>
        <a:bodyPr/>
        <a:lstStyle/>
        <a:p>
          <a:endParaRPr lang="en-US"/>
        </a:p>
      </dgm:t>
    </dgm:pt>
    <dgm:pt modelId="{124E4521-34C1-5A4F-BA28-9B7326D5F9A1}">
      <dgm:prSet phldrT="[Text]" custT="1"/>
      <dgm:spPr>
        <a:solidFill>
          <a:srgbClr val="FDF8B9"/>
        </a:solidFill>
      </dgm:spPr>
      <dgm:t>
        <a:bodyPr/>
        <a:lstStyle/>
        <a:p>
          <a:r>
            <a:rPr lang="en-US" sz="2000" b="1" dirty="0"/>
            <a:t>HPV  &amp; HPV Vaccine Information</a:t>
          </a:r>
        </a:p>
      </dgm:t>
    </dgm:pt>
    <dgm:pt modelId="{3DB94DE6-A01F-A94D-AA60-0B81576E3667}" type="parTrans" cxnId="{CCA8A05D-79AB-9F48-9BE4-B447F3D33143}">
      <dgm:prSet/>
      <dgm:spPr/>
      <dgm:t>
        <a:bodyPr/>
        <a:lstStyle/>
        <a:p>
          <a:endParaRPr lang="en-US"/>
        </a:p>
      </dgm:t>
    </dgm:pt>
    <dgm:pt modelId="{0709DB40-2348-AA4F-ACF0-981ADD1F833A}" type="sibTrans" cxnId="{CCA8A05D-79AB-9F48-9BE4-B447F3D33143}">
      <dgm:prSet/>
      <dgm:spPr/>
      <dgm:t>
        <a:bodyPr/>
        <a:lstStyle/>
        <a:p>
          <a:endParaRPr lang="en-US"/>
        </a:p>
      </dgm:t>
    </dgm:pt>
    <dgm:pt modelId="{A164A90C-3CBC-B54F-B5C8-D2A059644CD5}">
      <dgm:prSet phldrT="[Text]"/>
      <dgm:spPr/>
      <dgm:t>
        <a:bodyPr/>
        <a:lstStyle/>
        <a:p>
          <a:r>
            <a:rPr lang="en-US" b="1" dirty="0"/>
            <a:t>Segment 2</a:t>
          </a:r>
        </a:p>
      </dgm:t>
    </dgm:pt>
    <dgm:pt modelId="{525EBEEB-D8DC-5C41-AB66-205BACEFA660}" type="parTrans" cxnId="{D63DFE66-A138-5046-BF47-6DEEB688F1E6}">
      <dgm:prSet/>
      <dgm:spPr/>
      <dgm:t>
        <a:bodyPr/>
        <a:lstStyle/>
        <a:p>
          <a:endParaRPr lang="en-US"/>
        </a:p>
      </dgm:t>
    </dgm:pt>
    <dgm:pt modelId="{8E7ACDB6-4877-B846-A6EF-367206AF425B}" type="sibTrans" cxnId="{D63DFE66-A138-5046-BF47-6DEEB688F1E6}">
      <dgm:prSet/>
      <dgm:spPr/>
      <dgm:t>
        <a:bodyPr/>
        <a:lstStyle/>
        <a:p>
          <a:endParaRPr lang="en-US"/>
        </a:p>
      </dgm:t>
    </dgm:pt>
    <dgm:pt modelId="{1C2C2081-A485-7E4B-8902-A32526B3775F}">
      <dgm:prSet phldrT="[Text]" custT="1"/>
      <dgm:spPr/>
      <dgm:t>
        <a:bodyPr/>
        <a:lstStyle/>
        <a:p>
          <a:r>
            <a:rPr lang="en-US" sz="2000" b="1" dirty="0"/>
            <a:t>Tailored Messages</a:t>
          </a:r>
        </a:p>
      </dgm:t>
    </dgm:pt>
    <dgm:pt modelId="{92E8CCA6-2326-9145-8C2F-F18F33FE3928}" type="parTrans" cxnId="{D410A24E-2915-CC4B-B01F-B616EE48D22C}">
      <dgm:prSet/>
      <dgm:spPr/>
      <dgm:t>
        <a:bodyPr/>
        <a:lstStyle/>
        <a:p>
          <a:endParaRPr lang="en-US"/>
        </a:p>
      </dgm:t>
    </dgm:pt>
    <dgm:pt modelId="{8311AD02-6423-C849-B28B-2BD648AF681F}" type="sibTrans" cxnId="{D410A24E-2915-CC4B-B01F-B616EE48D22C}">
      <dgm:prSet/>
      <dgm:spPr/>
      <dgm:t>
        <a:bodyPr/>
        <a:lstStyle/>
        <a:p>
          <a:endParaRPr lang="en-US"/>
        </a:p>
      </dgm:t>
    </dgm:pt>
    <dgm:pt modelId="{BBA7C735-63A6-A54A-A21D-2F30B9A551FA}">
      <dgm:prSet phldrT="[Text]"/>
      <dgm:spPr/>
      <dgm:t>
        <a:bodyPr/>
        <a:lstStyle/>
        <a:p>
          <a:r>
            <a:rPr lang="en-US" b="1" dirty="0"/>
            <a:t>Segment </a:t>
          </a:r>
        </a:p>
        <a:p>
          <a:r>
            <a:rPr lang="en-US" b="1" dirty="0"/>
            <a:t>3</a:t>
          </a:r>
        </a:p>
      </dgm:t>
    </dgm:pt>
    <dgm:pt modelId="{C9F05B84-8739-CA4B-BCFE-342CE51FF905}" type="parTrans" cxnId="{97E47B6A-0DB9-8B4A-A2DB-3D230E127B5C}">
      <dgm:prSet/>
      <dgm:spPr/>
      <dgm:t>
        <a:bodyPr/>
        <a:lstStyle/>
        <a:p>
          <a:endParaRPr lang="en-US"/>
        </a:p>
      </dgm:t>
    </dgm:pt>
    <dgm:pt modelId="{AB46484A-18C0-394C-ACB2-10A4E42C3B8E}" type="sibTrans" cxnId="{97E47B6A-0DB9-8B4A-A2DB-3D230E127B5C}">
      <dgm:prSet/>
      <dgm:spPr/>
      <dgm:t>
        <a:bodyPr/>
        <a:lstStyle/>
        <a:p>
          <a:endParaRPr lang="en-US"/>
        </a:p>
      </dgm:t>
    </dgm:pt>
    <dgm:pt modelId="{4F0F2FF7-E0CF-5843-96A7-343CC9FC4C16}">
      <dgm:prSet phldrT="[Text]" custT="1"/>
      <dgm:spPr>
        <a:solidFill>
          <a:schemeClr val="accent3">
            <a:lumMod val="40000"/>
            <a:lumOff val="60000"/>
            <a:alpha val="90000"/>
          </a:schemeClr>
        </a:solidFill>
      </dgm:spPr>
      <dgm:t>
        <a:bodyPr/>
        <a:lstStyle/>
        <a:p>
          <a:r>
            <a:rPr lang="en-US" sz="2000" b="1" dirty="0"/>
            <a:t>Personalized Clinic Referral </a:t>
          </a:r>
        </a:p>
      </dgm:t>
    </dgm:pt>
    <dgm:pt modelId="{E8A72E6A-3862-5B49-9BFF-919E9602CF21}" type="parTrans" cxnId="{0999894D-8EAC-B241-9C5E-3AA648A82419}">
      <dgm:prSet/>
      <dgm:spPr/>
      <dgm:t>
        <a:bodyPr/>
        <a:lstStyle/>
        <a:p>
          <a:endParaRPr lang="en-US"/>
        </a:p>
      </dgm:t>
    </dgm:pt>
    <dgm:pt modelId="{CA1EAC9E-7F8A-AF4B-BD0C-883347248624}" type="sibTrans" cxnId="{0999894D-8EAC-B241-9C5E-3AA648A82419}">
      <dgm:prSet/>
      <dgm:spPr/>
      <dgm:t>
        <a:bodyPr/>
        <a:lstStyle/>
        <a:p>
          <a:endParaRPr lang="en-US"/>
        </a:p>
      </dgm:t>
    </dgm:pt>
    <dgm:pt modelId="{C7C17334-33E2-7640-8782-C40215B17901}" type="pres">
      <dgm:prSet presAssocID="{0104379A-9B5A-EC4D-889C-176643A93922}" presName="theList" presStyleCnt="0">
        <dgm:presLayoutVars>
          <dgm:dir/>
          <dgm:animLvl val="lvl"/>
          <dgm:resizeHandles val="exact"/>
        </dgm:presLayoutVars>
      </dgm:prSet>
      <dgm:spPr/>
    </dgm:pt>
    <dgm:pt modelId="{D947C309-34AA-F049-81D7-A260DEE1BDB2}" type="pres">
      <dgm:prSet presAssocID="{F2B8BFB3-E1AA-114D-AF55-3A7A8A4EC23B}" presName="compNode" presStyleCnt="0"/>
      <dgm:spPr/>
    </dgm:pt>
    <dgm:pt modelId="{267104E2-4BB9-1747-A52E-F7478DF55112}" type="pres">
      <dgm:prSet presAssocID="{F2B8BFB3-E1AA-114D-AF55-3A7A8A4EC23B}" presName="noGeometry" presStyleCnt="0"/>
      <dgm:spPr/>
    </dgm:pt>
    <dgm:pt modelId="{AE5A2725-280E-354E-884A-DE5F81390704}" type="pres">
      <dgm:prSet presAssocID="{F2B8BFB3-E1AA-114D-AF55-3A7A8A4EC23B}" presName="childTextVisible" presStyleLbl="bgAccFollowNode1" presStyleIdx="0" presStyleCnt="3" custScaleX="121030" custScaleY="116413">
        <dgm:presLayoutVars>
          <dgm:bulletEnabled val="1"/>
        </dgm:presLayoutVars>
      </dgm:prSet>
      <dgm:spPr/>
    </dgm:pt>
    <dgm:pt modelId="{E2FA74C0-898C-3048-9270-D33C3F22A1F7}" type="pres">
      <dgm:prSet presAssocID="{F2B8BFB3-E1AA-114D-AF55-3A7A8A4EC23B}" presName="childTextHidden" presStyleLbl="bgAccFollowNode1" presStyleIdx="0" presStyleCnt="3"/>
      <dgm:spPr/>
    </dgm:pt>
    <dgm:pt modelId="{D78A4C16-FD0C-5C45-B352-6F15E9807178}" type="pres">
      <dgm:prSet presAssocID="{F2B8BFB3-E1AA-114D-AF55-3A7A8A4EC23B}" presName="parentText" presStyleLbl="node1" presStyleIdx="0" presStyleCnt="3">
        <dgm:presLayoutVars>
          <dgm:chMax val="1"/>
          <dgm:bulletEnabled val="1"/>
        </dgm:presLayoutVars>
      </dgm:prSet>
      <dgm:spPr/>
    </dgm:pt>
    <dgm:pt modelId="{7D43514B-3C62-B84D-82FD-2F8828438448}" type="pres">
      <dgm:prSet presAssocID="{F2B8BFB3-E1AA-114D-AF55-3A7A8A4EC23B}" presName="aSpace" presStyleCnt="0"/>
      <dgm:spPr/>
    </dgm:pt>
    <dgm:pt modelId="{7E3B24E1-7AD8-8A42-92EB-BFDEC370BE2E}" type="pres">
      <dgm:prSet presAssocID="{A164A90C-3CBC-B54F-B5C8-D2A059644CD5}" presName="compNode" presStyleCnt="0"/>
      <dgm:spPr/>
    </dgm:pt>
    <dgm:pt modelId="{35E2EFB5-F4DA-C241-B4A8-D4DD05B414AE}" type="pres">
      <dgm:prSet presAssocID="{A164A90C-3CBC-B54F-B5C8-D2A059644CD5}" presName="noGeometry" presStyleCnt="0"/>
      <dgm:spPr/>
    </dgm:pt>
    <dgm:pt modelId="{C9DA4FB5-C3C1-F84A-B25E-C2EE43D7BECD}" type="pres">
      <dgm:prSet presAssocID="{A164A90C-3CBC-B54F-B5C8-D2A059644CD5}" presName="childTextVisible" presStyleLbl="bgAccFollowNode1" presStyleIdx="1" presStyleCnt="3" custScaleX="117501" custScaleY="114242">
        <dgm:presLayoutVars>
          <dgm:bulletEnabled val="1"/>
        </dgm:presLayoutVars>
      </dgm:prSet>
      <dgm:spPr/>
    </dgm:pt>
    <dgm:pt modelId="{8EFE5232-DDB5-7A40-8A6C-ABB56B3CB8D5}" type="pres">
      <dgm:prSet presAssocID="{A164A90C-3CBC-B54F-B5C8-D2A059644CD5}" presName="childTextHidden" presStyleLbl="bgAccFollowNode1" presStyleIdx="1" presStyleCnt="3"/>
      <dgm:spPr/>
    </dgm:pt>
    <dgm:pt modelId="{BA2C76AE-D965-A241-9240-F6D557AEA1BB}" type="pres">
      <dgm:prSet presAssocID="{A164A90C-3CBC-B54F-B5C8-D2A059644CD5}" presName="parentText" presStyleLbl="node1" presStyleIdx="1" presStyleCnt="3">
        <dgm:presLayoutVars>
          <dgm:chMax val="1"/>
          <dgm:bulletEnabled val="1"/>
        </dgm:presLayoutVars>
      </dgm:prSet>
      <dgm:spPr/>
    </dgm:pt>
    <dgm:pt modelId="{DDFEA7CB-21D1-874A-B3C8-EB8756D15861}" type="pres">
      <dgm:prSet presAssocID="{A164A90C-3CBC-B54F-B5C8-D2A059644CD5}" presName="aSpace" presStyleCnt="0"/>
      <dgm:spPr/>
    </dgm:pt>
    <dgm:pt modelId="{AB2FD5DE-7AD9-3A47-B36F-43F89A2ADED8}" type="pres">
      <dgm:prSet presAssocID="{BBA7C735-63A6-A54A-A21D-2F30B9A551FA}" presName="compNode" presStyleCnt="0"/>
      <dgm:spPr/>
    </dgm:pt>
    <dgm:pt modelId="{4294C6B9-028A-A241-8F90-32DCD79469BF}" type="pres">
      <dgm:prSet presAssocID="{BBA7C735-63A6-A54A-A21D-2F30B9A551FA}" presName="noGeometry" presStyleCnt="0"/>
      <dgm:spPr/>
    </dgm:pt>
    <dgm:pt modelId="{61854F6F-1196-8348-94F5-A7F93B5CA289}" type="pres">
      <dgm:prSet presAssocID="{BBA7C735-63A6-A54A-A21D-2F30B9A551FA}" presName="childTextVisible" presStyleLbl="bgAccFollowNode1" presStyleIdx="2" presStyleCnt="3" custScaleX="123443" custScaleY="107944">
        <dgm:presLayoutVars>
          <dgm:bulletEnabled val="1"/>
        </dgm:presLayoutVars>
      </dgm:prSet>
      <dgm:spPr/>
    </dgm:pt>
    <dgm:pt modelId="{A3061FAB-1993-3543-8020-D6A99CE058C1}" type="pres">
      <dgm:prSet presAssocID="{BBA7C735-63A6-A54A-A21D-2F30B9A551FA}" presName="childTextHidden" presStyleLbl="bgAccFollowNode1" presStyleIdx="2" presStyleCnt="3"/>
      <dgm:spPr/>
    </dgm:pt>
    <dgm:pt modelId="{186DCD3F-C914-EF42-B831-9B6BB0748344}" type="pres">
      <dgm:prSet presAssocID="{BBA7C735-63A6-A54A-A21D-2F30B9A551FA}" presName="parentText" presStyleLbl="node1" presStyleIdx="2" presStyleCnt="3">
        <dgm:presLayoutVars>
          <dgm:chMax val="1"/>
          <dgm:bulletEnabled val="1"/>
        </dgm:presLayoutVars>
      </dgm:prSet>
      <dgm:spPr/>
    </dgm:pt>
  </dgm:ptLst>
  <dgm:cxnLst>
    <dgm:cxn modelId="{287D1D0E-8A72-1240-BB30-BB99A8CCA55D}" type="presOf" srcId="{BBA7C735-63A6-A54A-A21D-2F30B9A551FA}" destId="{186DCD3F-C914-EF42-B831-9B6BB0748344}" srcOrd="0" destOrd="0" presId="urn:microsoft.com/office/officeart/2005/8/layout/hProcess6"/>
    <dgm:cxn modelId="{1F0C141D-CEF2-0B4E-B466-FDFC0357A9A1}" type="presOf" srcId="{124E4521-34C1-5A4F-BA28-9B7326D5F9A1}" destId="{AE5A2725-280E-354E-884A-DE5F81390704}" srcOrd="0" destOrd="0" presId="urn:microsoft.com/office/officeart/2005/8/layout/hProcess6"/>
    <dgm:cxn modelId="{AA523E30-0B0C-AC42-B74E-AC5FFAFB9452}" type="presOf" srcId="{4F0F2FF7-E0CF-5843-96A7-343CC9FC4C16}" destId="{A3061FAB-1993-3543-8020-D6A99CE058C1}" srcOrd="1" destOrd="0" presId="urn:microsoft.com/office/officeart/2005/8/layout/hProcess6"/>
    <dgm:cxn modelId="{CCA8A05D-79AB-9F48-9BE4-B447F3D33143}" srcId="{F2B8BFB3-E1AA-114D-AF55-3A7A8A4EC23B}" destId="{124E4521-34C1-5A4F-BA28-9B7326D5F9A1}" srcOrd="0" destOrd="0" parTransId="{3DB94DE6-A01F-A94D-AA60-0B81576E3667}" sibTransId="{0709DB40-2348-AA4F-ACF0-981ADD1F833A}"/>
    <dgm:cxn modelId="{C477AB43-B107-E149-9E4A-E82383C6B568}" type="presOf" srcId="{1C2C2081-A485-7E4B-8902-A32526B3775F}" destId="{8EFE5232-DDB5-7A40-8A6C-ABB56B3CB8D5}" srcOrd="1" destOrd="0" presId="urn:microsoft.com/office/officeart/2005/8/layout/hProcess6"/>
    <dgm:cxn modelId="{2B6A9E44-7BFB-1149-AF85-2109DCE227F8}" type="presOf" srcId="{A164A90C-3CBC-B54F-B5C8-D2A059644CD5}" destId="{BA2C76AE-D965-A241-9240-F6D557AEA1BB}" srcOrd="0" destOrd="0" presId="urn:microsoft.com/office/officeart/2005/8/layout/hProcess6"/>
    <dgm:cxn modelId="{A38BF865-4688-DB41-BDC5-027BF9780FE6}" srcId="{0104379A-9B5A-EC4D-889C-176643A93922}" destId="{F2B8BFB3-E1AA-114D-AF55-3A7A8A4EC23B}" srcOrd="0" destOrd="0" parTransId="{24B60DD4-2CE4-D342-B084-8BE31CAB0B1C}" sibTransId="{696B09D3-479D-6748-B609-712664294C12}"/>
    <dgm:cxn modelId="{D63DFE66-A138-5046-BF47-6DEEB688F1E6}" srcId="{0104379A-9B5A-EC4D-889C-176643A93922}" destId="{A164A90C-3CBC-B54F-B5C8-D2A059644CD5}" srcOrd="1" destOrd="0" parTransId="{525EBEEB-D8DC-5C41-AB66-205BACEFA660}" sibTransId="{8E7ACDB6-4877-B846-A6EF-367206AF425B}"/>
    <dgm:cxn modelId="{97E47B6A-0DB9-8B4A-A2DB-3D230E127B5C}" srcId="{0104379A-9B5A-EC4D-889C-176643A93922}" destId="{BBA7C735-63A6-A54A-A21D-2F30B9A551FA}" srcOrd="2" destOrd="0" parTransId="{C9F05B84-8739-CA4B-BCFE-342CE51FF905}" sibTransId="{AB46484A-18C0-394C-ACB2-10A4E42C3B8E}"/>
    <dgm:cxn modelId="{D9573F6C-175D-3140-9A22-43E255128EC6}" type="presOf" srcId="{F2B8BFB3-E1AA-114D-AF55-3A7A8A4EC23B}" destId="{D78A4C16-FD0C-5C45-B352-6F15E9807178}" srcOrd="0" destOrd="0" presId="urn:microsoft.com/office/officeart/2005/8/layout/hProcess6"/>
    <dgm:cxn modelId="{0999894D-8EAC-B241-9C5E-3AA648A82419}" srcId="{BBA7C735-63A6-A54A-A21D-2F30B9A551FA}" destId="{4F0F2FF7-E0CF-5843-96A7-343CC9FC4C16}" srcOrd="0" destOrd="0" parTransId="{E8A72E6A-3862-5B49-9BFF-919E9602CF21}" sibTransId="{CA1EAC9E-7F8A-AF4B-BD0C-883347248624}"/>
    <dgm:cxn modelId="{D410A24E-2915-CC4B-B01F-B616EE48D22C}" srcId="{A164A90C-3CBC-B54F-B5C8-D2A059644CD5}" destId="{1C2C2081-A485-7E4B-8902-A32526B3775F}" srcOrd="0" destOrd="0" parTransId="{92E8CCA6-2326-9145-8C2F-F18F33FE3928}" sibTransId="{8311AD02-6423-C849-B28B-2BD648AF681F}"/>
    <dgm:cxn modelId="{02833670-693D-DA43-8331-DFF96D5CE0FC}" type="presOf" srcId="{4F0F2FF7-E0CF-5843-96A7-343CC9FC4C16}" destId="{61854F6F-1196-8348-94F5-A7F93B5CA289}" srcOrd="0" destOrd="0" presId="urn:microsoft.com/office/officeart/2005/8/layout/hProcess6"/>
    <dgm:cxn modelId="{E56CBECB-FCBD-8746-8296-0FAA1A895A25}" type="presOf" srcId="{1C2C2081-A485-7E4B-8902-A32526B3775F}" destId="{C9DA4FB5-C3C1-F84A-B25E-C2EE43D7BECD}" srcOrd="0" destOrd="0" presId="urn:microsoft.com/office/officeart/2005/8/layout/hProcess6"/>
    <dgm:cxn modelId="{0E810CE1-9CA1-C146-A3E2-593C7A9E857D}" type="presOf" srcId="{124E4521-34C1-5A4F-BA28-9B7326D5F9A1}" destId="{E2FA74C0-898C-3048-9270-D33C3F22A1F7}" srcOrd="1" destOrd="0" presId="urn:microsoft.com/office/officeart/2005/8/layout/hProcess6"/>
    <dgm:cxn modelId="{3CEE7BF3-D7DB-824F-8489-FD73A50D011F}" type="presOf" srcId="{0104379A-9B5A-EC4D-889C-176643A93922}" destId="{C7C17334-33E2-7640-8782-C40215B17901}" srcOrd="0" destOrd="0" presId="urn:microsoft.com/office/officeart/2005/8/layout/hProcess6"/>
    <dgm:cxn modelId="{DFEEC9F7-3309-5B49-962C-79174EA78FA3}" type="presParOf" srcId="{C7C17334-33E2-7640-8782-C40215B17901}" destId="{D947C309-34AA-F049-81D7-A260DEE1BDB2}" srcOrd="0" destOrd="0" presId="urn:microsoft.com/office/officeart/2005/8/layout/hProcess6"/>
    <dgm:cxn modelId="{3F33B79B-4F3F-A041-B884-A50CCD4C1E94}" type="presParOf" srcId="{D947C309-34AA-F049-81D7-A260DEE1BDB2}" destId="{267104E2-4BB9-1747-A52E-F7478DF55112}" srcOrd="0" destOrd="0" presId="urn:microsoft.com/office/officeart/2005/8/layout/hProcess6"/>
    <dgm:cxn modelId="{118B2C1E-C555-C744-8F37-D374EE976E4E}" type="presParOf" srcId="{D947C309-34AA-F049-81D7-A260DEE1BDB2}" destId="{AE5A2725-280E-354E-884A-DE5F81390704}" srcOrd="1" destOrd="0" presId="urn:microsoft.com/office/officeart/2005/8/layout/hProcess6"/>
    <dgm:cxn modelId="{8CEA659E-047B-BB47-8BA7-76CE0392F4A0}" type="presParOf" srcId="{D947C309-34AA-F049-81D7-A260DEE1BDB2}" destId="{E2FA74C0-898C-3048-9270-D33C3F22A1F7}" srcOrd="2" destOrd="0" presId="urn:microsoft.com/office/officeart/2005/8/layout/hProcess6"/>
    <dgm:cxn modelId="{C791FFC7-6A7C-3848-B12D-CE905F9A6EED}" type="presParOf" srcId="{D947C309-34AA-F049-81D7-A260DEE1BDB2}" destId="{D78A4C16-FD0C-5C45-B352-6F15E9807178}" srcOrd="3" destOrd="0" presId="urn:microsoft.com/office/officeart/2005/8/layout/hProcess6"/>
    <dgm:cxn modelId="{265FFF92-F81B-6045-8271-66321136C590}" type="presParOf" srcId="{C7C17334-33E2-7640-8782-C40215B17901}" destId="{7D43514B-3C62-B84D-82FD-2F8828438448}" srcOrd="1" destOrd="0" presId="urn:microsoft.com/office/officeart/2005/8/layout/hProcess6"/>
    <dgm:cxn modelId="{FC2089EE-74E4-0246-8D24-E7420608DB01}" type="presParOf" srcId="{C7C17334-33E2-7640-8782-C40215B17901}" destId="{7E3B24E1-7AD8-8A42-92EB-BFDEC370BE2E}" srcOrd="2" destOrd="0" presId="urn:microsoft.com/office/officeart/2005/8/layout/hProcess6"/>
    <dgm:cxn modelId="{A93B7628-EA4E-6C4D-9914-45628BBEB0BA}" type="presParOf" srcId="{7E3B24E1-7AD8-8A42-92EB-BFDEC370BE2E}" destId="{35E2EFB5-F4DA-C241-B4A8-D4DD05B414AE}" srcOrd="0" destOrd="0" presId="urn:microsoft.com/office/officeart/2005/8/layout/hProcess6"/>
    <dgm:cxn modelId="{44C5EE82-FC85-A948-A3BC-C163EEF3A3F1}" type="presParOf" srcId="{7E3B24E1-7AD8-8A42-92EB-BFDEC370BE2E}" destId="{C9DA4FB5-C3C1-F84A-B25E-C2EE43D7BECD}" srcOrd="1" destOrd="0" presId="urn:microsoft.com/office/officeart/2005/8/layout/hProcess6"/>
    <dgm:cxn modelId="{988F7DF6-4F9A-A440-B506-AD9BA06BB2BC}" type="presParOf" srcId="{7E3B24E1-7AD8-8A42-92EB-BFDEC370BE2E}" destId="{8EFE5232-DDB5-7A40-8A6C-ABB56B3CB8D5}" srcOrd="2" destOrd="0" presId="urn:microsoft.com/office/officeart/2005/8/layout/hProcess6"/>
    <dgm:cxn modelId="{620BFC2F-01C5-924A-AE81-EAAF86A38F2A}" type="presParOf" srcId="{7E3B24E1-7AD8-8A42-92EB-BFDEC370BE2E}" destId="{BA2C76AE-D965-A241-9240-F6D557AEA1BB}" srcOrd="3" destOrd="0" presId="urn:microsoft.com/office/officeart/2005/8/layout/hProcess6"/>
    <dgm:cxn modelId="{DF3B59CB-AD55-F448-BEE4-389BDE36E22F}" type="presParOf" srcId="{C7C17334-33E2-7640-8782-C40215B17901}" destId="{DDFEA7CB-21D1-874A-B3C8-EB8756D15861}" srcOrd="3" destOrd="0" presId="urn:microsoft.com/office/officeart/2005/8/layout/hProcess6"/>
    <dgm:cxn modelId="{BD14EE78-5003-E340-968B-53E31C44A2C9}" type="presParOf" srcId="{C7C17334-33E2-7640-8782-C40215B17901}" destId="{AB2FD5DE-7AD9-3A47-B36F-43F89A2ADED8}" srcOrd="4" destOrd="0" presId="urn:microsoft.com/office/officeart/2005/8/layout/hProcess6"/>
    <dgm:cxn modelId="{EEED6321-231C-2741-8CD0-2ADA9B212727}" type="presParOf" srcId="{AB2FD5DE-7AD9-3A47-B36F-43F89A2ADED8}" destId="{4294C6B9-028A-A241-8F90-32DCD79469BF}" srcOrd="0" destOrd="0" presId="urn:microsoft.com/office/officeart/2005/8/layout/hProcess6"/>
    <dgm:cxn modelId="{4EE9843B-51A2-1A44-A58A-D5F471E0B55E}" type="presParOf" srcId="{AB2FD5DE-7AD9-3A47-B36F-43F89A2ADED8}" destId="{61854F6F-1196-8348-94F5-A7F93B5CA289}" srcOrd="1" destOrd="0" presId="urn:microsoft.com/office/officeart/2005/8/layout/hProcess6"/>
    <dgm:cxn modelId="{2E079078-8460-284A-BE90-835B2A7A6213}" type="presParOf" srcId="{AB2FD5DE-7AD9-3A47-B36F-43F89A2ADED8}" destId="{A3061FAB-1993-3543-8020-D6A99CE058C1}" srcOrd="2" destOrd="0" presId="urn:microsoft.com/office/officeart/2005/8/layout/hProcess6"/>
    <dgm:cxn modelId="{7A19C6C9-8037-1F49-A679-54B6AE69C522}" type="presParOf" srcId="{AB2FD5DE-7AD9-3A47-B36F-43F89A2ADED8}" destId="{186DCD3F-C914-EF42-B831-9B6BB0748344}"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AEE063-8581-9242-8167-8690EB5F1DA3}" type="doc">
      <dgm:prSet loTypeId="urn:microsoft.com/office/officeart/2005/8/layout/venn2" loCatId="relationship" qsTypeId="urn:microsoft.com/office/officeart/2005/8/quickstyle/simple1" qsCatId="simple" csTypeId="urn:microsoft.com/office/officeart/2005/8/colors/colorful1" csCatId="colorful" phldr="1"/>
      <dgm:spPr/>
    </dgm:pt>
    <dgm:pt modelId="{DBEBA57E-EC0D-7E49-8CE5-525B0268F075}">
      <dgm:prSet phldrT="[Text]" custT="1"/>
      <dgm:spPr>
        <a:solidFill>
          <a:schemeClr val="accent6"/>
        </a:solidFill>
      </dgm:spPr>
      <dgm:t>
        <a:bodyPr/>
        <a:lstStyle/>
        <a:p>
          <a:r>
            <a:rPr lang="en-US" sz="1700" dirty="0">
              <a:solidFill>
                <a:schemeClr val="tx1"/>
              </a:solidFill>
            </a:rPr>
            <a:t>Parent</a:t>
          </a:r>
        </a:p>
      </dgm:t>
    </dgm:pt>
    <dgm:pt modelId="{6641BA63-79B4-F94B-8DFB-CC0B366E7AFE}" type="parTrans" cxnId="{BB3D41DE-1C06-D140-839B-945D2C28E1EA}">
      <dgm:prSet/>
      <dgm:spPr/>
      <dgm:t>
        <a:bodyPr/>
        <a:lstStyle/>
        <a:p>
          <a:endParaRPr lang="en-US"/>
        </a:p>
      </dgm:t>
    </dgm:pt>
    <dgm:pt modelId="{BA886C9E-2239-0242-BF1E-738AD264FDE3}" type="sibTrans" cxnId="{BB3D41DE-1C06-D140-839B-945D2C28E1EA}">
      <dgm:prSet/>
      <dgm:spPr/>
      <dgm:t>
        <a:bodyPr/>
        <a:lstStyle/>
        <a:p>
          <a:endParaRPr lang="en-US"/>
        </a:p>
      </dgm:t>
    </dgm:pt>
    <dgm:pt modelId="{41252231-F605-2D41-9C75-EDE5D6997332}">
      <dgm:prSet custT="1"/>
      <dgm:spPr>
        <a:solidFill>
          <a:schemeClr val="accent4"/>
        </a:solidFill>
      </dgm:spPr>
      <dgm:t>
        <a:bodyPr/>
        <a:lstStyle/>
        <a:p>
          <a:r>
            <a:rPr lang="en-US" sz="1800" dirty="0">
              <a:solidFill>
                <a:schemeClr val="tx1"/>
              </a:solidFill>
            </a:rPr>
            <a:t>Health Care/Public Health System</a:t>
          </a:r>
        </a:p>
      </dgm:t>
    </dgm:pt>
    <dgm:pt modelId="{3587D61A-AF8F-E84A-BABD-984C925BF01A}" type="parTrans" cxnId="{EB935601-E096-6449-8929-0F8B3D835AB9}">
      <dgm:prSet/>
      <dgm:spPr/>
      <dgm:t>
        <a:bodyPr/>
        <a:lstStyle/>
        <a:p>
          <a:endParaRPr lang="en-US"/>
        </a:p>
      </dgm:t>
    </dgm:pt>
    <dgm:pt modelId="{21F74FAA-FE72-D14B-993E-487DC517EA62}" type="sibTrans" cxnId="{EB935601-E096-6449-8929-0F8B3D835AB9}">
      <dgm:prSet/>
      <dgm:spPr/>
      <dgm:t>
        <a:bodyPr/>
        <a:lstStyle/>
        <a:p>
          <a:endParaRPr lang="en-US"/>
        </a:p>
      </dgm:t>
    </dgm:pt>
    <dgm:pt modelId="{AFC13DA7-52B2-C749-8D5D-681641307379}">
      <dgm:prSet custT="1"/>
      <dgm:spPr>
        <a:solidFill>
          <a:schemeClr val="accent5"/>
        </a:solidFill>
      </dgm:spPr>
      <dgm:t>
        <a:bodyPr/>
        <a:lstStyle/>
        <a:p>
          <a:r>
            <a:rPr lang="en-US" sz="1700" dirty="0">
              <a:solidFill>
                <a:schemeClr val="tx1"/>
              </a:solidFill>
            </a:rPr>
            <a:t>Health Care Provider</a:t>
          </a:r>
        </a:p>
      </dgm:t>
    </dgm:pt>
    <dgm:pt modelId="{399EDBD2-CFCD-8B4F-B22C-ED3C14CEC294}" type="parTrans" cxnId="{85040044-AC01-EF49-88DF-B1816207A793}">
      <dgm:prSet/>
      <dgm:spPr/>
      <dgm:t>
        <a:bodyPr/>
        <a:lstStyle/>
        <a:p>
          <a:endParaRPr lang="en-US"/>
        </a:p>
      </dgm:t>
    </dgm:pt>
    <dgm:pt modelId="{1E42818A-4595-314C-91E6-F8E40FB11CF4}" type="sibTrans" cxnId="{85040044-AC01-EF49-88DF-B1816207A793}">
      <dgm:prSet/>
      <dgm:spPr/>
      <dgm:t>
        <a:bodyPr/>
        <a:lstStyle/>
        <a:p>
          <a:endParaRPr lang="en-US"/>
        </a:p>
      </dgm:t>
    </dgm:pt>
    <dgm:pt modelId="{3450C487-D3D9-B247-BEB7-9DC4254329C1}">
      <dgm:prSet custT="1"/>
      <dgm:spPr>
        <a:solidFill>
          <a:srgbClr val="E1F03C"/>
        </a:solidFill>
      </dgm:spPr>
      <dgm:t>
        <a:bodyPr/>
        <a:lstStyle/>
        <a:p>
          <a:r>
            <a:rPr lang="en-US" sz="1700" dirty="0">
              <a:solidFill>
                <a:schemeClr val="tx1"/>
              </a:solidFill>
            </a:rPr>
            <a:t>Adolescent</a:t>
          </a:r>
        </a:p>
      </dgm:t>
    </dgm:pt>
    <dgm:pt modelId="{0864757C-5CD6-3F40-B59B-30667668B16F}" type="parTrans" cxnId="{829F2AAC-E1D1-A548-9380-E2323983EB98}">
      <dgm:prSet/>
      <dgm:spPr/>
      <dgm:t>
        <a:bodyPr/>
        <a:lstStyle/>
        <a:p>
          <a:endParaRPr lang="en-US"/>
        </a:p>
      </dgm:t>
    </dgm:pt>
    <dgm:pt modelId="{AD63D997-EF76-C348-BFE7-D0452A4B1BEC}" type="sibTrans" cxnId="{829F2AAC-E1D1-A548-9380-E2323983EB98}">
      <dgm:prSet/>
      <dgm:spPr/>
      <dgm:t>
        <a:bodyPr/>
        <a:lstStyle/>
        <a:p>
          <a:endParaRPr lang="en-US"/>
        </a:p>
      </dgm:t>
    </dgm:pt>
    <dgm:pt modelId="{1C26F0DC-3305-CD4E-90E6-37AF69D5BA0E}" type="pres">
      <dgm:prSet presAssocID="{6EAEE063-8581-9242-8167-8690EB5F1DA3}" presName="Name0" presStyleCnt="0">
        <dgm:presLayoutVars>
          <dgm:chMax val="7"/>
          <dgm:resizeHandles val="exact"/>
        </dgm:presLayoutVars>
      </dgm:prSet>
      <dgm:spPr/>
    </dgm:pt>
    <dgm:pt modelId="{0D1778B8-3045-214F-9BE2-C4AF76D6FB5C}" type="pres">
      <dgm:prSet presAssocID="{6EAEE063-8581-9242-8167-8690EB5F1DA3}" presName="comp1" presStyleCnt="0"/>
      <dgm:spPr/>
    </dgm:pt>
    <dgm:pt modelId="{54D81969-30B9-5C4E-ABD4-FBDA84223DDE}" type="pres">
      <dgm:prSet presAssocID="{6EAEE063-8581-9242-8167-8690EB5F1DA3}" presName="circle1" presStyleLbl="node1" presStyleIdx="0" presStyleCnt="4" custScaleX="132838"/>
      <dgm:spPr/>
    </dgm:pt>
    <dgm:pt modelId="{07836EF3-E30A-9B48-9AAC-0EAF651206D5}" type="pres">
      <dgm:prSet presAssocID="{6EAEE063-8581-9242-8167-8690EB5F1DA3}" presName="c1text" presStyleLbl="node1" presStyleIdx="0" presStyleCnt="4">
        <dgm:presLayoutVars>
          <dgm:bulletEnabled val="1"/>
        </dgm:presLayoutVars>
      </dgm:prSet>
      <dgm:spPr/>
    </dgm:pt>
    <dgm:pt modelId="{5AD9E757-5CE0-834D-8F41-27940066614C}" type="pres">
      <dgm:prSet presAssocID="{6EAEE063-8581-9242-8167-8690EB5F1DA3}" presName="comp2" presStyleCnt="0"/>
      <dgm:spPr/>
    </dgm:pt>
    <dgm:pt modelId="{BFA338E5-578B-4B43-80A6-82D7346C9BAE}" type="pres">
      <dgm:prSet presAssocID="{6EAEE063-8581-9242-8167-8690EB5F1DA3}" presName="circle2" presStyleLbl="node1" presStyleIdx="1" presStyleCnt="4" custLinFactNeighborX="217" custLinFactNeighborY="993"/>
      <dgm:spPr/>
    </dgm:pt>
    <dgm:pt modelId="{E90111DB-8DF8-7D40-AD5E-0259C6EB2691}" type="pres">
      <dgm:prSet presAssocID="{6EAEE063-8581-9242-8167-8690EB5F1DA3}" presName="c2text" presStyleLbl="node1" presStyleIdx="1" presStyleCnt="4">
        <dgm:presLayoutVars>
          <dgm:bulletEnabled val="1"/>
        </dgm:presLayoutVars>
      </dgm:prSet>
      <dgm:spPr/>
    </dgm:pt>
    <dgm:pt modelId="{4DCA1D05-4224-0C4A-8127-AE516935A1D2}" type="pres">
      <dgm:prSet presAssocID="{6EAEE063-8581-9242-8167-8690EB5F1DA3}" presName="comp3" presStyleCnt="0"/>
      <dgm:spPr/>
    </dgm:pt>
    <dgm:pt modelId="{98B27682-E71F-D847-A229-886C6DD42025}" type="pres">
      <dgm:prSet presAssocID="{6EAEE063-8581-9242-8167-8690EB5F1DA3}" presName="circle3" presStyleLbl="node1" presStyleIdx="2" presStyleCnt="4"/>
      <dgm:spPr/>
    </dgm:pt>
    <dgm:pt modelId="{C959E077-37CA-D044-B878-CD1C577D81F6}" type="pres">
      <dgm:prSet presAssocID="{6EAEE063-8581-9242-8167-8690EB5F1DA3}" presName="c3text" presStyleLbl="node1" presStyleIdx="2" presStyleCnt="4">
        <dgm:presLayoutVars>
          <dgm:bulletEnabled val="1"/>
        </dgm:presLayoutVars>
      </dgm:prSet>
      <dgm:spPr/>
    </dgm:pt>
    <dgm:pt modelId="{82431F11-C1E5-1E44-ABA7-F5F69579136D}" type="pres">
      <dgm:prSet presAssocID="{6EAEE063-8581-9242-8167-8690EB5F1DA3}" presName="comp4" presStyleCnt="0"/>
      <dgm:spPr/>
    </dgm:pt>
    <dgm:pt modelId="{8D3A3EC7-6FA8-7D47-A05E-06257E6B01D2}" type="pres">
      <dgm:prSet presAssocID="{6EAEE063-8581-9242-8167-8690EB5F1DA3}" presName="circle4" presStyleLbl="node1" presStyleIdx="3" presStyleCnt="4"/>
      <dgm:spPr/>
    </dgm:pt>
    <dgm:pt modelId="{5EFBD779-8E4D-6249-85DA-0C503690A1CE}" type="pres">
      <dgm:prSet presAssocID="{6EAEE063-8581-9242-8167-8690EB5F1DA3}" presName="c4text" presStyleLbl="node1" presStyleIdx="3" presStyleCnt="4">
        <dgm:presLayoutVars>
          <dgm:bulletEnabled val="1"/>
        </dgm:presLayoutVars>
      </dgm:prSet>
      <dgm:spPr/>
    </dgm:pt>
  </dgm:ptLst>
  <dgm:cxnLst>
    <dgm:cxn modelId="{EB935601-E096-6449-8929-0F8B3D835AB9}" srcId="{6EAEE063-8581-9242-8167-8690EB5F1DA3}" destId="{41252231-F605-2D41-9C75-EDE5D6997332}" srcOrd="0" destOrd="0" parTransId="{3587D61A-AF8F-E84A-BABD-984C925BF01A}" sibTransId="{21F74FAA-FE72-D14B-993E-487DC517EA62}"/>
    <dgm:cxn modelId="{CE81A303-2949-0C4B-AE68-731CE6092CF4}" type="presOf" srcId="{AFC13DA7-52B2-C749-8D5D-681641307379}" destId="{BFA338E5-578B-4B43-80A6-82D7346C9BAE}" srcOrd="0" destOrd="0" presId="urn:microsoft.com/office/officeart/2005/8/layout/venn2"/>
    <dgm:cxn modelId="{5A6E2E0A-04CF-8943-BF70-4AEE2C503310}" type="presOf" srcId="{3450C487-D3D9-B247-BEB7-9DC4254329C1}" destId="{8D3A3EC7-6FA8-7D47-A05E-06257E6B01D2}" srcOrd="0" destOrd="0" presId="urn:microsoft.com/office/officeart/2005/8/layout/venn2"/>
    <dgm:cxn modelId="{2915013F-34D6-8A49-975F-AE3BD49325BC}" type="presOf" srcId="{41252231-F605-2D41-9C75-EDE5D6997332}" destId="{54D81969-30B9-5C4E-ABD4-FBDA84223DDE}" srcOrd="0" destOrd="0" presId="urn:microsoft.com/office/officeart/2005/8/layout/venn2"/>
    <dgm:cxn modelId="{1D29B05E-51E6-4149-A04B-01D753DC37C7}" type="presOf" srcId="{AFC13DA7-52B2-C749-8D5D-681641307379}" destId="{E90111DB-8DF8-7D40-AD5E-0259C6EB2691}" srcOrd="1" destOrd="0" presId="urn:microsoft.com/office/officeart/2005/8/layout/venn2"/>
    <dgm:cxn modelId="{85040044-AC01-EF49-88DF-B1816207A793}" srcId="{6EAEE063-8581-9242-8167-8690EB5F1DA3}" destId="{AFC13DA7-52B2-C749-8D5D-681641307379}" srcOrd="1" destOrd="0" parTransId="{399EDBD2-CFCD-8B4F-B22C-ED3C14CEC294}" sibTransId="{1E42818A-4595-314C-91E6-F8E40FB11CF4}"/>
    <dgm:cxn modelId="{34213370-4E0B-3D4E-AE9E-AF54B3392805}" type="presOf" srcId="{41252231-F605-2D41-9C75-EDE5D6997332}" destId="{07836EF3-E30A-9B48-9AAC-0EAF651206D5}" srcOrd="1" destOrd="0" presId="urn:microsoft.com/office/officeart/2005/8/layout/venn2"/>
    <dgm:cxn modelId="{E1295F70-F47A-7A4E-872B-D8942EE04F57}" type="presOf" srcId="{6EAEE063-8581-9242-8167-8690EB5F1DA3}" destId="{1C26F0DC-3305-CD4E-90E6-37AF69D5BA0E}" srcOrd="0" destOrd="0" presId="urn:microsoft.com/office/officeart/2005/8/layout/venn2"/>
    <dgm:cxn modelId="{37929A84-AE63-F047-A1C1-37389B02EE8F}" type="presOf" srcId="{3450C487-D3D9-B247-BEB7-9DC4254329C1}" destId="{5EFBD779-8E4D-6249-85DA-0C503690A1CE}" srcOrd="1" destOrd="0" presId="urn:microsoft.com/office/officeart/2005/8/layout/venn2"/>
    <dgm:cxn modelId="{CBB03B8E-7D22-5D44-90DA-F65299C981F6}" type="presOf" srcId="{DBEBA57E-EC0D-7E49-8CE5-525B0268F075}" destId="{C959E077-37CA-D044-B878-CD1C577D81F6}" srcOrd="1" destOrd="0" presId="urn:microsoft.com/office/officeart/2005/8/layout/venn2"/>
    <dgm:cxn modelId="{68B581A6-32A8-B746-9761-BA054DEB9E4E}" type="presOf" srcId="{DBEBA57E-EC0D-7E49-8CE5-525B0268F075}" destId="{98B27682-E71F-D847-A229-886C6DD42025}" srcOrd="0" destOrd="0" presId="urn:microsoft.com/office/officeart/2005/8/layout/venn2"/>
    <dgm:cxn modelId="{829F2AAC-E1D1-A548-9380-E2323983EB98}" srcId="{6EAEE063-8581-9242-8167-8690EB5F1DA3}" destId="{3450C487-D3D9-B247-BEB7-9DC4254329C1}" srcOrd="3" destOrd="0" parTransId="{0864757C-5CD6-3F40-B59B-30667668B16F}" sibTransId="{AD63D997-EF76-C348-BFE7-D0452A4B1BEC}"/>
    <dgm:cxn modelId="{BB3D41DE-1C06-D140-839B-945D2C28E1EA}" srcId="{6EAEE063-8581-9242-8167-8690EB5F1DA3}" destId="{DBEBA57E-EC0D-7E49-8CE5-525B0268F075}" srcOrd="2" destOrd="0" parTransId="{6641BA63-79B4-F94B-8DFB-CC0B366E7AFE}" sibTransId="{BA886C9E-2239-0242-BF1E-738AD264FDE3}"/>
    <dgm:cxn modelId="{F2ECE8F1-7EA9-D24D-A520-B4DFD3A923A5}" type="presParOf" srcId="{1C26F0DC-3305-CD4E-90E6-37AF69D5BA0E}" destId="{0D1778B8-3045-214F-9BE2-C4AF76D6FB5C}" srcOrd="0" destOrd="0" presId="urn:microsoft.com/office/officeart/2005/8/layout/venn2"/>
    <dgm:cxn modelId="{D58CFB42-2588-4040-A7F0-A060A5C8D4A8}" type="presParOf" srcId="{0D1778B8-3045-214F-9BE2-C4AF76D6FB5C}" destId="{54D81969-30B9-5C4E-ABD4-FBDA84223DDE}" srcOrd="0" destOrd="0" presId="urn:microsoft.com/office/officeart/2005/8/layout/venn2"/>
    <dgm:cxn modelId="{A7051189-8B2E-7B43-BAD9-D6298054C6EE}" type="presParOf" srcId="{0D1778B8-3045-214F-9BE2-C4AF76D6FB5C}" destId="{07836EF3-E30A-9B48-9AAC-0EAF651206D5}" srcOrd="1" destOrd="0" presId="urn:microsoft.com/office/officeart/2005/8/layout/venn2"/>
    <dgm:cxn modelId="{73548AFC-11B7-7540-A5E8-910E5FE14BBF}" type="presParOf" srcId="{1C26F0DC-3305-CD4E-90E6-37AF69D5BA0E}" destId="{5AD9E757-5CE0-834D-8F41-27940066614C}" srcOrd="1" destOrd="0" presId="urn:microsoft.com/office/officeart/2005/8/layout/venn2"/>
    <dgm:cxn modelId="{BE017BCE-08D1-6843-84E9-805CE73740EA}" type="presParOf" srcId="{5AD9E757-5CE0-834D-8F41-27940066614C}" destId="{BFA338E5-578B-4B43-80A6-82D7346C9BAE}" srcOrd="0" destOrd="0" presId="urn:microsoft.com/office/officeart/2005/8/layout/venn2"/>
    <dgm:cxn modelId="{B4E5C38E-E24F-A946-B450-126A7A1DFD02}" type="presParOf" srcId="{5AD9E757-5CE0-834D-8F41-27940066614C}" destId="{E90111DB-8DF8-7D40-AD5E-0259C6EB2691}" srcOrd="1" destOrd="0" presId="urn:microsoft.com/office/officeart/2005/8/layout/venn2"/>
    <dgm:cxn modelId="{F68880A9-2281-254D-BCA9-8CC3DE038DB6}" type="presParOf" srcId="{1C26F0DC-3305-CD4E-90E6-37AF69D5BA0E}" destId="{4DCA1D05-4224-0C4A-8127-AE516935A1D2}" srcOrd="2" destOrd="0" presId="urn:microsoft.com/office/officeart/2005/8/layout/venn2"/>
    <dgm:cxn modelId="{E70525FD-D2C5-2040-8556-2047997AC4AD}" type="presParOf" srcId="{4DCA1D05-4224-0C4A-8127-AE516935A1D2}" destId="{98B27682-E71F-D847-A229-886C6DD42025}" srcOrd="0" destOrd="0" presId="urn:microsoft.com/office/officeart/2005/8/layout/venn2"/>
    <dgm:cxn modelId="{5BAD56B7-98A0-4747-B596-D6E40980D827}" type="presParOf" srcId="{4DCA1D05-4224-0C4A-8127-AE516935A1D2}" destId="{C959E077-37CA-D044-B878-CD1C577D81F6}" srcOrd="1" destOrd="0" presId="urn:microsoft.com/office/officeart/2005/8/layout/venn2"/>
    <dgm:cxn modelId="{B6774B13-454D-CD44-846F-F744852EF1CD}" type="presParOf" srcId="{1C26F0DC-3305-CD4E-90E6-37AF69D5BA0E}" destId="{82431F11-C1E5-1E44-ABA7-F5F69579136D}" srcOrd="3" destOrd="0" presId="urn:microsoft.com/office/officeart/2005/8/layout/venn2"/>
    <dgm:cxn modelId="{7D8B1B35-3A29-984F-A041-2B0EC22DCB23}" type="presParOf" srcId="{82431F11-C1E5-1E44-ABA7-F5F69579136D}" destId="{8D3A3EC7-6FA8-7D47-A05E-06257E6B01D2}" srcOrd="0" destOrd="0" presId="urn:microsoft.com/office/officeart/2005/8/layout/venn2"/>
    <dgm:cxn modelId="{654F1E86-C8EF-AE45-A001-937F660A410D}" type="presParOf" srcId="{82431F11-C1E5-1E44-ABA7-F5F69579136D}" destId="{5EFBD779-8E4D-6249-85DA-0C503690A1CE}"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3D2FA3-4BFF-0A40-8D1C-C27496A43160}" type="doc">
      <dgm:prSet loTypeId="urn:microsoft.com/office/officeart/2005/8/layout/arrow2" loCatId="relationship" qsTypeId="urn:microsoft.com/office/officeart/2005/8/quickstyle/simple1" qsCatId="simple" csTypeId="urn:microsoft.com/office/officeart/2005/8/colors/accent1_2" csCatId="accent1" phldr="1"/>
      <dgm:spPr/>
      <dgm:t>
        <a:bodyPr/>
        <a:lstStyle/>
        <a:p>
          <a:endParaRPr lang="en-US"/>
        </a:p>
      </dgm:t>
    </dgm:pt>
    <dgm:pt modelId="{4DF787CB-8E18-714E-B9C3-C445EC531189}">
      <dgm:prSet phldrT="[Text]"/>
      <dgm:spPr/>
      <dgm:t>
        <a:bodyPr/>
        <a:lstStyle/>
        <a:p>
          <a:r>
            <a:rPr lang="en-US" i="1" dirty="0">
              <a:solidFill>
                <a:schemeClr val="bg1">
                  <a:lumMod val="85000"/>
                </a:schemeClr>
              </a:solidFill>
            </a:rPr>
            <a:t>Observational Study: </a:t>
          </a:r>
          <a:r>
            <a:rPr lang="en-US" dirty="0">
              <a:solidFill>
                <a:schemeClr val="bg1">
                  <a:lumMod val="85000"/>
                </a:schemeClr>
              </a:solidFill>
            </a:rPr>
            <a:t>Assessing HPV Vaccination Rates &amp; Correlates in Adolescents</a:t>
          </a:r>
        </a:p>
      </dgm:t>
    </dgm:pt>
    <dgm:pt modelId="{DE23B52D-0DCF-4A43-8455-C7320E7A22C8}" type="parTrans" cxnId="{11D05B0C-78ED-5E4B-AB54-55702937A0C6}">
      <dgm:prSet/>
      <dgm:spPr/>
      <dgm:t>
        <a:bodyPr/>
        <a:lstStyle/>
        <a:p>
          <a:endParaRPr lang="en-US"/>
        </a:p>
      </dgm:t>
    </dgm:pt>
    <dgm:pt modelId="{EAB90DFF-8258-9A41-98E6-DB00C0E66C57}" type="sibTrans" cxnId="{11D05B0C-78ED-5E4B-AB54-55702937A0C6}">
      <dgm:prSet/>
      <dgm:spPr/>
      <dgm:t>
        <a:bodyPr/>
        <a:lstStyle/>
        <a:p>
          <a:endParaRPr lang="en-US"/>
        </a:p>
      </dgm:t>
    </dgm:pt>
    <dgm:pt modelId="{1FB86DB5-F7FB-1A4E-BC69-44DBD612DBBC}">
      <dgm:prSet phldrT="[Text]"/>
      <dgm:spPr/>
      <dgm:t>
        <a:bodyPr/>
        <a:lstStyle/>
        <a:p>
          <a:r>
            <a:rPr lang="en-US" dirty="0">
              <a:solidFill>
                <a:schemeClr val="bg1">
                  <a:lumMod val="85000"/>
                </a:schemeClr>
              </a:solidFill>
            </a:rPr>
            <a:t>Intervention to Improve HPV Vaccine Uptake through County-Operated Telephone Hotline</a:t>
          </a:r>
        </a:p>
      </dgm:t>
    </dgm:pt>
    <dgm:pt modelId="{D882706F-D010-E349-B5F5-7BF7D0ADD08E}" type="parTrans" cxnId="{2665DB36-3311-8148-868F-FF3BFF9E805F}">
      <dgm:prSet/>
      <dgm:spPr/>
      <dgm:t>
        <a:bodyPr/>
        <a:lstStyle/>
        <a:p>
          <a:endParaRPr lang="en-US"/>
        </a:p>
      </dgm:t>
    </dgm:pt>
    <dgm:pt modelId="{491501D9-5ADC-1045-AD41-9BA9C00690F7}" type="sibTrans" cxnId="{2665DB36-3311-8148-868F-FF3BFF9E805F}">
      <dgm:prSet/>
      <dgm:spPr/>
      <dgm:t>
        <a:bodyPr/>
        <a:lstStyle/>
        <a:p>
          <a:endParaRPr lang="en-US"/>
        </a:p>
      </dgm:t>
    </dgm:pt>
    <dgm:pt modelId="{815DDCC0-A928-A840-87F6-ACEA9CEEA83F}">
      <dgm:prSet phldrT="[Text]"/>
      <dgm:spPr/>
      <dgm:t>
        <a:bodyPr/>
        <a:lstStyle/>
        <a:p>
          <a:r>
            <a:rPr lang="en-US" dirty="0">
              <a:solidFill>
                <a:schemeClr val="tx1"/>
              </a:solidFill>
            </a:rPr>
            <a:t>Parent Reminder Intervention in Federally Qualified Health Center (FQHC)</a:t>
          </a:r>
        </a:p>
      </dgm:t>
    </dgm:pt>
    <dgm:pt modelId="{C0D142D6-F720-BB46-9C6B-B3E111438E6C}" type="parTrans" cxnId="{0E8BF315-B007-3D46-8994-A21F5281D262}">
      <dgm:prSet/>
      <dgm:spPr/>
      <dgm:t>
        <a:bodyPr/>
        <a:lstStyle/>
        <a:p>
          <a:endParaRPr lang="en-US"/>
        </a:p>
      </dgm:t>
    </dgm:pt>
    <dgm:pt modelId="{2780B53A-E0AC-324F-8969-0285967CDD40}" type="sibTrans" cxnId="{0E8BF315-B007-3D46-8994-A21F5281D262}">
      <dgm:prSet/>
      <dgm:spPr/>
      <dgm:t>
        <a:bodyPr/>
        <a:lstStyle/>
        <a:p>
          <a:endParaRPr lang="en-US"/>
        </a:p>
      </dgm:t>
    </dgm:pt>
    <dgm:pt modelId="{33C44A5F-E9F0-8F46-9109-5FF2AB19995A}">
      <dgm:prSet/>
      <dgm:spPr/>
      <dgm:t>
        <a:bodyPr/>
        <a:lstStyle/>
        <a:p>
          <a:r>
            <a:rPr lang="en-US" dirty="0">
              <a:solidFill>
                <a:schemeClr val="tx1"/>
              </a:solidFill>
            </a:rPr>
            <a:t>Multilevel Intervention to Improve HPV Vaccination Rates in FQHC (3-level)</a:t>
          </a:r>
        </a:p>
      </dgm:t>
    </dgm:pt>
    <dgm:pt modelId="{36781E1C-0AAD-0947-9870-3226D6FB9FD3}" type="parTrans" cxnId="{907D6F5B-A14D-ED4D-82E7-15EC20739040}">
      <dgm:prSet/>
      <dgm:spPr/>
      <dgm:t>
        <a:bodyPr/>
        <a:lstStyle/>
        <a:p>
          <a:endParaRPr lang="en-US"/>
        </a:p>
      </dgm:t>
    </dgm:pt>
    <dgm:pt modelId="{D4C81D63-5DFB-7D46-A2A2-BD9436314E3C}" type="sibTrans" cxnId="{907D6F5B-A14D-ED4D-82E7-15EC20739040}">
      <dgm:prSet/>
      <dgm:spPr/>
      <dgm:t>
        <a:bodyPr/>
        <a:lstStyle/>
        <a:p>
          <a:endParaRPr lang="en-US"/>
        </a:p>
      </dgm:t>
    </dgm:pt>
    <dgm:pt modelId="{82A1C0C9-32B9-AB40-9A8A-622E29FF85CC}">
      <dgm:prSet/>
      <dgm:spPr/>
      <dgm:t>
        <a:bodyPr/>
        <a:lstStyle/>
        <a:p>
          <a:r>
            <a:rPr lang="en-US" dirty="0">
              <a:solidFill>
                <a:schemeClr val="tx1"/>
              </a:solidFill>
            </a:rPr>
            <a:t>Clinic-based Intervention in FQHC (2-level)</a:t>
          </a:r>
        </a:p>
      </dgm:t>
    </dgm:pt>
    <dgm:pt modelId="{40E7DC5D-B6FD-094A-847D-241BB54BA514}" type="parTrans" cxnId="{084CD61F-3003-634F-9406-66047CF025BB}">
      <dgm:prSet/>
      <dgm:spPr/>
      <dgm:t>
        <a:bodyPr/>
        <a:lstStyle/>
        <a:p>
          <a:endParaRPr lang="en-US"/>
        </a:p>
      </dgm:t>
    </dgm:pt>
    <dgm:pt modelId="{D3B6126A-DB90-3048-9A49-E0F149B61B3D}" type="sibTrans" cxnId="{084CD61F-3003-634F-9406-66047CF025BB}">
      <dgm:prSet/>
      <dgm:spPr/>
      <dgm:t>
        <a:bodyPr/>
        <a:lstStyle/>
        <a:p>
          <a:endParaRPr lang="en-US"/>
        </a:p>
      </dgm:t>
    </dgm:pt>
    <dgm:pt modelId="{92831BCB-5C9C-BE4E-810D-BCF4C2CB033E}" type="pres">
      <dgm:prSet presAssocID="{3D3D2FA3-4BFF-0A40-8D1C-C27496A43160}" presName="arrowDiagram" presStyleCnt="0">
        <dgm:presLayoutVars>
          <dgm:chMax val="5"/>
          <dgm:dir/>
          <dgm:resizeHandles val="exact"/>
        </dgm:presLayoutVars>
      </dgm:prSet>
      <dgm:spPr/>
    </dgm:pt>
    <dgm:pt modelId="{6BBD04E6-BD04-B647-B3A4-D8521D468CC7}" type="pres">
      <dgm:prSet presAssocID="{3D3D2FA3-4BFF-0A40-8D1C-C27496A43160}" presName="arrow" presStyleLbl="bgShp" presStyleIdx="0" presStyleCnt="1"/>
      <dgm:spPr/>
    </dgm:pt>
    <dgm:pt modelId="{3C254769-11DE-D741-8FDD-92C3AC232B5A}" type="pres">
      <dgm:prSet presAssocID="{3D3D2FA3-4BFF-0A40-8D1C-C27496A43160}" presName="arrowDiagram5" presStyleCnt="0"/>
      <dgm:spPr/>
    </dgm:pt>
    <dgm:pt modelId="{7ECFC735-8CDA-5A42-8090-982530C11591}" type="pres">
      <dgm:prSet presAssocID="{4DF787CB-8E18-714E-B9C3-C445EC531189}" presName="bullet5a" presStyleLbl="node1" presStyleIdx="0" presStyleCnt="5"/>
      <dgm:spPr/>
    </dgm:pt>
    <dgm:pt modelId="{6501D9CE-B150-7E44-93C9-146B6962B4D8}" type="pres">
      <dgm:prSet presAssocID="{4DF787CB-8E18-714E-B9C3-C445EC531189}" presName="textBox5a" presStyleLbl="revTx" presStyleIdx="0" presStyleCnt="5">
        <dgm:presLayoutVars>
          <dgm:bulletEnabled val="1"/>
        </dgm:presLayoutVars>
      </dgm:prSet>
      <dgm:spPr/>
    </dgm:pt>
    <dgm:pt modelId="{73470AC6-57FA-5B40-9528-411D30B16735}" type="pres">
      <dgm:prSet presAssocID="{1FB86DB5-F7FB-1A4E-BC69-44DBD612DBBC}" presName="bullet5b" presStyleLbl="node1" presStyleIdx="1" presStyleCnt="5"/>
      <dgm:spPr/>
    </dgm:pt>
    <dgm:pt modelId="{32720405-1509-D742-B80E-BB82F20BFA01}" type="pres">
      <dgm:prSet presAssocID="{1FB86DB5-F7FB-1A4E-BC69-44DBD612DBBC}" presName="textBox5b" presStyleLbl="revTx" presStyleIdx="1" presStyleCnt="5">
        <dgm:presLayoutVars>
          <dgm:bulletEnabled val="1"/>
        </dgm:presLayoutVars>
      </dgm:prSet>
      <dgm:spPr/>
    </dgm:pt>
    <dgm:pt modelId="{E9AD7950-F117-694B-A58F-E13E916C9666}" type="pres">
      <dgm:prSet presAssocID="{815DDCC0-A928-A840-87F6-ACEA9CEEA83F}" presName="bullet5c" presStyleLbl="node1" presStyleIdx="2" presStyleCnt="5"/>
      <dgm:spPr/>
    </dgm:pt>
    <dgm:pt modelId="{F37F43FB-AE96-8B4A-9ED7-A79FB07CBDFB}" type="pres">
      <dgm:prSet presAssocID="{815DDCC0-A928-A840-87F6-ACEA9CEEA83F}" presName="textBox5c" presStyleLbl="revTx" presStyleIdx="2" presStyleCnt="5" custLinFactNeighborX="1094" custLinFactNeighborY="23655">
        <dgm:presLayoutVars>
          <dgm:bulletEnabled val="1"/>
        </dgm:presLayoutVars>
      </dgm:prSet>
      <dgm:spPr/>
    </dgm:pt>
    <dgm:pt modelId="{410AE3B9-B63A-4648-9FBF-94050883F985}" type="pres">
      <dgm:prSet presAssocID="{82A1C0C9-32B9-AB40-9A8A-622E29FF85CC}" presName="bullet5d" presStyleLbl="node1" presStyleIdx="3" presStyleCnt="5"/>
      <dgm:spPr/>
    </dgm:pt>
    <dgm:pt modelId="{25B2EF42-7A84-1844-8D7F-BDAA46E5953C}" type="pres">
      <dgm:prSet presAssocID="{82A1C0C9-32B9-AB40-9A8A-622E29FF85CC}" presName="textBox5d" presStyleLbl="revTx" presStyleIdx="3" presStyleCnt="5" custAng="10800000" custFlipVert="1" custScaleX="74169" custScaleY="27706" custLinFactNeighborX="-19938" custLinFactNeighborY="-29097">
        <dgm:presLayoutVars>
          <dgm:bulletEnabled val="1"/>
        </dgm:presLayoutVars>
      </dgm:prSet>
      <dgm:spPr/>
    </dgm:pt>
    <dgm:pt modelId="{0988F8B1-2F34-0945-876D-81F4D7D8B1AE}" type="pres">
      <dgm:prSet presAssocID="{33C44A5F-E9F0-8F46-9109-5FF2AB19995A}" presName="bullet5e" presStyleLbl="node1" presStyleIdx="4" presStyleCnt="5"/>
      <dgm:spPr/>
    </dgm:pt>
    <dgm:pt modelId="{B6D1207D-FE5C-F44F-9800-8DA9BCD46B8B}" type="pres">
      <dgm:prSet presAssocID="{33C44A5F-E9F0-8F46-9109-5FF2AB19995A}" presName="textBox5e" presStyleLbl="revTx" presStyleIdx="4" presStyleCnt="5">
        <dgm:presLayoutVars>
          <dgm:bulletEnabled val="1"/>
        </dgm:presLayoutVars>
      </dgm:prSet>
      <dgm:spPr/>
    </dgm:pt>
  </dgm:ptLst>
  <dgm:cxnLst>
    <dgm:cxn modelId="{11D05B0C-78ED-5E4B-AB54-55702937A0C6}" srcId="{3D3D2FA3-4BFF-0A40-8D1C-C27496A43160}" destId="{4DF787CB-8E18-714E-B9C3-C445EC531189}" srcOrd="0" destOrd="0" parTransId="{DE23B52D-0DCF-4A43-8455-C7320E7A22C8}" sibTransId="{EAB90DFF-8258-9A41-98E6-DB00C0E66C57}"/>
    <dgm:cxn modelId="{0E8BF315-B007-3D46-8994-A21F5281D262}" srcId="{3D3D2FA3-4BFF-0A40-8D1C-C27496A43160}" destId="{815DDCC0-A928-A840-87F6-ACEA9CEEA83F}" srcOrd="2" destOrd="0" parTransId="{C0D142D6-F720-BB46-9C6B-B3E111438E6C}" sibTransId="{2780B53A-E0AC-324F-8969-0285967CDD40}"/>
    <dgm:cxn modelId="{084CD61F-3003-634F-9406-66047CF025BB}" srcId="{3D3D2FA3-4BFF-0A40-8D1C-C27496A43160}" destId="{82A1C0C9-32B9-AB40-9A8A-622E29FF85CC}" srcOrd="3" destOrd="0" parTransId="{40E7DC5D-B6FD-094A-847D-241BB54BA514}" sibTransId="{D3B6126A-DB90-3048-9A49-E0F149B61B3D}"/>
    <dgm:cxn modelId="{2665DB36-3311-8148-868F-FF3BFF9E805F}" srcId="{3D3D2FA3-4BFF-0A40-8D1C-C27496A43160}" destId="{1FB86DB5-F7FB-1A4E-BC69-44DBD612DBBC}" srcOrd="1" destOrd="0" parTransId="{D882706F-D010-E349-B5F5-7BF7D0ADD08E}" sibTransId="{491501D9-5ADC-1045-AD41-9BA9C00690F7}"/>
    <dgm:cxn modelId="{B490763F-291F-5A41-9B74-5E2B28BE2AA2}" type="presOf" srcId="{3D3D2FA3-4BFF-0A40-8D1C-C27496A43160}" destId="{92831BCB-5C9C-BE4E-810D-BCF4C2CB033E}" srcOrd="0" destOrd="0" presId="urn:microsoft.com/office/officeart/2005/8/layout/arrow2"/>
    <dgm:cxn modelId="{907D6F5B-A14D-ED4D-82E7-15EC20739040}" srcId="{3D3D2FA3-4BFF-0A40-8D1C-C27496A43160}" destId="{33C44A5F-E9F0-8F46-9109-5FF2AB19995A}" srcOrd="4" destOrd="0" parTransId="{36781E1C-0AAD-0947-9870-3226D6FB9FD3}" sibTransId="{D4C81D63-5DFB-7D46-A2A2-BD9436314E3C}"/>
    <dgm:cxn modelId="{386FA84E-1E34-4944-A01C-6848CB388394}" type="presOf" srcId="{815DDCC0-A928-A840-87F6-ACEA9CEEA83F}" destId="{F37F43FB-AE96-8B4A-9ED7-A79FB07CBDFB}" srcOrd="0" destOrd="0" presId="urn:microsoft.com/office/officeart/2005/8/layout/arrow2"/>
    <dgm:cxn modelId="{51D2009B-6421-DC45-A6BB-4343E42FC626}" type="presOf" srcId="{82A1C0C9-32B9-AB40-9A8A-622E29FF85CC}" destId="{25B2EF42-7A84-1844-8D7F-BDAA46E5953C}" srcOrd="0" destOrd="0" presId="urn:microsoft.com/office/officeart/2005/8/layout/arrow2"/>
    <dgm:cxn modelId="{3CAA44D0-209A-4840-A563-2055173F13F7}" type="presOf" srcId="{1FB86DB5-F7FB-1A4E-BC69-44DBD612DBBC}" destId="{32720405-1509-D742-B80E-BB82F20BFA01}" srcOrd="0" destOrd="0" presId="urn:microsoft.com/office/officeart/2005/8/layout/arrow2"/>
    <dgm:cxn modelId="{181F28F2-E463-2944-BF17-9473D0F18120}" type="presOf" srcId="{4DF787CB-8E18-714E-B9C3-C445EC531189}" destId="{6501D9CE-B150-7E44-93C9-146B6962B4D8}" srcOrd="0" destOrd="0" presId="urn:microsoft.com/office/officeart/2005/8/layout/arrow2"/>
    <dgm:cxn modelId="{B766CDF8-3FE9-5743-BDD4-8C0F18537FC5}" type="presOf" srcId="{33C44A5F-E9F0-8F46-9109-5FF2AB19995A}" destId="{B6D1207D-FE5C-F44F-9800-8DA9BCD46B8B}" srcOrd="0" destOrd="0" presId="urn:microsoft.com/office/officeart/2005/8/layout/arrow2"/>
    <dgm:cxn modelId="{35C75B0E-EF5C-6D42-802F-5232639ECED3}" type="presParOf" srcId="{92831BCB-5C9C-BE4E-810D-BCF4C2CB033E}" destId="{6BBD04E6-BD04-B647-B3A4-D8521D468CC7}" srcOrd="0" destOrd="0" presId="urn:microsoft.com/office/officeart/2005/8/layout/arrow2"/>
    <dgm:cxn modelId="{9911EAF5-3330-9945-9A58-A50CA8585709}" type="presParOf" srcId="{92831BCB-5C9C-BE4E-810D-BCF4C2CB033E}" destId="{3C254769-11DE-D741-8FDD-92C3AC232B5A}" srcOrd="1" destOrd="0" presId="urn:microsoft.com/office/officeart/2005/8/layout/arrow2"/>
    <dgm:cxn modelId="{7502CD0F-4690-004E-B10F-CBFCB7F485BC}" type="presParOf" srcId="{3C254769-11DE-D741-8FDD-92C3AC232B5A}" destId="{7ECFC735-8CDA-5A42-8090-982530C11591}" srcOrd="0" destOrd="0" presId="urn:microsoft.com/office/officeart/2005/8/layout/arrow2"/>
    <dgm:cxn modelId="{6CE5FCB1-CA2F-C34B-BAA0-240364A7B4FB}" type="presParOf" srcId="{3C254769-11DE-D741-8FDD-92C3AC232B5A}" destId="{6501D9CE-B150-7E44-93C9-146B6962B4D8}" srcOrd="1" destOrd="0" presId="urn:microsoft.com/office/officeart/2005/8/layout/arrow2"/>
    <dgm:cxn modelId="{637CC8E3-0AD1-8446-BE4E-CFF54CBC713C}" type="presParOf" srcId="{3C254769-11DE-D741-8FDD-92C3AC232B5A}" destId="{73470AC6-57FA-5B40-9528-411D30B16735}" srcOrd="2" destOrd="0" presId="urn:microsoft.com/office/officeart/2005/8/layout/arrow2"/>
    <dgm:cxn modelId="{E68BFAD8-1574-2643-AE29-EF4AAAC734E6}" type="presParOf" srcId="{3C254769-11DE-D741-8FDD-92C3AC232B5A}" destId="{32720405-1509-D742-B80E-BB82F20BFA01}" srcOrd="3" destOrd="0" presId="urn:microsoft.com/office/officeart/2005/8/layout/arrow2"/>
    <dgm:cxn modelId="{138DA015-C983-F144-A77A-1276A71CD7DE}" type="presParOf" srcId="{3C254769-11DE-D741-8FDD-92C3AC232B5A}" destId="{E9AD7950-F117-694B-A58F-E13E916C9666}" srcOrd="4" destOrd="0" presId="urn:microsoft.com/office/officeart/2005/8/layout/arrow2"/>
    <dgm:cxn modelId="{A9DF26C9-C0FD-6E49-9A6C-E65502578B3F}" type="presParOf" srcId="{3C254769-11DE-D741-8FDD-92C3AC232B5A}" destId="{F37F43FB-AE96-8B4A-9ED7-A79FB07CBDFB}" srcOrd="5" destOrd="0" presId="urn:microsoft.com/office/officeart/2005/8/layout/arrow2"/>
    <dgm:cxn modelId="{7FFB6B88-35B4-924E-917E-D0A7207E10A3}" type="presParOf" srcId="{3C254769-11DE-D741-8FDD-92C3AC232B5A}" destId="{410AE3B9-B63A-4648-9FBF-94050883F985}" srcOrd="6" destOrd="0" presId="urn:microsoft.com/office/officeart/2005/8/layout/arrow2"/>
    <dgm:cxn modelId="{8B218434-9D9B-6D42-84C2-2715255C3688}" type="presParOf" srcId="{3C254769-11DE-D741-8FDD-92C3AC232B5A}" destId="{25B2EF42-7A84-1844-8D7F-BDAA46E5953C}" srcOrd="7" destOrd="0" presId="urn:microsoft.com/office/officeart/2005/8/layout/arrow2"/>
    <dgm:cxn modelId="{616BE17D-282A-584E-B921-36DDCB62D4E5}" type="presParOf" srcId="{3C254769-11DE-D741-8FDD-92C3AC232B5A}" destId="{0988F8B1-2F34-0945-876D-81F4D7D8B1AE}" srcOrd="8" destOrd="0" presId="urn:microsoft.com/office/officeart/2005/8/layout/arrow2"/>
    <dgm:cxn modelId="{7D6E5DA1-129B-4E47-B61A-825A8AD7B8D8}" type="presParOf" srcId="{3C254769-11DE-D741-8FDD-92C3AC232B5A}" destId="{B6D1207D-FE5C-F44F-9800-8DA9BCD46B8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81969-30B9-5C4E-ABD4-FBDA84223DDE}">
      <dsp:nvSpPr>
        <dsp:cNvPr id="0" name=""/>
        <dsp:cNvSpPr/>
      </dsp:nvSpPr>
      <dsp:spPr>
        <a:xfrm>
          <a:off x="816714" y="0"/>
          <a:ext cx="6165651" cy="46414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Societal Level/Policy</a:t>
          </a:r>
        </a:p>
      </dsp:txBody>
      <dsp:txXfrm>
        <a:off x="2743480" y="232074"/>
        <a:ext cx="2312119" cy="464148"/>
      </dsp:txXfrm>
    </dsp:sp>
    <dsp:sp modelId="{BFA338E5-578B-4B43-80A6-82D7346C9BAE}">
      <dsp:nvSpPr>
        <dsp:cNvPr id="0" name=""/>
        <dsp:cNvSpPr/>
      </dsp:nvSpPr>
      <dsp:spPr>
        <a:xfrm>
          <a:off x="1935471" y="696222"/>
          <a:ext cx="3945259" cy="394525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ts val="0"/>
            </a:spcAft>
            <a:buNone/>
          </a:pPr>
          <a:r>
            <a:rPr lang="en-US" sz="1400" kern="1200" dirty="0">
              <a:solidFill>
                <a:schemeClr val="tx1"/>
              </a:solidFill>
            </a:rPr>
            <a:t>Community/</a:t>
          </a:r>
        </a:p>
        <a:p>
          <a:pPr marL="0" lvl="0" indent="0" algn="ctr" defTabSz="622300">
            <a:lnSpc>
              <a:spcPct val="90000"/>
            </a:lnSpc>
            <a:spcBef>
              <a:spcPct val="0"/>
            </a:spcBef>
            <a:spcAft>
              <a:spcPct val="35000"/>
            </a:spcAft>
            <a:buNone/>
          </a:pPr>
          <a:r>
            <a:rPr lang="en-US" sz="1400" kern="1200" dirty="0">
              <a:solidFill>
                <a:schemeClr val="tx1"/>
              </a:solidFill>
            </a:rPr>
            <a:t>Social Norms</a:t>
          </a:r>
        </a:p>
      </dsp:txBody>
      <dsp:txXfrm>
        <a:off x="3057405" y="923074"/>
        <a:ext cx="1701393" cy="453704"/>
      </dsp:txXfrm>
    </dsp:sp>
    <dsp:sp modelId="{98B27682-E71F-D847-A229-886C6DD42025}">
      <dsp:nvSpPr>
        <dsp:cNvPr id="0" name=""/>
        <dsp:cNvSpPr/>
      </dsp:nvSpPr>
      <dsp:spPr>
        <a:xfrm>
          <a:off x="2275021" y="1392444"/>
          <a:ext cx="3249037" cy="3249037"/>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Health Care/Public Health System</a:t>
          </a:r>
        </a:p>
      </dsp:txBody>
      <dsp:txXfrm>
        <a:off x="3058852" y="1616628"/>
        <a:ext cx="1681376" cy="448367"/>
      </dsp:txXfrm>
    </dsp:sp>
    <dsp:sp modelId="{8D3A3EC7-6FA8-7D47-A05E-06257E6B01D2}">
      <dsp:nvSpPr>
        <dsp:cNvPr id="0" name=""/>
        <dsp:cNvSpPr/>
      </dsp:nvSpPr>
      <dsp:spPr>
        <a:xfrm>
          <a:off x="2623132" y="2088666"/>
          <a:ext cx="2552815" cy="255281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Health Care Provider</a:t>
          </a:r>
        </a:p>
      </dsp:txBody>
      <dsp:txXfrm>
        <a:off x="3210280" y="2318420"/>
        <a:ext cx="1378520" cy="459506"/>
      </dsp:txXfrm>
    </dsp:sp>
    <dsp:sp modelId="{88AC033E-3E37-7041-AAEC-DB77DE164C5B}">
      <dsp:nvSpPr>
        <dsp:cNvPr id="0" name=""/>
        <dsp:cNvSpPr/>
      </dsp:nvSpPr>
      <dsp:spPr>
        <a:xfrm>
          <a:off x="2971244" y="2784889"/>
          <a:ext cx="1856592" cy="185659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Parent</a:t>
          </a:r>
        </a:p>
      </dsp:txBody>
      <dsp:txXfrm>
        <a:off x="3296147" y="3016963"/>
        <a:ext cx="1206785" cy="464148"/>
      </dsp:txXfrm>
    </dsp:sp>
    <dsp:sp modelId="{93C8D0EE-B609-A44F-AB63-E97E74041082}">
      <dsp:nvSpPr>
        <dsp:cNvPr id="0" name=""/>
        <dsp:cNvSpPr/>
      </dsp:nvSpPr>
      <dsp:spPr>
        <a:xfrm>
          <a:off x="3256074" y="3481111"/>
          <a:ext cx="1286932" cy="1160370"/>
        </a:xfrm>
        <a:prstGeom prst="ellipse">
          <a:avLst/>
        </a:prstGeom>
        <a:solidFill>
          <a:srgbClr val="E1F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Adolescent</a:t>
          </a:r>
        </a:p>
      </dsp:txBody>
      <dsp:txXfrm>
        <a:off x="3444541" y="3771204"/>
        <a:ext cx="909998" cy="5801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39F82-F8C4-4142-A565-A0AA46DA736E}">
      <dsp:nvSpPr>
        <dsp:cNvPr id="0" name=""/>
        <dsp:cNvSpPr/>
      </dsp:nvSpPr>
      <dsp:spPr>
        <a:xfrm>
          <a:off x="0" y="24577"/>
          <a:ext cx="8686134" cy="307125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4141" tIns="1041400" rIns="6741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Multiple trainings and booster trainings with each site</a:t>
          </a:r>
          <a:endParaRPr lang="en-US" sz="2000" kern="1200" dirty="0">
            <a:solidFill>
              <a:schemeClr val="tx1"/>
            </a:solidFill>
          </a:endParaRP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solidFill>
                <a:schemeClr val="tx1"/>
              </a:solidFill>
            </a:rPr>
            <a:t>Overview of HPV Vaccination and Cancer Prevention</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solidFill>
                <a:schemeClr val="tx1"/>
              </a:solidFill>
            </a:rPr>
            <a:t>Summary of HPV Vaccination rates at clinic</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solidFill>
                <a:schemeClr val="tx1"/>
              </a:solidFill>
            </a:rPr>
            <a:t>Detailed review of workflow standardization and clinic-based intervention activities</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solidFill>
                <a:schemeClr val="tx1"/>
              </a:solidFill>
            </a:rPr>
            <a:t>Role-Playing Activity (strengthening vaccine recommendations)</a:t>
          </a:r>
        </a:p>
      </dsp:txBody>
      <dsp:txXfrm>
        <a:off x="0" y="24577"/>
        <a:ext cx="8686134" cy="3071250"/>
      </dsp:txXfrm>
    </dsp:sp>
    <dsp:sp modelId="{7BBAE90F-8068-014D-957B-82A193873150}">
      <dsp:nvSpPr>
        <dsp:cNvPr id="0" name=""/>
        <dsp:cNvSpPr/>
      </dsp:nvSpPr>
      <dsp:spPr>
        <a:xfrm>
          <a:off x="434306" y="15116"/>
          <a:ext cx="7405007" cy="747461"/>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21" tIns="0" rIns="229821"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Provider &amp; Staff Training</a:t>
          </a:r>
        </a:p>
      </dsp:txBody>
      <dsp:txXfrm>
        <a:off x="470794" y="51604"/>
        <a:ext cx="7332031" cy="674485"/>
      </dsp:txXfrm>
    </dsp:sp>
    <dsp:sp modelId="{2E5F5A6C-CB40-C14E-8C92-DAFCC9A3D8A8}">
      <dsp:nvSpPr>
        <dsp:cNvPr id="0" name=""/>
        <dsp:cNvSpPr/>
      </dsp:nvSpPr>
      <dsp:spPr>
        <a:xfrm>
          <a:off x="0" y="3519877"/>
          <a:ext cx="8686134" cy="1771875"/>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74141" tIns="1041400" rIns="67414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rPr>
            <a:t>Each pediatric provider will receive a report on missed opportunities at the provider and clinic level</a:t>
          </a:r>
        </a:p>
      </dsp:txBody>
      <dsp:txXfrm>
        <a:off x="0" y="3519877"/>
        <a:ext cx="8686134" cy="1771875"/>
      </dsp:txXfrm>
    </dsp:sp>
    <dsp:sp modelId="{8C3BEBC8-0B4E-4F46-ABD5-ACB5EFFC2C7E}">
      <dsp:nvSpPr>
        <dsp:cNvPr id="0" name=""/>
        <dsp:cNvSpPr/>
      </dsp:nvSpPr>
      <dsp:spPr>
        <a:xfrm>
          <a:off x="434306" y="3365827"/>
          <a:ext cx="7417107" cy="89205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9821" tIns="0" rIns="229821"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rPr>
            <a:t>Provider Audit &amp; Feedback Reports</a:t>
          </a:r>
        </a:p>
      </dsp:txBody>
      <dsp:txXfrm>
        <a:off x="477852" y="3409373"/>
        <a:ext cx="7330015" cy="8049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5FBBC-BABF-4C78-9342-32AA79198DFD}">
      <dsp:nvSpPr>
        <dsp:cNvPr id="0" name=""/>
        <dsp:cNvSpPr/>
      </dsp:nvSpPr>
      <dsp:spPr>
        <a:xfrm>
          <a:off x="0" y="275149"/>
          <a:ext cx="9803678" cy="7796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0874" tIns="312420" rIns="76087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Avoid singling out the HPV vaccine</a:t>
          </a:r>
        </a:p>
      </dsp:txBody>
      <dsp:txXfrm>
        <a:off x="0" y="275149"/>
        <a:ext cx="9803678" cy="779625"/>
      </dsp:txXfrm>
    </dsp:sp>
    <dsp:sp modelId="{F97D1A9C-0D51-4EE9-94D6-3BF3F5181BFA}">
      <dsp:nvSpPr>
        <dsp:cNvPr id="0" name=""/>
        <dsp:cNvSpPr/>
      </dsp:nvSpPr>
      <dsp:spPr>
        <a:xfrm>
          <a:off x="210641" y="101594"/>
          <a:ext cx="8296097"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89" tIns="0" rIns="259389" bIns="0" numCol="1" spcCol="1270" anchor="ctr" anchorCtr="0">
          <a:noAutofit/>
        </a:bodyPr>
        <a:lstStyle/>
        <a:p>
          <a:pPr marL="0" lvl="0" indent="0" algn="l" defTabSz="1244600">
            <a:lnSpc>
              <a:spcPct val="90000"/>
            </a:lnSpc>
            <a:spcBef>
              <a:spcPct val="0"/>
            </a:spcBef>
            <a:spcAft>
              <a:spcPct val="35000"/>
            </a:spcAft>
            <a:buNone/>
          </a:pPr>
          <a:r>
            <a:rPr lang="en-US" sz="2800" b="1" u="sng" kern="1200" dirty="0"/>
            <a:t>Routinize and Bundle</a:t>
          </a:r>
          <a:r>
            <a:rPr lang="en-US" sz="2800" u="sng" kern="1200" dirty="0"/>
            <a:t> </a:t>
          </a:r>
          <a:r>
            <a:rPr lang="en-US" sz="2800" kern="1200" dirty="0"/>
            <a:t>Vaccine Recommendations</a:t>
          </a:r>
        </a:p>
      </dsp:txBody>
      <dsp:txXfrm>
        <a:off x="232257" y="123210"/>
        <a:ext cx="8252865" cy="399568"/>
      </dsp:txXfrm>
    </dsp:sp>
    <dsp:sp modelId="{EEF514A2-E204-41CD-ABC7-73854FA1F1B2}">
      <dsp:nvSpPr>
        <dsp:cNvPr id="0" name=""/>
        <dsp:cNvSpPr/>
      </dsp:nvSpPr>
      <dsp:spPr>
        <a:xfrm>
          <a:off x="0" y="1357174"/>
          <a:ext cx="9803678" cy="77962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0874" tIns="312420" rIns="76087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Avoid talking about sexual activity</a:t>
          </a:r>
        </a:p>
      </dsp:txBody>
      <dsp:txXfrm>
        <a:off x="0" y="1357174"/>
        <a:ext cx="9803678" cy="779625"/>
      </dsp:txXfrm>
    </dsp:sp>
    <dsp:sp modelId="{E6AA21DD-3632-49A1-A6B2-FE9BE18C2F70}">
      <dsp:nvSpPr>
        <dsp:cNvPr id="0" name=""/>
        <dsp:cNvSpPr/>
      </dsp:nvSpPr>
      <dsp:spPr>
        <a:xfrm>
          <a:off x="210641" y="1183619"/>
          <a:ext cx="8296097" cy="442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89" tIns="0" rIns="259389" bIns="0" numCol="1" spcCol="1270" anchor="ctr" anchorCtr="0">
          <a:noAutofit/>
        </a:bodyPr>
        <a:lstStyle/>
        <a:p>
          <a:pPr marL="0" lvl="0" indent="0" algn="l" defTabSz="1244600">
            <a:lnSpc>
              <a:spcPct val="90000"/>
            </a:lnSpc>
            <a:spcBef>
              <a:spcPct val="0"/>
            </a:spcBef>
            <a:spcAft>
              <a:spcPct val="35000"/>
            </a:spcAft>
            <a:buNone/>
          </a:pPr>
          <a:r>
            <a:rPr lang="en-US" sz="2800" kern="1200" dirty="0"/>
            <a:t>Focus on </a:t>
          </a:r>
          <a:r>
            <a:rPr lang="en-US" sz="2800" b="1" u="sng" kern="1200" dirty="0"/>
            <a:t>Cancer Prevention</a:t>
          </a:r>
        </a:p>
      </dsp:txBody>
      <dsp:txXfrm>
        <a:off x="232257" y="1205235"/>
        <a:ext cx="8252865" cy="399568"/>
      </dsp:txXfrm>
    </dsp:sp>
    <dsp:sp modelId="{77E4B1EE-BDA9-46E3-9CE1-FC7E34F755EB}">
      <dsp:nvSpPr>
        <dsp:cNvPr id="0" name=""/>
        <dsp:cNvSpPr/>
      </dsp:nvSpPr>
      <dsp:spPr>
        <a:xfrm>
          <a:off x="0" y="2439199"/>
          <a:ext cx="9803678" cy="1134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0874" tIns="312420" rIns="76087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Emphasize there is a stronger immune response at a younger age</a:t>
          </a:r>
        </a:p>
        <a:p>
          <a:pPr marL="228600" lvl="1" indent="-228600" algn="l" defTabSz="977900">
            <a:lnSpc>
              <a:spcPct val="90000"/>
            </a:lnSpc>
            <a:spcBef>
              <a:spcPct val="0"/>
            </a:spcBef>
            <a:spcAft>
              <a:spcPct val="15000"/>
            </a:spcAft>
            <a:buChar char="•"/>
          </a:pPr>
          <a:r>
            <a:rPr lang="en-US" sz="2200" kern="1200" dirty="0"/>
            <a:t>Emphasize less doses are needed if series is initiated at a younger age </a:t>
          </a:r>
        </a:p>
      </dsp:txBody>
      <dsp:txXfrm>
        <a:off x="0" y="2439199"/>
        <a:ext cx="9803678" cy="1134000"/>
      </dsp:txXfrm>
    </dsp:sp>
    <dsp:sp modelId="{2143FF5F-8412-4E12-9FAF-EE5A4E229458}">
      <dsp:nvSpPr>
        <dsp:cNvPr id="0" name=""/>
        <dsp:cNvSpPr/>
      </dsp:nvSpPr>
      <dsp:spPr>
        <a:xfrm>
          <a:off x="210641" y="2265644"/>
          <a:ext cx="8296097" cy="442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89" tIns="0" rIns="259389" bIns="0" numCol="1" spcCol="1270" anchor="ctr" anchorCtr="0">
          <a:noAutofit/>
        </a:bodyPr>
        <a:lstStyle/>
        <a:p>
          <a:pPr marL="0" lvl="0" indent="0" algn="l" defTabSz="1244600">
            <a:lnSpc>
              <a:spcPct val="90000"/>
            </a:lnSpc>
            <a:spcBef>
              <a:spcPct val="0"/>
            </a:spcBef>
            <a:spcAft>
              <a:spcPct val="35000"/>
            </a:spcAft>
            <a:buNone/>
          </a:pPr>
          <a:r>
            <a:rPr lang="en-US" sz="2800" kern="1200" dirty="0"/>
            <a:t>Inform </a:t>
          </a:r>
          <a:r>
            <a:rPr lang="en-US" sz="2800" b="1" u="sng" kern="1200" dirty="0"/>
            <a:t>vaccines are best at a younger age</a:t>
          </a:r>
        </a:p>
      </dsp:txBody>
      <dsp:txXfrm>
        <a:off x="232257" y="2287260"/>
        <a:ext cx="8252865" cy="399568"/>
      </dsp:txXfrm>
    </dsp:sp>
    <dsp:sp modelId="{A30F78CB-04BD-4960-A304-EA92E7676C23}">
      <dsp:nvSpPr>
        <dsp:cNvPr id="0" name=""/>
        <dsp:cNvSpPr/>
      </dsp:nvSpPr>
      <dsp:spPr>
        <a:xfrm>
          <a:off x="0" y="3875600"/>
          <a:ext cx="9803678" cy="10867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0874" tIns="312420" rIns="760874"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Remind parents that all doses are needed and inform them of when the follow-up doses will occur</a:t>
          </a:r>
        </a:p>
      </dsp:txBody>
      <dsp:txXfrm>
        <a:off x="0" y="3875600"/>
        <a:ext cx="9803678" cy="1086750"/>
      </dsp:txXfrm>
    </dsp:sp>
    <dsp:sp modelId="{3754F20E-6748-4D4F-B616-87834BF1F9CF}">
      <dsp:nvSpPr>
        <dsp:cNvPr id="0" name=""/>
        <dsp:cNvSpPr/>
      </dsp:nvSpPr>
      <dsp:spPr>
        <a:xfrm>
          <a:off x="210641" y="3702044"/>
          <a:ext cx="8296097"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9389" tIns="0" rIns="259389" bIns="0" numCol="1" spcCol="1270" anchor="ctr" anchorCtr="0">
          <a:noAutofit/>
        </a:bodyPr>
        <a:lstStyle/>
        <a:p>
          <a:pPr marL="0" lvl="0" indent="0" algn="l" defTabSz="1155700">
            <a:lnSpc>
              <a:spcPct val="90000"/>
            </a:lnSpc>
            <a:spcBef>
              <a:spcPct val="0"/>
            </a:spcBef>
            <a:spcAft>
              <a:spcPct val="35000"/>
            </a:spcAft>
            <a:buNone/>
          </a:pPr>
          <a:r>
            <a:rPr lang="en-US" sz="2600" kern="1200" dirty="0"/>
            <a:t>Emphasize importance </a:t>
          </a:r>
          <a:r>
            <a:rPr lang="en-US" sz="2600" b="0" kern="1200" dirty="0"/>
            <a:t>of</a:t>
          </a:r>
          <a:r>
            <a:rPr lang="en-US" sz="2600" b="1" kern="1200" dirty="0"/>
            <a:t> </a:t>
          </a:r>
          <a:r>
            <a:rPr lang="en-US" sz="2600" b="1" u="sng" kern="1200" dirty="0"/>
            <a:t>getting all shots </a:t>
          </a:r>
          <a:r>
            <a:rPr lang="en-US" sz="2600" kern="1200" dirty="0"/>
            <a:t>in the series</a:t>
          </a:r>
        </a:p>
      </dsp:txBody>
      <dsp:txXfrm>
        <a:off x="232257" y="3723660"/>
        <a:ext cx="8252865" cy="39956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B4A8C-5E58-4925-B0BF-056309280B40}">
      <dsp:nvSpPr>
        <dsp:cNvPr id="0" name=""/>
        <dsp:cNvSpPr/>
      </dsp:nvSpPr>
      <dsp:spPr>
        <a:xfrm>
          <a:off x="4277" y="191099"/>
          <a:ext cx="2187696" cy="79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ctr" defTabSz="755650">
            <a:lnSpc>
              <a:spcPct val="90000"/>
            </a:lnSpc>
            <a:spcBef>
              <a:spcPct val="0"/>
            </a:spcBef>
            <a:spcAft>
              <a:spcPct val="35000"/>
            </a:spcAft>
            <a:buNone/>
          </a:pPr>
          <a:r>
            <a:rPr lang="en-US" sz="1700" kern="1200" dirty="0"/>
            <a:t>Determine if patient is eligible for HPV vaccine</a:t>
          </a:r>
        </a:p>
      </dsp:txBody>
      <dsp:txXfrm>
        <a:off x="4277" y="191099"/>
        <a:ext cx="2187696" cy="799425"/>
      </dsp:txXfrm>
    </dsp:sp>
    <dsp:sp modelId="{8B755CC0-9DB2-4CEE-80A1-93C4BF5EF3AC}">
      <dsp:nvSpPr>
        <dsp:cNvPr id="0" name=""/>
        <dsp:cNvSpPr/>
      </dsp:nvSpPr>
      <dsp:spPr>
        <a:xfrm>
          <a:off x="2206407" y="248818"/>
          <a:ext cx="437539" cy="799425"/>
        </a:xfrm>
        <a:prstGeom prst="leftBrace">
          <a:avLst>
            <a:gd name="adj1" fmla="val 35000"/>
            <a:gd name="adj2" fmla="val 5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B0FCDB-F2F1-4DC0-89C4-2E18379BEA13}">
      <dsp:nvSpPr>
        <dsp:cNvPr id="0" name=""/>
        <dsp:cNvSpPr/>
      </dsp:nvSpPr>
      <dsp:spPr>
        <a:xfrm>
          <a:off x="2804529" y="191099"/>
          <a:ext cx="5950535" cy="799425"/>
        </a:xfrm>
        <a:prstGeom prst="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rPr>
            <a:t>Print and review of vaccine registry</a:t>
          </a:r>
          <a:r>
            <a:rPr lang="en-US" sz="1700" b="1" u="sng" kern="1200" dirty="0">
              <a:solidFill>
                <a:schemeClr val="tx1"/>
              </a:solidFill>
            </a:rPr>
            <a:t> routing slip</a:t>
          </a:r>
          <a:r>
            <a:rPr lang="en-US" sz="1700" b="1" kern="1200" dirty="0">
              <a:solidFill>
                <a:schemeClr val="tx1"/>
              </a:solidFill>
            </a:rPr>
            <a:t> for every patient at every visit</a:t>
          </a:r>
          <a:endParaRPr lang="en-US" sz="1700" kern="1200" dirty="0">
            <a:solidFill>
              <a:schemeClr val="tx1"/>
            </a:solidFill>
          </a:endParaRPr>
        </a:p>
      </dsp:txBody>
      <dsp:txXfrm>
        <a:off x="2804529" y="191099"/>
        <a:ext cx="5950535" cy="799425"/>
      </dsp:txXfrm>
    </dsp:sp>
    <dsp:sp modelId="{C5ECA583-F8D0-4B4C-A3B5-6201F88F5A2B}">
      <dsp:nvSpPr>
        <dsp:cNvPr id="0" name=""/>
        <dsp:cNvSpPr/>
      </dsp:nvSpPr>
      <dsp:spPr>
        <a:xfrm>
          <a:off x="40137" y="1331810"/>
          <a:ext cx="2187696" cy="90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ctr" defTabSz="755650">
            <a:lnSpc>
              <a:spcPct val="100000"/>
            </a:lnSpc>
            <a:spcBef>
              <a:spcPct val="0"/>
            </a:spcBef>
            <a:spcAft>
              <a:spcPts val="400"/>
            </a:spcAft>
            <a:buNone/>
          </a:pPr>
          <a:r>
            <a:rPr lang="en-US" sz="1700" kern="1200" dirty="0"/>
            <a:t>Recommend Vaccine &amp; Document Refusals </a:t>
          </a:r>
        </a:p>
        <a:p>
          <a:pPr marL="0" lvl="0" indent="0" algn="ctr" defTabSz="755650">
            <a:lnSpc>
              <a:spcPct val="90000"/>
            </a:lnSpc>
            <a:spcBef>
              <a:spcPct val="0"/>
            </a:spcBef>
            <a:spcAft>
              <a:spcPct val="35000"/>
            </a:spcAft>
            <a:buNone/>
          </a:pPr>
          <a:r>
            <a:rPr lang="en-US" sz="1700" kern="1200" dirty="0"/>
            <a:t>At Every Visit  </a:t>
          </a:r>
        </a:p>
      </dsp:txBody>
      <dsp:txXfrm>
        <a:off x="40137" y="1331810"/>
        <a:ext cx="2187696" cy="904612"/>
      </dsp:txXfrm>
    </dsp:sp>
    <dsp:sp modelId="{FB543E73-1FB0-4CCB-87C1-708377E8A11A}">
      <dsp:nvSpPr>
        <dsp:cNvPr id="0" name=""/>
        <dsp:cNvSpPr/>
      </dsp:nvSpPr>
      <dsp:spPr>
        <a:xfrm>
          <a:off x="2306644" y="1279506"/>
          <a:ext cx="437539" cy="904612"/>
        </a:xfrm>
        <a:prstGeom prst="leftBrace">
          <a:avLst>
            <a:gd name="adj1" fmla="val 35000"/>
            <a:gd name="adj2" fmla="val 5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85FD80-EA9E-4824-A604-8383A97BFB07}">
      <dsp:nvSpPr>
        <dsp:cNvPr id="0" name=""/>
        <dsp:cNvSpPr/>
      </dsp:nvSpPr>
      <dsp:spPr>
        <a:xfrm>
          <a:off x="2804529" y="1051724"/>
          <a:ext cx="5950535" cy="904612"/>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rPr>
            <a:t>Provide a </a:t>
          </a:r>
          <a:r>
            <a:rPr lang="en-US" sz="1700" b="1" u="sng" kern="1200" dirty="0">
              <a:solidFill>
                <a:schemeClr val="tx1"/>
              </a:solidFill>
            </a:rPr>
            <a:t>strong recommendation</a:t>
          </a:r>
          <a:r>
            <a:rPr lang="en-US" sz="1700" kern="1200" dirty="0">
              <a:solidFill>
                <a:schemeClr val="tx1"/>
              </a:solidFill>
            </a:rPr>
            <a:t> for the HPV vaccine at </a:t>
          </a:r>
          <a:r>
            <a:rPr lang="en-US" sz="1700" b="1" u="sng" kern="1200" dirty="0">
              <a:solidFill>
                <a:schemeClr val="tx1"/>
              </a:solidFill>
            </a:rPr>
            <a:t>every visit type (sick &amp; preventive)</a:t>
          </a:r>
          <a:endParaRPr lang="en-US" sz="1700" kern="1200" dirty="0">
            <a:solidFill>
              <a:schemeClr val="tx1"/>
            </a:solidFill>
          </a:endParaRPr>
        </a:p>
      </dsp:txBody>
      <dsp:txXfrm>
        <a:off x="2804529" y="1051724"/>
        <a:ext cx="5950535" cy="904612"/>
      </dsp:txXfrm>
    </dsp:sp>
    <dsp:sp modelId="{32B65528-C0D1-4C9C-96AE-001BB274F994}">
      <dsp:nvSpPr>
        <dsp:cNvPr id="0" name=""/>
        <dsp:cNvSpPr/>
      </dsp:nvSpPr>
      <dsp:spPr>
        <a:xfrm>
          <a:off x="4277" y="2033315"/>
          <a:ext cx="2187696"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4277" y="2033315"/>
        <a:ext cx="2187696" cy="336600"/>
      </dsp:txXfrm>
    </dsp:sp>
    <dsp:sp modelId="{3641C033-1FBC-4E17-9CDD-201779D99960}">
      <dsp:nvSpPr>
        <dsp:cNvPr id="0" name=""/>
        <dsp:cNvSpPr/>
      </dsp:nvSpPr>
      <dsp:spPr>
        <a:xfrm>
          <a:off x="0" y="3388111"/>
          <a:ext cx="437539" cy="368156"/>
        </a:xfrm>
        <a:prstGeom prst="leftBrace">
          <a:avLst>
            <a:gd name="adj1" fmla="val 35000"/>
            <a:gd name="adj2" fmla="val 50000"/>
          </a:avLst>
        </a:pr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0C7ECCC-F120-4C4C-BC09-D4FBDEDF70AA}">
      <dsp:nvSpPr>
        <dsp:cNvPr id="0" name=""/>
        <dsp:cNvSpPr/>
      </dsp:nvSpPr>
      <dsp:spPr>
        <a:xfrm>
          <a:off x="2804529" y="2017537"/>
          <a:ext cx="5950535" cy="368156"/>
        </a:xfrm>
        <a:prstGeom prst="rect">
          <a:avLst/>
        </a:prstGeom>
        <a:solidFill>
          <a:srgbClr val="FDF8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rPr>
            <a:t>Document all </a:t>
          </a:r>
          <a:r>
            <a:rPr lang="en-US" sz="1700" b="1" u="sng" kern="1200" dirty="0">
              <a:solidFill>
                <a:schemeClr val="tx1"/>
              </a:solidFill>
            </a:rPr>
            <a:t>vaccine refusals </a:t>
          </a:r>
          <a:r>
            <a:rPr lang="en-US" sz="1700" kern="1200" dirty="0">
              <a:solidFill>
                <a:schemeClr val="tx1"/>
              </a:solidFill>
            </a:rPr>
            <a:t>in electronic health record system</a:t>
          </a:r>
        </a:p>
      </dsp:txBody>
      <dsp:txXfrm>
        <a:off x="2804529" y="2017537"/>
        <a:ext cx="5950535" cy="368156"/>
      </dsp:txXfrm>
    </dsp:sp>
    <dsp:sp modelId="{52A127EB-6DAE-40E8-BEAC-581F11E45ABE}">
      <dsp:nvSpPr>
        <dsp:cNvPr id="0" name=""/>
        <dsp:cNvSpPr/>
      </dsp:nvSpPr>
      <dsp:spPr>
        <a:xfrm>
          <a:off x="4277" y="2722024"/>
          <a:ext cx="2187696" cy="56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ctr" defTabSz="755650">
            <a:lnSpc>
              <a:spcPct val="90000"/>
            </a:lnSpc>
            <a:spcBef>
              <a:spcPct val="0"/>
            </a:spcBef>
            <a:spcAft>
              <a:spcPct val="35000"/>
            </a:spcAft>
            <a:buNone/>
          </a:pPr>
          <a:r>
            <a:rPr lang="en-US" sz="1700" kern="1200" dirty="0"/>
            <a:t>Scheduling               Follow-up Doses</a:t>
          </a:r>
        </a:p>
      </dsp:txBody>
      <dsp:txXfrm>
        <a:off x="4277" y="2722024"/>
        <a:ext cx="2187696" cy="568012"/>
      </dsp:txXfrm>
    </dsp:sp>
    <dsp:sp modelId="{9753C77D-A373-467D-9797-204AEC593E33}">
      <dsp:nvSpPr>
        <dsp:cNvPr id="0" name=""/>
        <dsp:cNvSpPr/>
      </dsp:nvSpPr>
      <dsp:spPr>
        <a:xfrm>
          <a:off x="2307442" y="2536735"/>
          <a:ext cx="437539" cy="938590"/>
        </a:xfrm>
        <a:prstGeom prst="leftBrace">
          <a:avLst>
            <a:gd name="adj1" fmla="val 35000"/>
            <a:gd name="adj2" fmla="val 50000"/>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6ADD1F-32A1-4046-8D05-BAB0817FA12D}">
      <dsp:nvSpPr>
        <dsp:cNvPr id="0" name=""/>
        <dsp:cNvSpPr/>
      </dsp:nvSpPr>
      <dsp:spPr>
        <a:xfrm>
          <a:off x="2804529" y="2446893"/>
          <a:ext cx="5950535" cy="111827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rPr>
            <a:t>Schedule recalls using the </a:t>
          </a:r>
          <a:r>
            <a:rPr lang="en-US" sz="1700" b="1" u="sng" kern="1200" dirty="0">
              <a:solidFill>
                <a:schemeClr val="tx1"/>
              </a:solidFill>
            </a:rPr>
            <a:t>recall system </a:t>
          </a:r>
          <a:r>
            <a:rPr lang="en-US" sz="1700" kern="1200" dirty="0">
              <a:solidFill>
                <a:schemeClr val="tx1"/>
              </a:solidFill>
            </a:rPr>
            <a:t>for any needed </a:t>
          </a:r>
          <a:r>
            <a:rPr lang="en-US" sz="1700" i="1" kern="1200" dirty="0">
              <a:solidFill>
                <a:schemeClr val="tx1"/>
              </a:solidFill>
            </a:rPr>
            <a:t>follow-up dose </a:t>
          </a:r>
          <a:r>
            <a:rPr lang="en-US" sz="1700" kern="1200" dirty="0">
              <a:solidFill>
                <a:schemeClr val="tx1"/>
              </a:solidFill>
            </a:rPr>
            <a:t>due in </a:t>
          </a:r>
          <a:r>
            <a:rPr lang="en-US" sz="1700" u="sng" kern="1200" dirty="0">
              <a:solidFill>
                <a:schemeClr val="tx1"/>
              </a:solidFill>
            </a:rPr>
            <a:t>over 3 months</a:t>
          </a:r>
          <a:r>
            <a:rPr lang="en-US" sz="1700" kern="1200" dirty="0">
              <a:solidFill>
                <a:schemeClr val="tx1"/>
              </a:solidFill>
            </a:rPr>
            <a:t>                                    OR</a:t>
          </a:r>
        </a:p>
        <a:p>
          <a:pPr marL="171450" lvl="1" indent="-171450" algn="l" defTabSz="755650">
            <a:lnSpc>
              <a:spcPct val="90000"/>
            </a:lnSpc>
            <a:spcBef>
              <a:spcPct val="0"/>
            </a:spcBef>
            <a:spcAft>
              <a:spcPct val="15000"/>
            </a:spcAft>
            <a:buChar char="•"/>
          </a:pPr>
          <a:r>
            <a:rPr lang="en-US" sz="1700" kern="1200" dirty="0">
              <a:solidFill>
                <a:schemeClr val="tx1"/>
              </a:solidFill>
            </a:rPr>
            <a:t>Schedule a </a:t>
          </a:r>
          <a:r>
            <a:rPr lang="en-US" sz="1700" b="1" u="sng" kern="1200" dirty="0">
              <a:solidFill>
                <a:schemeClr val="tx1"/>
              </a:solidFill>
            </a:rPr>
            <a:t>nurse visit </a:t>
          </a:r>
          <a:r>
            <a:rPr lang="en-US" sz="1700" kern="1200" dirty="0">
              <a:solidFill>
                <a:schemeClr val="tx1"/>
              </a:solidFill>
            </a:rPr>
            <a:t>for patient who is due for a </a:t>
          </a:r>
          <a:r>
            <a:rPr lang="en-US" sz="1700" i="1" kern="1200" dirty="0">
              <a:solidFill>
                <a:schemeClr val="tx1"/>
              </a:solidFill>
            </a:rPr>
            <a:t>follow-up dose</a:t>
          </a:r>
          <a:r>
            <a:rPr lang="en-US" sz="1700" kern="1200" dirty="0">
              <a:solidFill>
                <a:schemeClr val="tx1"/>
              </a:solidFill>
            </a:rPr>
            <a:t> </a:t>
          </a:r>
          <a:r>
            <a:rPr lang="en-US" sz="1700" u="sng" kern="1200" dirty="0">
              <a:solidFill>
                <a:schemeClr val="tx1"/>
              </a:solidFill>
            </a:rPr>
            <a:t>within the next 3 months</a:t>
          </a:r>
        </a:p>
      </dsp:txBody>
      <dsp:txXfrm>
        <a:off x="2804529" y="2446893"/>
        <a:ext cx="5950535" cy="1118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D04E6-BD04-B647-B3A4-D8521D468CC7}">
      <dsp:nvSpPr>
        <dsp:cNvPr id="0" name=""/>
        <dsp:cNvSpPr/>
      </dsp:nvSpPr>
      <dsp:spPr>
        <a:xfrm>
          <a:off x="0" y="407152"/>
          <a:ext cx="8323019" cy="520188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CFC735-8CDA-5A42-8090-982530C11591}">
      <dsp:nvSpPr>
        <dsp:cNvPr id="0" name=""/>
        <dsp:cNvSpPr/>
      </dsp:nvSpPr>
      <dsp:spPr>
        <a:xfrm>
          <a:off x="819817" y="4275275"/>
          <a:ext cx="191429" cy="1914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1D9CE-B150-7E44-93C9-146B6962B4D8}">
      <dsp:nvSpPr>
        <dsp:cNvPr id="0" name=""/>
        <dsp:cNvSpPr/>
      </dsp:nvSpPr>
      <dsp:spPr>
        <a:xfrm>
          <a:off x="915532" y="4370989"/>
          <a:ext cx="1090315" cy="1238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434" tIns="0" rIns="0" bIns="0" numCol="1" spcCol="1270" anchor="t" anchorCtr="0">
          <a:noAutofit/>
        </a:bodyPr>
        <a:lstStyle/>
        <a:p>
          <a:pPr marL="0" lvl="0" indent="0" algn="l" defTabSz="533400">
            <a:lnSpc>
              <a:spcPct val="90000"/>
            </a:lnSpc>
            <a:spcBef>
              <a:spcPct val="0"/>
            </a:spcBef>
            <a:spcAft>
              <a:spcPct val="35000"/>
            </a:spcAft>
            <a:buNone/>
          </a:pPr>
          <a:r>
            <a:rPr lang="en-US" sz="1200" i="1" kern="1200" dirty="0"/>
            <a:t>Observational Study: </a:t>
          </a:r>
          <a:r>
            <a:rPr lang="en-US" sz="1200" kern="1200" dirty="0"/>
            <a:t>Assessing HPV Vaccination Rates &amp; Correlates in Adolescents</a:t>
          </a:r>
        </a:p>
      </dsp:txBody>
      <dsp:txXfrm>
        <a:off x="915532" y="4370989"/>
        <a:ext cx="1090315" cy="1238049"/>
      </dsp:txXfrm>
    </dsp:sp>
    <dsp:sp modelId="{73470AC6-57FA-5B40-9528-411D30B16735}">
      <dsp:nvSpPr>
        <dsp:cNvPr id="0" name=""/>
        <dsp:cNvSpPr/>
      </dsp:nvSpPr>
      <dsp:spPr>
        <a:xfrm>
          <a:off x="1856033" y="3279633"/>
          <a:ext cx="299628" cy="2996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720405-1509-D742-B80E-BB82F20BFA01}">
      <dsp:nvSpPr>
        <dsp:cNvPr id="0" name=""/>
        <dsp:cNvSpPr/>
      </dsp:nvSpPr>
      <dsp:spPr>
        <a:xfrm>
          <a:off x="2005847" y="3429448"/>
          <a:ext cx="1381621" cy="21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67"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Intervention to Improve HPV Vaccine Uptake through County-Operated Telephone Hotline</a:t>
          </a:r>
        </a:p>
      </dsp:txBody>
      <dsp:txXfrm>
        <a:off x="2005847" y="3429448"/>
        <a:ext cx="1381621" cy="2179590"/>
      </dsp:txXfrm>
    </dsp:sp>
    <dsp:sp modelId="{E9AD7950-F117-694B-A58F-E13E916C9666}">
      <dsp:nvSpPr>
        <dsp:cNvPr id="0" name=""/>
        <dsp:cNvSpPr/>
      </dsp:nvSpPr>
      <dsp:spPr>
        <a:xfrm>
          <a:off x="3187716" y="2485826"/>
          <a:ext cx="399504" cy="3995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F43FB-AE96-8B4A-9ED7-A79FB07CBDFB}">
      <dsp:nvSpPr>
        <dsp:cNvPr id="0" name=""/>
        <dsp:cNvSpPr/>
      </dsp:nvSpPr>
      <dsp:spPr>
        <a:xfrm>
          <a:off x="3387468" y="2685578"/>
          <a:ext cx="1606342" cy="292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89"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Parent Reminder Intervention in Federally Qualified Health Center (FQHC)</a:t>
          </a:r>
        </a:p>
      </dsp:txBody>
      <dsp:txXfrm>
        <a:off x="3387468" y="2685578"/>
        <a:ext cx="1606342" cy="2923460"/>
      </dsp:txXfrm>
    </dsp:sp>
    <dsp:sp modelId="{410AE3B9-B63A-4648-9FBF-94050883F985}">
      <dsp:nvSpPr>
        <dsp:cNvPr id="0" name=""/>
        <dsp:cNvSpPr/>
      </dsp:nvSpPr>
      <dsp:spPr>
        <a:xfrm>
          <a:off x="4735797" y="1865761"/>
          <a:ext cx="516027" cy="5160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2EF42-7A84-1844-8D7F-BDAA46E5953C}">
      <dsp:nvSpPr>
        <dsp:cNvPr id="0" name=""/>
        <dsp:cNvSpPr/>
      </dsp:nvSpPr>
      <dsp:spPr>
        <a:xfrm rot="10800000" flipV="1">
          <a:off x="4876914" y="2369485"/>
          <a:ext cx="1234619" cy="9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432"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Clinic-based Intervention in FQHC (2-level)</a:t>
          </a:r>
        </a:p>
      </dsp:txBody>
      <dsp:txXfrm rot="-10800000">
        <a:off x="4876914" y="2369485"/>
        <a:ext cx="1234619" cy="965627"/>
      </dsp:txXfrm>
    </dsp:sp>
    <dsp:sp modelId="{0988F8B1-2F34-0945-876D-81F4D7D8B1AE}">
      <dsp:nvSpPr>
        <dsp:cNvPr id="0" name=""/>
        <dsp:cNvSpPr/>
      </dsp:nvSpPr>
      <dsp:spPr>
        <a:xfrm>
          <a:off x="6329655" y="1451690"/>
          <a:ext cx="657518" cy="6575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1207D-FE5C-F44F-9800-8DA9BCD46B8B}">
      <dsp:nvSpPr>
        <dsp:cNvPr id="0" name=""/>
        <dsp:cNvSpPr/>
      </dsp:nvSpPr>
      <dsp:spPr>
        <a:xfrm>
          <a:off x="6658415" y="1780450"/>
          <a:ext cx="1664603" cy="3828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05"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Multilevel Intervention to Improve HPV Vaccination Rates in FQHC (3-level)</a:t>
          </a:r>
        </a:p>
      </dsp:txBody>
      <dsp:txXfrm>
        <a:off x="6658415" y="1780450"/>
        <a:ext cx="1664603" cy="3828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81969-30B9-5C4E-ABD4-FBDA84223DDE}">
      <dsp:nvSpPr>
        <dsp:cNvPr id="0" name=""/>
        <dsp:cNvSpPr/>
      </dsp:nvSpPr>
      <dsp:spPr>
        <a:xfrm>
          <a:off x="913326" y="0"/>
          <a:ext cx="5457218" cy="410817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Health Care/Public Health System</a:t>
          </a:r>
        </a:p>
      </dsp:txBody>
      <dsp:txXfrm>
        <a:off x="2688287" y="205408"/>
        <a:ext cx="1907297" cy="616226"/>
      </dsp:txXfrm>
    </dsp:sp>
    <dsp:sp modelId="{BFA338E5-578B-4B43-80A6-82D7346C9BAE}">
      <dsp:nvSpPr>
        <dsp:cNvPr id="0" name=""/>
        <dsp:cNvSpPr/>
      </dsp:nvSpPr>
      <dsp:spPr>
        <a:xfrm>
          <a:off x="1965538" y="1315006"/>
          <a:ext cx="3352795" cy="2793169"/>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chemeClr val="tx1"/>
            </a:solidFill>
          </a:endParaRPr>
        </a:p>
        <a:p>
          <a:pPr marL="0" lvl="0" indent="0" algn="ctr" defTabSz="1244600">
            <a:lnSpc>
              <a:spcPct val="90000"/>
            </a:lnSpc>
            <a:spcBef>
              <a:spcPct val="0"/>
            </a:spcBef>
            <a:spcAft>
              <a:spcPct val="35000"/>
            </a:spcAft>
            <a:buNone/>
          </a:pPr>
          <a:r>
            <a:rPr lang="en-US" sz="2800" b="1" kern="1200" dirty="0">
              <a:solidFill>
                <a:schemeClr val="tx1"/>
              </a:solidFill>
            </a:rPr>
            <a:t>Parent</a:t>
          </a:r>
        </a:p>
      </dsp:txBody>
      <dsp:txXfrm>
        <a:off x="2860734" y="1489579"/>
        <a:ext cx="1562402" cy="523719"/>
      </dsp:txXfrm>
    </dsp:sp>
    <dsp:sp modelId="{98B27682-E71F-D847-A229-886C6DD42025}">
      <dsp:nvSpPr>
        <dsp:cNvPr id="0" name=""/>
        <dsp:cNvSpPr/>
      </dsp:nvSpPr>
      <dsp:spPr>
        <a:xfrm>
          <a:off x="2692094" y="2395497"/>
          <a:ext cx="1899682" cy="1712678"/>
        </a:xfrm>
        <a:prstGeom prst="ellipse">
          <a:avLst/>
        </a:prstGeom>
        <a:solidFill>
          <a:srgbClr val="E1F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Adolescent</a:t>
          </a:r>
        </a:p>
      </dsp:txBody>
      <dsp:txXfrm>
        <a:off x="2970296" y="2823667"/>
        <a:ext cx="1343278" cy="8563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844AA-CE86-6F40-9369-2855B51A3602}">
      <dsp:nvSpPr>
        <dsp:cNvPr id="0" name=""/>
        <dsp:cNvSpPr/>
      </dsp:nvSpPr>
      <dsp:spPr>
        <a:xfrm rot="5400000">
          <a:off x="5413890" y="-1925895"/>
          <a:ext cx="1595479" cy="584624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Older age of adolescent</a:t>
          </a:r>
        </a:p>
      </dsp:txBody>
      <dsp:txXfrm rot="-5400000">
        <a:off x="3288510" y="277370"/>
        <a:ext cx="5768355" cy="1439709"/>
      </dsp:txXfrm>
    </dsp:sp>
    <dsp:sp modelId="{7BE0700B-CB8D-B94F-82FB-1B52A7DD3A6B}">
      <dsp:nvSpPr>
        <dsp:cNvPr id="0" name=""/>
        <dsp:cNvSpPr/>
      </dsp:nvSpPr>
      <dsp:spPr>
        <a:xfrm>
          <a:off x="0" y="49"/>
          <a:ext cx="3288510" cy="19943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Immutable Factors</a:t>
          </a:r>
        </a:p>
      </dsp:txBody>
      <dsp:txXfrm>
        <a:off x="97356" y="97405"/>
        <a:ext cx="3093798" cy="1799637"/>
      </dsp:txXfrm>
    </dsp:sp>
    <dsp:sp modelId="{B6C1D311-A80D-CD43-B23F-A83D78E9261F}">
      <dsp:nvSpPr>
        <dsp:cNvPr id="0" name=""/>
        <dsp:cNvSpPr/>
      </dsp:nvSpPr>
      <dsp:spPr>
        <a:xfrm rot="5400000">
          <a:off x="5413890" y="210962"/>
          <a:ext cx="1595479" cy="584624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Knowledge; HPV vaccine awareness</a:t>
          </a:r>
        </a:p>
        <a:p>
          <a:pPr marL="228600" lvl="1" indent="-228600" algn="l" defTabSz="1200150">
            <a:lnSpc>
              <a:spcPct val="90000"/>
            </a:lnSpc>
            <a:spcBef>
              <a:spcPct val="0"/>
            </a:spcBef>
            <a:spcAft>
              <a:spcPct val="15000"/>
            </a:spcAft>
            <a:buChar char="•"/>
          </a:pPr>
          <a:r>
            <a:rPr lang="en-US" sz="2700" kern="1200" dirty="0"/>
            <a:t>Believe daughter is too young (reverse scored)</a:t>
          </a:r>
        </a:p>
      </dsp:txBody>
      <dsp:txXfrm rot="-5400000">
        <a:off x="3288510" y="2414228"/>
        <a:ext cx="5768355" cy="1439709"/>
      </dsp:txXfrm>
    </dsp:sp>
    <dsp:sp modelId="{EC606485-B6FC-D44C-8DB4-54C4A3CC1922}">
      <dsp:nvSpPr>
        <dsp:cNvPr id="0" name=""/>
        <dsp:cNvSpPr/>
      </dsp:nvSpPr>
      <dsp:spPr>
        <a:xfrm>
          <a:off x="0" y="2094117"/>
          <a:ext cx="3288510" cy="19943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Mutable Factors</a:t>
          </a:r>
        </a:p>
      </dsp:txBody>
      <dsp:txXfrm>
        <a:off x="97356" y="2191473"/>
        <a:ext cx="3093798" cy="17996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1D311-A80D-CD43-B23F-A83D78E9261F}">
      <dsp:nvSpPr>
        <dsp:cNvPr id="0" name=""/>
        <dsp:cNvSpPr/>
      </dsp:nvSpPr>
      <dsp:spPr>
        <a:xfrm rot="5400000">
          <a:off x="4880969" y="-1102463"/>
          <a:ext cx="3251200" cy="626892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22350">
            <a:lnSpc>
              <a:spcPct val="90000"/>
            </a:lnSpc>
            <a:spcBef>
              <a:spcPct val="0"/>
            </a:spcBef>
            <a:spcAft>
              <a:spcPct val="15000"/>
            </a:spcAft>
            <a:buChar char="•"/>
          </a:pPr>
          <a:r>
            <a:rPr lang="en-US" sz="2300" b="0" u="sng" kern="1200" dirty="0"/>
            <a:t>Need more info</a:t>
          </a:r>
          <a:r>
            <a:rPr lang="en-US" sz="2300" b="0" u="none" kern="1200" dirty="0"/>
            <a:t> </a:t>
          </a:r>
          <a:r>
            <a:rPr lang="en-US" sz="2300" kern="1200" dirty="0"/>
            <a:t>to make a decision (66%)</a:t>
          </a:r>
        </a:p>
        <a:p>
          <a:pPr marL="228600" lvl="1" indent="-228600" algn="l" defTabSz="1022350">
            <a:lnSpc>
              <a:spcPct val="90000"/>
            </a:lnSpc>
            <a:spcBef>
              <a:spcPct val="0"/>
            </a:spcBef>
            <a:spcAft>
              <a:spcPct val="15000"/>
            </a:spcAft>
            <a:buChar char="•"/>
          </a:pPr>
          <a:r>
            <a:rPr lang="en-US" sz="2300" u="sng" kern="1200" dirty="0"/>
            <a:t>Don’t know where</a:t>
          </a:r>
          <a:r>
            <a:rPr lang="en-US" sz="2300" u="none" kern="1200" dirty="0"/>
            <a:t> </a:t>
          </a:r>
          <a:r>
            <a:rPr lang="en-US" sz="2300" kern="1200" dirty="0"/>
            <a:t>to get vaccine (74%)</a:t>
          </a:r>
        </a:p>
        <a:p>
          <a:pPr marL="228600" lvl="1" indent="-228600" algn="l" defTabSz="1022350">
            <a:lnSpc>
              <a:spcPct val="90000"/>
            </a:lnSpc>
            <a:spcBef>
              <a:spcPct val="0"/>
            </a:spcBef>
            <a:spcAft>
              <a:spcPct val="15000"/>
            </a:spcAft>
            <a:buChar char="•"/>
          </a:pPr>
          <a:r>
            <a:rPr lang="en-US" sz="2300" b="0" kern="1200" dirty="0"/>
            <a:t>Vaccine may cause </a:t>
          </a:r>
          <a:r>
            <a:rPr lang="en-US" sz="2300" b="0" u="sng" kern="1200" dirty="0"/>
            <a:t>infertility</a:t>
          </a:r>
          <a:r>
            <a:rPr lang="en-US" sz="2300" b="0" u="none" kern="1200" dirty="0"/>
            <a:t> </a:t>
          </a:r>
          <a:r>
            <a:rPr lang="en-US" sz="2300" b="0" kern="1200" dirty="0"/>
            <a:t>(17%)</a:t>
          </a:r>
        </a:p>
        <a:p>
          <a:pPr marL="228600" lvl="1" indent="-228600" algn="l" defTabSz="1022350">
            <a:lnSpc>
              <a:spcPct val="90000"/>
            </a:lnSpc>
            <a:spcBef>
              <a:spcPct val="0"/>
            </a:spcBef>
            <a:spcAft>
              <a:spcPct val="15000"/>
            </a:spcAft>
            <a:buChar char="•"/>
          </a:pPr>
          <a:r>
            <a:rPr lang="en-US" sz="2300" b="0" kern="1200" dirty="0"/>
            <a:t>Vaccine may </a:t>
          </a:r>
          <a:r>
            <a:rPr lang="en-US" sz="2300" b="0" u="sng" kern="1200" dirty="0"/>
            <a:t>cause health problems</a:t>
          </a:r>
          <a:r>
            <a:rPr lang="en-US" sz="2300" b="0" u="none" kern="1200" dirty="0"/>
            <a:t> </a:t>
          </a:r>
          <a:r>
            <a:rPr lang="en-US" sz="2300" b="0" kern="1200" dirty="0"/>
            <a:t>(15%)</a:t>
          </a:r>
        </a:p>
        <a:p>
          <a:pPr marL="228600" lvl="1" indent="-228600" algn="l" defTabSz="1022350">
            <a:lnSpc>
              <a:spcPct val="90000"/>
            </a:lnSpc>
            <a:spcBef>
              <a:spcPct val="0"/>
            </a:spcBef>
            <a:spcAft>
              <a:spcPct val="15000"/>
            </a:spcAft>
            <a:buChar char="•"/>
          </a:pPr>
          <a:r>
            <a:rPr lang="en-US" sz="2300" b="0" u="sng" kern="1200" dirty="0"/>
            <a:t>May encourage daughter to have sex</a:t>
          </a:r>
          <a:r>
            <a:rPr lang="en-US" sz="2300" b="0" u="none" kern="1200" dirty="0"/>
            <a:t> </a:t>
          </a:r>
          <a:r>
            <a:rPr lang="en-US" sz="2300" b="0" kern="1200" dirty="0"/>
            <a:t>(13%)</a:t>
          </a:r>
        </a:p>
      </dsp:txBody>
      <dsp:txXfrm rot="-5400000">
        <a:off x="3372106" y="565111"/>
        <a:ext cx="6110216" cy="2933778"/>
      </dsp:txXfrm>
    </dsp:sp>
    <dsp:sp modelId="{EC606485-B6FC-D44C-8DB4-54C4A3CC1922}">
      <dsp:nvSpPr>
        <dsp:cNvPr id="0" name=""/>
        <dsp:cNvSpPr/>
      </dsp:nvSpPr>
      <dsp:spPr>
        <a:xfrm>
          <a:off x="5" y="104648"/>
          <a:ext cx="3372099" cy="38547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Mutable  Factors</a:t>
          </a:r>
        </a:p>
      </dsp:txBody>
      <dsp:txXfrm>
        <a:off x="164617" y="269260"/>
        <a:ext cx="3042875" cy="35254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D04E6-BD04-B647-B3A4-D8521D468CC7}">
      <dsp:nvSpPr>
        <dsp:cNvPr id="0" name=""/>
        <dsp:cNvSpPr/>
      </dsp:nvSpPr>
      <dsp:spPr>
        <a:xfrm>
          <a:off x="0" y="407152"/>
          <a:ext cx="8323019" cy="520188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CFC735-8CDA-5A42-8090-982530C11591}">
      <dsp:nvSpPr>
        <dsp:cNvPr id="0" name=""/>
        <dsp:cNvSpPr/>
      </dsp:nvSpPr>
      <dsp:spPr>
        <a:xfrm>
          <a:off x="819817" y="4275275"/>
          <a:ext cx="191429" cy="1914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1D9CE-B150-7E44-93C9-146B6962B4D8}">
      <dsp:nvSpPr>
        <dsp:cNvPr id="0" name=""/>
        <dsp:cNvSpPr/>
      </dsp:nvSpPr>
      <dsp:spPr>
        <a:xfrm>
          <a:off x="915532" y="4370989"/>
          <a:ext cx="1090315" cy="1238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434" tIns="0" rIns="0" bIns="0" numCol="1" spcCol="1270" anchor="t" anchorCtr="0">
          <a:noAutofit/>
        </a:bodyPr>
        <a:lstStyle/>
        <a:p>
          <a:pPr marL="0" lvl="0" indent="0" algn="l" defTabSz="533400">
            <a:lnSpc>
              <a:spcPct val="90000"/>
            </a:lnSpc>
            <a:spcBef>
              <a:spcPct val="0"/>
            </a:spcBef>
            <a:spcAft>
              <a:spcPct val="35000"/>
            </a:spcAft>
            <a:buNone/>
          </a:pPr>
          <a:r>
            <a:rPr lang="en-US" sz="1200" i="1" kern="1200" dirty="0">
              <a:solidFill>
                <a:schemeClr val="bg1">
                  <a:lumMod val="85000"/>
                </a:schemeClr>
              </a:solidFill>
            </a:rPr>
            <a:t>Observational Study: </a:t>
          </a:r>
          <a:r>
            <a:rPr lang="en-US" sz="1200" kern="1200" dirty="0">
              <a:solidFill>
                <a:schemeClr val="bg1">
                  <a:lumMod val="85000"/>
                </a:schemeClr>
              </a:solidFill>
            </a:rPr>
            <a:t>Assessing HPV Vaccination Rates &amp; Correlates in Adolescents</a:t>
          </a:r>
        </a:p>
      </dsp:txBody>
      <dsp:txXfrm>
        <a:off x="915532" y="4370989"/>
        <a:ext cx="1090315" cy="1238049"/>
      </dsp:txXfrm>
    </dsp:sp>
    <dsp:sp modelId="{73470AC6-57FA-5B40-9528-411D30B16735}">
      <dsp:nvSpPr>
        <dsp:cNvPr id="0" name=""/>
        <dsp:cNvSpPr/>
      </dsp:nvSpPr>
      <dsp:spPr>
        <a:xfrm>
          <a:off x="1856033" y="3279633"/>
          <a:ext cx="299628" cy="2996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720405-1509-D742-B80E-BB82F20BFA01}">
      <dsp:nvSpPr>
        <dsp:cNvPr id="0" name=""/>
        <dsp:cNvSpPr/>
      </dsp:nvSpPr>
      <dsp:spPr>
        <a:xfrm>
          <a:off x="2005847" y="3429448"/>
          <a:ext cx="1381621" cy="217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67"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Intervention to Improve HPV Vaccine Uptake through County-Operated Telephone Hotline</a:t>
          </a:r>
        </a:p>
      </dsp:txBody>
      <dsp:txXfrm>
        <a:off x="2005847" y="3429448"/>
        <a:ext cx="1381621" cy="2179590"/>
      </dsp:txXfrm>
    </dsp:sp>
    <dsp:sp modelId="{E9AD7950-F117-694B-A58F-E13E916C9666}">
      <dsp:nvSpPr>
        <dsp:cNvPr id="0" name=""/>
        <dsp:cNvSpPr/>
      </dsp:nvSpPr>
      <dsp:spPr>
        <a:xfrm>
          <a:off x="3187716" y="2485826"/>
          <a:ext cx="399504" cy="3995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F43FB-AE96-8B4A-9ED7-A79FB07CBDFB}">
      <dsp:nvSpPr>
        <dsp:cNvPr id="0" name=""/>
        <dsp:cNvSpPr/>
      </dsp:nvSpPr>
      <dsp:spPr>
        <a:xfrm>
          <a:off x="3387468" y="2685578"/>
          <a:ext cx="1606342" cy="292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89"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bg1">
                  <a:lumMod val="85000"/>
                </a:schemeClr>
              </a:solidFill>
            </a:rPr>
            <a:t>Parent Reminder Intervention in Federally Qualified Health Center (FQHC)</a:t>
          </a:r>
        </a:p>
      </dsp:txBody>
      <dsp:txXfrm>
        <a:off x="3387468" y="2685578"/>
        <a:ext cx="1606342" cy="2923460"/>
      </dsp:txXfrm>
    </dsp:sp>
    <dsp:sp modelId="{410AE3B9-B63A-4648-9FBF-94050883F985}">
      <dsp:nvSpPr>
        <dsp:cNvPr id="0" name=""/>
        <dsp:cNvSpPr/>
      </dsp:nvSpPr>
      <dsp:spPr>
        <a:xfrm>
          <a:off x="4735797" y="1865761"/>
          <a:ext cx="516027" cy="5160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2EF42-7A84-1844-8D7F-BDAA46E5953C}">
      <dsp:nvSpPr>
        <dsp:cNvPr id="0" name=""/>
        <dsp:cNvSpPr/>
      </dsp:nvSpPr>
      <dsp:spPr>
        <a:xfrm rot="10800000" flipV="1">
          <a:off x="4876914" y="2369485"/>
          <a:ext cx="1234619" cy="9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432"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bg1">
                  <a:lumMod val="85000"/>
                </a:schemeClr>
              </a:solidFill>
            </a:rPr>
            <a:t>Clinic-based Intervention in FQHC</a:t>
          </a:r>
        </a:p>
      </dsp:txBody>
      <dsp:txXfrm rot="-10800000">
        <a:off x="4876914" y="2369485"/>
        <a:ext cx="1234619" cy="965627"/>
      </dsp:txXfrm>
    </dsp:sp>
    <dsp:sp modelId="{0988F8B1-2F34-0945-876D-81F4D7D8B1AE}">
      <dsp:nvSpPr>
        <dsp:cNvPr id="0" name=""/>
        <dsp:cNvSpPr/>
      </dsp:nvSpPr>
      <dsp:spPr>
        <a:xfrm>
          <a:off x="6329655" y="1451690"/>
          <a:ext cx="657518" cy="6575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1207D-FE5C-F44F-9800-8DA9BCD46B8B}">
      <dsp:nvSpPr>
        <dsp:cNvPr id="0" name=""/>
        <dsp:cNvSpPr/>
      </dsp:nvSpPr>
      <dsp:spPr>
        <a:xfrm>
          <a:off x="6658415" y="1780450"/>
          <a:ext cx="1664603" cy="3828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05"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bg1">
                  <a:lumMod val="85000"/>
                </a:schemeClr>
              </a:solidFill>
            </a:rPr>
            <a:t>Multilevel Intervention to Improve HPV Vaccination Rates in FQHC</a:t>
          </a:r>
        </a:p>
      </dsp:txBody>
      <dsp:txXfrm>
        <a:off x="6658415" y="1780450"/>
        <a:ext cx="1664603" cy="38285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A2725-280E-354E-884A-DE5F81390704}">
      <dsp:nvSpPr>
        <dsp:cNvPr id="0" name=""/>
        <dsp:cNvSpPr/>
      </dsp:nvSpPr>
      <dsp:spPr>
        <a:xfrm>
          <a:off x="366221" y="1804534"/>
          <a:ext cx="3008235" cy="2529264"/>
        </a:xfrm>
        <a:prstGeom prst="rightArrow">
          <a:avLst>
            <a:gd name="adj1" fmla="val 70000"/>
            <a:gd name="adj2" fmla="val 50000"/>
          </a:avLst>
        </a:prstGeom>
        <a:solidFill>
          <a:srgbClr val="FDF8B9"/>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HPV  &amp; HPV Vaccine Information</a:t>
          </a:r>
        </a:p>
      </dsp:txBody>
      <dsp:txXfrm>
        <a:off x="1118280" y="2183924"/>
        <a:ext cx="1466514" cy="1770484"/>
      </dsp:txXfrm>
    </dsp:sp>
    <dsp:sp modelId="{D78A4C16-FD0C-5C45-B352-6F15E9807178}">
      <dsp:nvSpPr>
        <dsp:cNvPr id="0" name=""/>
        <dsp:cNvSpPr/>
      </dsp:nvSpPr>
      <dsp:spPr>
        <a:xfrm>
          <a:off x="6192" y="2447784"/>
          <a:ext cx="1242764" cy="12427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Segment 1</a:t>
          </a:r>
        </a:p>
      </dsp:txBody>
      <dsp:txXfrm>
        <a:off x="188191" y="2629783"/>
        <a:ext cx="878766" cy="878766"/>
      </dsp:txXfrm>
    </dsp:sp>
    <dsp:sp modelId="{C9DA4FB5-C3C1-F84A-B25E-C2EE43D7BECD}">
      <dsp:nvSpPr>
        <dsp:cNvPr id="0" name=""/>
        <dsp:cNvSpPr/>
      </dsp:nvSpPr>
      <dsp:spPr>
        <a:xfrm>
          <a:off x="3933688" y="1828118"/>
          <a:ext cx="2920521" cy="248209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Tailored Messages</a:t>
          </a:r>
        </a:p>
      </dsp:txBody>
      <dsp:txXfrm>
        <a:off x="4663818" y="2200432"/>
        <a:ext cx="1423754" cy="1737468"/>
      </dsp:txXfrm>
    </dsp:sp>
    <dsp:sp modelId="{BA2C76AE-D965-A241-9240-F6D557AEA1BB}">
      <dsp:nvSpPr>
        <dsp:cNvPr id="0" name=""/>
        <dsp:cNvSpPr/>
      </dsp:nvSpPr>
      <dsp:spPr>
        <a:xfrm>
          <a:off x="3529802" y="2447784"/>
          <a:ext cx="1242764" cy="12427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Segment 2</a:t>
          </a:r>
        </a:p>
      </dsp:txBody>
      <dsp:txXfrm>
        <a:off x="3711801" y="2629783"/>
        <a:ext cx="878766" cy="878766"/>
      </dsp:txXfrm>
    </dsp:sp>
    <dsp:sp modelId="{61854F6F-1196-8348-94F5-A7F93B5CA289}">
      <dsp:nvSpPr>
        <dsp:cNvPr id="0" name=""/>
        <dsp:cNvSpPr/>
      </dsp:nvSpPr>
      <dsp:spPr>
        <a:xfrm>
          <a:off x="7339596" y="1896536"/>
          <a:ext cx="3068211" cy="2345261"/>
        </a:xfrm>
        <a:prstGeom prst="rightArrow">
          <a:avLst>
            <a:gd name="adj1" fmla="val 70000"/>
            <a:gd name="adj2" fmla="val 50000"/>
          </a:avLst>
        </a:prstGeom>
        <a:solidFill>
          <a:schemeClr val="accent3">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Personalized Clinic Referral </a:t>
          </a:r>
        </a:p>
      </dsp:txBody>
      <dsp:txXfrm>
        <a:off x="8106649" y="2248325"/>
        <a:ext cx="1495753" cy="1641683"/>
      </dsp:txXfrm>
    </dsp:sp>
    <dsp:sp modelId="{186DCD3F-C914-EF42-B831-9B6BB0748344}">
      <dsp:nvSpPr>
        <dsp:cNvPr id="0" name=""/>
        <dsp:cNvSpPr/>
      </dsp:nvSpPr>
      <dsp:spPr>
        <a:xfrm>
          <a:off x="7009555" y="2447784"/>
          <a:ext cx="1242764" cy="12427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Segment </a:t>
          </a:r>
        </a:p>
        <a:p>
          <a:pPr marL="0" lvl="0" indent="0" algn="ctr" defTabSz="800100">
            <a:lnSpc>
              <a:spcPct val="90000"/>
            </a:lnSpc>
            <a:spcBef>
              <a:spcPct val="0"/>
            </a:spcBef>
            <a:spcAft>
              <a:spcPct val="35000"/>
            </a:spcAft>
            <a:buNone/>
          </a:pPr>
          <a:r>
            <a:rPr lang="en-US" sz="1800" b="1" kern="1200" dirty="0"/>
            <a:t>3</a:t>
          </a:r>
        </a:p>
      </dsp:txBody>
      <dsp:txXfrm>
        <a:off x="7191554" y="2629783"/>
        <a:ext cx="878766" cy="8787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81969-30B9-5C4E-ABD4-FBDA84223DDE}">
      <dsp:nvSpPr>
        <dsp:cNvPr id="0" name=""/>
        <dsp:cNvSpPr/>
      </dsp:nvSpPr>
      <dsp:spPr>
        <a:xfrm>
          <a:off x="816714" y="0"/>
          <a:ext cx="6165651" cy="4641482"/>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Health Care/Public Health System</a:t>
          </a:r>
        </a:p>
      </dsp:txBody>
      <dsp:txXfrm>
        <a:off x="3037582" y="232074"/>
        <a:ext cx="1723916" cy="696222"/>
      </dsp:txXfrm>
    </dsp:sp>
    <dsp:sp modelId="{BFA338E5-578B-4B43-80A6-82D7346C9BAE}">
      <dsp:nvSpPr>
        <dsp:cNvPr id="0" name=""/>
        <dsp:cNvSpPr/>
      </dsp:nvSpPr>
      <dsp:spPr>
        <a:xfrm>
          <a:off x="2051005" y="928296"/>
          <a:ext cx="3713185" cy="3713185"/>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Health Care Provider</a:t>
          </a:r>
        </a:p>
      </dsp:txBody>
      <dsp:txXfrm>
        <a:off x="3258718" y="1151087"/>
        <a:ext cx="1297758" cy="668373"/>
      </dsp:txXfrm>
    </dsp:sp>
    <dsp:sp modelId="{98B27682-E71F-D847-A229-886C6DD42025}">
      <dsp:nvSpPr>
        <dsp:cNvPr id="0" name=""/>
        <dsp:cNvSpPr/>
      </dsp:nvSpPr>
      <dsp:spPr>
        <a:xfrm>
          <a:off x="2507095" y="1856592"/>
          <a:ext cx="2784889" cy="2784889"/>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Parent</a:t>
          </a:r>
        </a:p>
      </dsp:txBody>
      <dsp:txXfrm>
        <a:off x="3250661" y="2065459"/>
        <a:ext cx="1297758" cy="626600"/>
      </dsp:txXfrm>
    </dsp:sp>
    <dsp:sp modelId="{8D3A3EC7-6FA8-7D47-A05E-06257E6B01D2}">
      <dsp:nvSpPr>
        <dsp:cNvPr id="0" name=""/>
        <dsp:cNvSpPr/>
      </dsp:nvSpPr>
      <dsp:spPr>
        <a:xfrm>
          <a:off x="2971244" y="2784889"/>
          <a:ext cx="1856592" cy="1856592"/>
        </a:xfrm>
        <a:prstGeom prst="ellipse">
          <a:avLst/>
        </a:prstGeom>
        <a:solidFill>
          <a:srgbClr val="E1F0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Adolescent</a:t>
          </a:r>
        </a:p>
      </dsp:txBody>
      <dsp:txXfrm>
        <a:off x="3243135" y="3249037"/>
        <a:ext cx="1312809" cy="9282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D04E6-BD04-B647-B3A4-D8521D468CC7}">
      <dsp:nvSpPr>
        <dsp:cNvPr id="0" name=""/>
        <dsp:cNvSpPr/>
      </dsp:nvSpPr>
      <dsp:spPr>
        <a:xfrm>
          <a:off x="0" y="259714"/>
          <a:ext cx="8136752" cy="508547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CFC735-8CDA-5A42-8090-982530C11591}">
      <dsp:nvSpPr>
        <dsp:cNvPr id="0" name=""/>
        <dsp:cNvSpPr/>
      </dsp:nvSpPr>
      <dsp:spPr>
        <a:xfrm>
          <a:off x="801470" y="4041270"/>
          <a:ext cx="187145" cy="1871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1D9CE-B150-7E44-93C9-146B6962B4D8}">
      <dsp:nvSpPr>
        <dsp:cNvPr id="0" name=""/>
        <dsp:cNvSpPr/>
      </dsp:nvSpPr>
      <dsp:spPr>
        <a:xfrm>
          <a:off x="895042" y="4134843"/>
          <a:ext cx="1065914" cy="1210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164" tIns="0" rIns="0" bIns="0" numCol="1" spcCol="1270" anchor="t" anchorCtr="0">
          <a:noAutofit/>
        </a:bodyPr>
        <a:lstStyle/>
        <a:p>
          <a:pPr marL="0" lvl="0" indent="0" algn="l" defTabSz="533400">
            <a:lnSpc>
              <a:spcPct val="90000"/>
            </a:lnSpc>
            <a:spcBef>
              <a:spcPct val="0"/>
            </a:spcBef>
            <a:spcAft>
              <a:spcPct val="35000"/>
            </a:spcAft>
            <a:buNone/>
          </a:pPr>
          <a:r>
            <a:rPr lang="en-US" sz="1200" i="1" kern="1200" dirty="0">
              <a:solidFill>
                <a:schemeClr val="bg1">
                  <a:lumMod val="85000"/>
                </a:schemeClr>
              </a:solidFill>
            </a:rPr>
            <a:t>Observational Study: </a:t>
          </a:r>
          <a:r>
            <a:rPr lang="en-US" sz="1200" kern="1200" dirty="0">
              <a:solidFill>
                <a:schemeClr val="bg1">
                  <a:lumMod val="85000"/>
                </a:schemeClr>
              </a:solidFill>
            </a:rPr>
            <a:t>Assessing HPV Vaccination Rates &amp; Correlates in Adolescents</a:t>
          </a:r>
        </a:p>
      </dsp:txBody>
      <dsp:txXfrm>
        <a:off x="895042" y="4134843"/>
        <a:ext cx="1065914" cy="1210341"/>
      </dsp:txXfrm>
    </dsp:sp>
    <dsp:sp modelId="{73470AC6-57FA-5B40-9528-411D30B16735}">
      <dsp:nvSpPr>
        <dsp:cNvPr id="0" name=""/>
        <dsp:cNvSpPr/>
      </dsp:nvSpPr>
      <dsp:spPr>
        <a:xfrm>
          <a:off x="1814495" y="3067911"/>
          <a:ext cx="292923" cy="2929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720405-1509-D742-B80E-BB82F20BFA01}">
      <dsp:nvSpPr>
        <dsp:cNvPr id="0" name=""/>
        <dsp:cNvSpPr/>
      </dsp:nvSpPr>
      <dsp:spPr>
        <a:xfrm>
          <a:off x="1960957" y="3214373"/>
          <a:ext cx="1350700" cy="2130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214"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bg1">
                  <a:lumMod val="85000"/>
                </a:schemeClr>
              </a:solidFill>
            </a:rPr>
            <a:t>Intervention to Improve HPV Vaccine Uptake through County-Operated Telephone Hotline</a:t>
          </a:r>
        </a:p>
      </dsp:txBody>
      <dsp:txXfrm>
        <a:off x="1960957" y="3214373"/>
        <a:ext cx="1350700" cy="2130811"/>
      </dsp:txXfrm>
    </dsp:sp>
    <dsp:sp modelId="{E9AD7950-F117-694B-A58F-E13E916C9666}">
      <dsp:nvSpPr>
        <dsp:cNvPr id="0" name=""/>
        <dsp:cNvSpPr/>
      </dsp:nvSpPr>
      <dsp:spPr>
        <a:xfrm>
          <a:off x="3116376" y="2291868"/>
          <a:ext cx="390564" cy="3905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F43FB-AE96-8B4A-9ED7-A79FB07CBDFB}">
      <dsp:nvSpPr>
        <dsp:cNvPr id="0" name=""/>
        <dsp:cNvSpPr/>
      </dsp:nvSpPr>
      <dsp:spPr>
        <a:xfrm>
          <a:off x="3328838" y="2746865"/>
          <a:ext cx="1570393" cy="285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952"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Parent Reminder Intervention in Federally Qualified Health Center (FQHC)</a:t>
          </a:r>
        </a:p>
      </dsp:txBody>
      <dsp:txXfrm>
        <a:off x="3328838" y="2746865"/>
        <a:ext cx="1570393" cy="2858034"/>
      </dsp:txXfrm>
    </dsp:sp>
    <dsp:sp modelId="{410AE3B9-B63A-4648-9FBF-94050883F985}">
      <dsp:nvSpPr>
        <dsp:cNvPr id="0" name=""/>
        <dsp:cNvSpPr/>
      </dsp:nvSpPr>
      <dsp:spPr>
        <a:xfrm>
          <a:off x="4629811" y="1685680"/>
          <a:ext cx="504478" cy="5044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2EF42-7A84-1844-8D7F-BDAA46E5953C}">
      <dsp:nvSpPr>
        <dsp:cNvPr id="0" name=""/>
        <dsp:cNvSpPr/>
      </dsp:nvSpPr>
      <dsp:spPr>
        <a:xfrm rot="10800000" flipV="1">
          <a:off x="4767770" y="2178132"/>
          <a:ext cx="1206989" cy="944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7313"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Clinic-based Intervention in FQHC (2-level)</a:t>
          </a:r>
        </a:p>
      </dsp:txBody>
      <dsp:txXfrm rot="-10800000">
        <a:off x="4767770" y="2178132"/>
        <a:ext cx="1206989" cy="944016"/>
      </dsp:txXfrm>
    </dsp:sp>
    <dsp:sp modelId="{0988F8B1-2F34-0945-876D-81F4D7D8B1AE}">
      <dsp:nvSpPr>
        <dsp:cNvPr id="0" name=""/>
        <dsp:cNvSpPr/>
      </dsp:nvSpPr>
      <dsp:spPr>
        <a:xfrm>
          <a:off x="6187999" y="1280877"/>
          <a:ext cx="642803" cy="6428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D1207D-FE5C-F44F-9800-8DA9BCD46B8B}">
      <dsp:nvSpPr>
        <dsp:cNvPr id="0" name=""/>
        <dsp:cNvSpPr/>
      </dsp:nvSpPr>
      <dsp:spPr>
        <a:xfrm>
          <a:off x="6509401" y="1602279"/>
          <a:ext cx="1627350" cy="3742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0608"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rPr>
            <a:t>Multilevel Intervention to Improve HPV Vaccination Rates in FQHC (3-level)</a:t>
          </a:r>
        </a:p>
      </dsp:txBody>
      <dsp:txXfrm>
        <a:off x="6509401" y="1602279"/>
        <a:ext cx="1627350" cy="374290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0.21524</cdr:x>
      <cdr:y>0.25077</cdr:y>
    </cdr:from>
    <cdr:to>
      <cdr:x>0.28224</cdr:x>
      <cdr:y>0.34984</cdr:y>
    </cdr:to>
    <cdr:sp macro="" textlink="">
      <cdr:nvSpPr>
        <cdr:cNvPr id="2" name="TextBox 1"/>
        <cdr:cNvSpPr txBox="1"/>
      </cdr:nvSpPr>
      <cdr:spPr>
        <a:xfrm xmlns:a="http://schemas.openxmlformats.org/drawingml/2006/main">
          <a:off x="1631950" y="1028698"/>
          <a:ext cx="508000" cy="4064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500" b="1" dirty="0">
            <a:solidFill>
              <a:srgbClr val="008000"/>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0.3425</cdr:x>
      <cdr:y>0.67238</cdr:y>
    </cdr:from>
    <cdr:to>
      <cdr:x>0.46023</cdr:x>
      <cdr:y>0.82099</cdr:y>
    </cdr:to>
    <cdr:sp macro="" textlink="">
      <cdr:nvSpPr>
        <cdr:cNvPr id="2" name="TextBox 1"/>
        <cdr:cNvSpPr txBox="1"/>
      </cdr:nvSpPr>
      <cdr:spPr>
        <a:xfrm xmlns:a="http://schemas.openxmlformats.org/drawingml/2006/main">
          <a:off x="3103480" y="3494795"/>
          <a:ext cx="1066787" cy="7724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700" b="1" dirty="0">
              <a:solidFill>
                <a:schemeClr val="tx1"/>
              </a:solidFill>
              <a:latin typeface="Arial" panose="020B0604020202020204" pitchFamily="34" charset="0"/>
              <a:cs typeface="Arial" panose="020B0604020202020204" pitchFamily="34" charset="0"/>
            </a:rPr>
            <a:t>Usual Care</a:t>
          </a:r>
        </a:p>
      </cdr:txBody>
    </cdr:sp>
  </cdr:relSizeAnchor>
  <cdr:relSizeAnchor xmlns:cdr="http://schemas.openxmlformats.org/drawingml/2006/chartDrawing">
    <cdr:from>
      <cdr:x>0.3234</cdr:x>
      <cdr:y>0.87963</cdr:y>
    </cdr:from>
    <cdr:to>
      <cdr:x>0.5</cdr:x>
      <cdr:y>0.95293</cdr:y>
    </cdr:to>
    <cdr:sp macro="" textlink="">
      <cdr:nvSpPr>
        <cdr:cNvPr id="4" name="TextBox 3"/>
        <cdr:cNvSpPr txBox="1"/>
      </cdr:nvSpPr>
      <cdr:spPr>
        <a:xfrm xmlns:a="http://schemas.openxmlformats.org/drawingml/2006/main">
          <a:off x="2930451" y="4572000"/>
          <a:ext cx="16002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 point change</a:t>
          </a:r>
        </a:p>
      </cdr:txBody>
    </cdr:sp>
  </cdr:relSizeAnchor>
  <cdr:relSizeAnchor xmlns:cdr="http://schemas.openxmlformats.org/drawingml/2006/chartDrawing">
    <cdr:from>
      <cdr:x>0.5692</cdr:x>
      <cdr:y>0.54244</cdr:y>
    </cdr:from>
    <cdr:to>
      <cdr:x>0.70759</cdr:x>
      <cdr:y>0.77114</cdr:y>
    </cdr:to>
    <cdr:sp macro="" textlink="">
      <cdr:nvSpPr>
        <cdr:cNvPr id="5" name="TextBox 1"/>
        <cdr:cNvSpPr txBox="1"/>
      </cdr:nvSpPr>
      <cdr:spPr>
        <a:xfrm xmlns:a="http://schemas.openxmlformats.org/drawingml/2006/main">
          <a:off x="5157668" y="2819408"/>
          <a:ext cx="1254034" cy="1188711"/>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700" b="1" dirty="0">
              <a:solidFill>
                <a:schemeClr val="tx1"/>
              </a:solidFill>
              <a:latin typeface="Arial" panose="020B0604020202020204" pitchFamily="34" charset="0"/>
              <a:cs typeface="Arial" panose="020B0604020202020204" pitchFamily="34" charset="0"/>
            </a:rPr>
            <a:t>Any Parent </a:t>
          </a:r>
        </a:p>
        <a:p xmlns:a="http://schemas.openxmlformats.org/drawingml/2006/main">
          <a:pPr algn="ctr"/>
          <a:r>
            <a:rPr lang="en-US" sz="1700" b="1" dirty="0">
              <a:latin typeface="Arial" panose="020B0604020202020204" pitchFamily="34" charset="0"/>
              <a:cs typeface="Arial" panose="020B0604020202020204" pitchFamily="34" charset="0"/>
            </a:rPr>
            <a:t>Reminder</a:t>
          </a:r>
          <a:endParaRPr lang="en-US" sz="1700" b="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0.55887</cdr:x>
      <cdr:y>0.87963</cdr:y>
    </cdr:from>
    <cdr:to>
      <cdr:x>0.73546</cdr:x>
      <cdr:y>0.95293</cdr:y>
    </cdr:to>
    <cdr:sp macro="" textlink="">
      <cdr:nvSpPr>
        <cdr:cNvPr id="6" name="TextBox 1"/>
        <cdr:cNvSpPr txBox="1"/>
      </cdr:nvSpPr>
      <cdr:spPr>
        <a:xfrm xmlns:a="http://schemas.openxmlformats.org/drawingml/2006/main">
          <a:off x="5064051" y="4572000"/>
          <a:ext cx="16002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 point change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4D404-B04D-485D-990F-5F8A0F4ED651}" type="datetimeFigureOut">
              <a:rPr lang="en-US" smtClean="0"/>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25C38-BB90-470C-8699-3471BA6835DF}" type="slidenum">
              <a:rPr lang="en-US" smtClean="0"/>
              <a:t>‹#›</a:t>
            </a:fld>
            <a:endParaRPr lang="en-US"/>
          </a:p>
        </p:txBody>
      </p:sp>
    </p:spTree>
    <p:extLst>
      <p:ext uri="{BB962C8B-B14F-4D97-AF65-F5344CB8AC3E}">
        <p14:creationId xmlns:p14="http://schemas.microsoft.com/office/powerpoint/2010/main" val="207151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725C38-BB90-470C-8699-3471BA6835DF}" type="slidenum">
              <a:rPr lang="en-US" smtClean="0"/>
              <a:t>1</a:t>
            </a:fld>
            <a:endParaRPr lang="en-US"/>
          </a:p>
        </p:txBody>
      </p:sp>
    </p:spTree>
    <p:extLst>
      <p:ext uri="{BB962C8B-B14F-4D97-AF65-F5344CB8AC3E}">
        <p14:creationId xmlns:p14="http://schemas.microsoft.com/office/powerpoint/2010/main" val="158913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10</a:t>
            </a:fld>
            <a:endParaRPr lang="en-US" dirty="0"/>
          </a:p>
        </p:txBody>
      </p:sp>
    </p:spTree>
    <p:extLst>
      <p:ext uri="{BB962C8B-B14F-4D97-AF65-F5344CB8AC3E}">
        <p14:creationId xmlns:p14="http://schemas.microsoft.com/office/powerpoint/2010/main" val="2641259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11</a:t>
            </a:fld>
            <a:endParaRPr lang="en-US" dirty="0"/>
          </a:p>
        </p:txBody>
      </p:sp>
    </p:spTree>
    <p:extLst>
      <p:ext uri="{BB962C8B-B14F-4D97-AF65-F5344CB8AC3E}">
        <p14:creationId xmlns:p14="http://schemas.microsoft.com/office/powerpoint/2010/main" val="963015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12</a:t>
            </a:fld>
            <a:endParaRPr lang="en-US" dirty="0"/>
          </a:p>
        </p:txBody>
      </p:sp>
    </p:spTree>
    <p:extLst>
      <p:ext uri="{BB962C8B-B14F-4D97-AF65-F5344CB8AC3E}">
        <p14:creationId xmlns:p14="http://schemas.microsoft.com/office/powerpoint/2010/main" val="2164574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13</a:t>
            </a:fld>
            <a:endParaRPr lang="en-US" dirty="0"/>
          </a:p>
        </p:txBody>
      </p:sp>
    </p:spTree>
    <p:extLst>
      <p:ext uri="{BB962C8B-B14F-4D97-AF65-F5344CB8AC3E}">
        <p14:creationId xmlns:p14="http://schemas.microsoft.com/office/powerpoint/2010/main" val="139424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14</a:t>
            </a:fld>
            <a:endParaRPr lang="en-US" dirty="0"/>
          </a:p>
        </p:txBody>
      </p:sp>
    </p:spTree>
    <p:extLst>
      <p:ext uri="{BB962C8B-B14F-4D97-AF65-F5344CB8AC3E}">
        <p14:creationId xmlns:p14="http://schemas.microsoft.com/office/powerpoint/2010/main" val="313665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15</a:t>
            </a:fld>
            <a:endParaRPr lang="en-US" dirty="0"/>
          </a:p>
        </p:txBody>
      </p:sp>
    </p:spTree>
    <p:extLst>
      <p:ext uri="{BB962C8B-B14F-4D97-AF65-F5344CB8AC3E}">
        <p14:creationId xmlns:p14="http://schemas.microsoft.com/office/powerpoint/2010/main" val="3510444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16</a:t>
            </a:fld>
            <a:endParaRPr lang="en-US" dirty="0"/>
          </a:p>
        </p:txBody>
      </p:sp>
    </p:spTree>
    <p:extLst>
      <p:ext uri="{BB962C8B-B14F-4D97-AF65-F5344CB8AC3E}">
        <p14:creationId xmlns:p14="http://schemas.microsoft.com/office/powerpoint/2010/main" val="2974797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17</a:t>
            </a:fld>
            <a:endParaRPr lang="en-US" dirty="0"/>
          </a:p>
        </p:txBody>
      </p:sp>
    </p:spTree>
    <p:extLst>
      <p:ext uri="{BB962C8B-B14F-4D97-AF65-F5344CB8AC3E}">
        <p14:creationId xmlns:p14="http://schemas.microsoft.com/office/powerpoint/2010/main" val="239622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D383F7-B457-48C9-93F2-108AF36A2F80}" type="slidenum">
              <a:rPr lang="en-US" smtClean="0"/>
              <a:t>18</a:t>
            </a:fld>
            <a:endParaRPr lang="en-US" dirty="0"/>
          </a:p>
        </p:txBody>
      </p:sp>
    </p:spTree>
    <p:extLst>
      <p:ext uri="{BB962C8B-B14F-4D97-AF65-F5344CB8AC3E}">
        <p14:creationId xmlns:p14="http://schemas.microsoft.com/office/powerpoint/2010/main" val="2704348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D383F7-B457-48C9-93F2-108AF36A2F80}" type="slidenum">
              <a:rPr lang="en-US" smtClean="0"/>
              <a:t>19</a:t>
            </a:fld>
            <a:endParaRPr lang="en-US" dirty="0"/>
          </a:p>
        </p:txBody>
      </p:sp>
    </p:spTree>
    <p:extLst>
      <p:ext uri="{BB962C8B-B14F-4D97-AF65-F5344CB8AC3E}">
        <p14:creationId xmlns:p14="http://schemas.microsoft.com/office/powerpoint/2010/main" val="193672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2</a:t>
            </a:fld>
            <a:endParaRPr lang="en-US" dirty="0"/>
          </a:p>
        </p:txBody>
      </p:sp>
    </p:spTree>
    <p:extLst>
      <p:ext uri="{BB962C8B-B14F-4D97-AF65-F5344CB8AC3E}">
        <p14:creationId xmlns:p14="http://schemas.microsoft.com/office/powerpoint/2010/main" val="2161683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20</a:t>
            </a:fld>
            <a:endParaRPr lang="en-US" dirty="0"/>
          </a:p>
        </p:txBody>
      </p:sp>
    </p:spTree>
    <p:extLst>
      <p:ext uri="{BB962C8B-B14F-4D97-AF65-F5344CB8AC3E}">
        <p14:creationId xmlns:p14="http://schemas.microsoft.com/office/powerpoint/2010/main" val="1440814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21</a:t>
            </a:fld>
            <a:endParaRPr lang="en-US" dirty="0"/>
          </a:p>
        </p:txBody>
      </p:sp>
    </p:spTree>
    <p:extLst>
      <p:ext uri="{BB962C8B-B14F-4D97-AF65-F5344CB8AC3E}">
        <p14:creationId xmlns:p14="http://schemas.microsoft.com/office/powerpoint/2010/main" val="907633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66B16-4840-DE44-AA33-A0A415C02D09}" type="slidenum">
              <a:rPr lang="en-US" smtClean="0"/>
              <a:t>22</a:t>
            </a:fld>
            <a:endParaRPr lang="en-US"/>
          </a:p>
        </p:txBody>
      </p:sp>
    </p:spTree>
    <p:extLst>
      <p:ext uri="{BB962C8B-B14F-4D97-AF65-F5344CB8AC3E}">
        <p14:creationId xmlns:p14="http://schemas.microsoft.com/office/powerpoint/2010/main" val="302237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2C45933-7DBF-4386-8404-E5DC4EB4F51B}" type="slidenum">
              <a:rPr lang="en-US" smtClean="0"/>
              <a:t>23</a:t>
            </a:fld>
            <a:endParaRPr lang="en-US"/>
          </a:p>
        </p:txBody>
      </p:sp>
    </p:spTree>
    <p:extLst>
      <p:ext uri="{BB962C8B-B14F-4D97-AF65-F5344CB8AC3E}">
        <p14:creationId xmlns:p14="http://schemas.microsoft.com/office/powerpoint/2010/main" val="2003901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24</a:t>
            </a:fld>
            <a:endParaRPr lang="en-US" dirty="0"/>
          </a:p>
        </p:txBody>
      </p:sp>
    </p:spTree>
    <p:extLst>
      <p:ext uri="{BB962C8B-B14F-4D97-AF65-F5344CB8AC3E}">
        <p14:creationId xmlns:p14="http://schemas.microsoft.com/office/powerpoint/2010/main" val="2557392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25</a:t>
            </a:fld>
            <a:endParaRPr lang="en-US" dirty="0"/>
          </a:p>
        </p:txBody>
      </p:sp>
    </p:spTree>
    <p:extLst>
      <p:ext uri="{BB962C8B-B14F-4D97-AF65-F5344CB8AC3E}">
        <p14:creationId xmlns:p14="http://schemas.microsoft.com/office/powerpoint/2010/main" val="3696655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26</a:t>
            </a:fld>
            <a:endParaRPr lang="en-US" dirty="0"/>
          </a:p>
        </p:txBody>
      </p:sp>
    </p:spTree>
    <p:extLst>
      <p:ext uri="{BB962C8B-B14F-4D97-AF65-F5344CB8AC3E}">
        <p14:creationId xmlns:p14="http://schemas.microsoft.com/office/powerpoint/2010/main" val="1844128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27</a:t>
            </a:fld>
            <a:endParaRPr lang="en-US" dirty="0"/>
          </a:p>
        </p:txBody>
      </p:sp>
    </p:spTree>
    <p:extLst>
      <p:ext uri="{BB962C8B-B14F-4D97-AF65-F5344CB8AC3E}">
        <p14:creationId xmlns:p14="http://schemas.microsoft.com/office/powerpoint/2010/main" val="4198428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28</a:t>
            </a:fld>
            <a:endParaRPr lang="en-US" dirty="0"/>
          </a:p>
        </p:txBody>
      </p:sp>
    </p:spTree>
    <p:extLst>
      <p:ext uri="{BB962C8B-B14F-4D97-AF65-F5344CB8AC3E}">
        <p14:creationId xmlns:p14="http://schemas.microsoft.com/office/powerpoint/2010/main" val="3863446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B8243-E612-4080-9E0C-71E7ADB3D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4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3</a:t>
            </a:fld>
            <a:endParaRPr lang="en-US" dirty="0"/>
          </a:p>
        </p:txBody>
      </p:sp>
    </p:spTree>
    <p:extLst>
      <p:ext uri="{BB962C8B-B14F-4D97-AF65-F5344CB8AC3E}">
        <p14:creationId xmlns:p14="http://schemas.microsoft.com/office/powerpoint/2010/main" val="2898850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C45933-7DBF-4386-8404-E5DC4EB4F51B}" type="slidenum">
              <a:rPr lang="en-US" smtClean="0"/>
              <a:t>30</a:t>
            </a:fld>
            <a:endParaRPr lang="en-US"/>
          </a:p>
        </p:txBody>
      </p:sp>
    </p:spTree>
    <p:extLst>
      <p:ext uri="{BB962C8B-B14F-4D97-AF65-F5344CB8AC3E}">
        <p14:creationId xmlns:p14="http://schemas.microsoft.com/office/powerpoint/2010/main" val="2389983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31</a:t>
            </a:fld>
            <a:endParaRPr lang="en-US" dirty="0"/>
          </a:p>
        </p:txBody>
      </p:sp>
    </p:spTree>
    <p:extLst>
      <p:ext uri="{BB962C8B-B14F-4D97-AF65-F5344CB8AC3E}">
        <p14:creationId xmlns:p14="http://schemas.microsoft.com/office/powerpoint/2010/main" val="1761254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30E0D7-F404-4B25-95A1-D823B75EB81E}"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3965059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08E59-1B20-3347-891F-9D62BCBC36DF}" type="slidenum">
              <a:rPr lang="en-US" smtClean="0"/>
              <a:t>33</a:t>
            </a:fld>
            <a:endParaRPr lang="en-US" dirty="0"/>
          </a:p>
        </p:txBody>
      </p:sp>
    </p:spTree>
    <p:extLst>
      <p:ext uri="{BB962C8B-B14F-4D97-AF65-F5344CB8AC3E}">
        <p14:creationId xmlns:p14="http://schemas.microsoft.com/office/powerpoint/2010/main" val="625332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885F399-C185-45D0-AA2F-2E6F8B5BC37F}" type="slidenum">
              <a:rPr lang="en-US">
                <a:solidFill>
                  <a:prstClr val="black"/>
                </a:solidFill>
                <a:latin typeface="Calibri" panose="020F0502020204030204"/>
              </a:rPr>
              <a:pPr defTabSz="931774">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1920057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681201-76EA-452B-8D75-F328AC8D1448}" type="slidenum">
              <a:rPr lang="en-US" smtClean="0"/>
              <a:t>35</a:t>
            </a:fld>
            <a:endParaRPr lang="en-US" dirty="0"/>
          </a:p>
        </p:txBody>
      </p:sp>
    </p:spTree>
    <p:extLst>
      <p:ext uri="{BB962C8B-B14F-4D97-AF65-F5344CB8AC3E}">
        <p14:creationId xmlns:p14="http://schemas.microsoft.com/office/powerpoint/2010/main" val="3609991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1 min</a:t>
            </a:r>
          </a:p>
        </p:txBody>
      </p:sp>
      <p:sp>
        <p:nvSpPr>
          <p:cNvPr id="4" name="Slide Number Placeholder 3"/>
          <p:cNvSpPr>
            <a:spLocks noGrp="1"/>
          </p:cNvSpPr>
          <p:nvPr>
            <p:ph type="sldNum" sz="quarter" idx="10"/>
          </p:nvPr>
        </p:nvSpPr>
        <p:spPr/>
        <p:txBody>
          <a:bodyPr/>
          <a:lstStyle/>
          <a:p>
            <a:fld id="{A5108E59-1B20-3347-891F-9D62BCBC36DF}" type="slidenum">
              <a:rPr lang="en-US" smtClean="0"/>
              <a:t>36</a:t>
            </a:fld>
            <a:endParaRPr lang="en-US" dirty="0"/>
          </a:p>
        </p:txBody>
      </p:sp>
    </p:spTree>
    <p:extLst>
      <p:ext uri="{BB962C8B-B14F-4D97-AF65-F5344CB8AC3E}">
        <p14:creationId xmlns:p14="http://schemas.microsoft.com/office/powerpoint/2010/main" val="2555963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37</a:t>
            </a:fld>
            <a:endParaRPr lang="en-US" dirty="0"/>
          </a:p>
        </p:txBody>
      </p:sp>
    </p:spTree>
    <p:extLst>
      <p:ext uri="{BB962C8B-B14F-4D97-AF65-F5344CB8AC3E}">
        <p14:creationId xmlns:p14="http://schemas.microsoft.com/office/powerpoint/2010/main" val="2564002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D383F7-B457-48C9-93F2-108AF36A2F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699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39</a:t>
            </a:fld>
            <a:endParaRPr lang="en-US" dirty="0"/>
          </a:p>
        </p:txBody>
      </p:sp>
    </p:spTree>
    <p:extLst>
      <p:ext uri="{BB962C8B-B14F-4D97-AF65-F5344CB8AC3E}">
        <p14:creationId xmlns:p14="http://schemas.microsoft.com/office/powerpoint/2010/main" val="365699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4</a:t>
            </a:fld>
            <a:endParaRPr lang="en-US" dirty="0"/>
          </a:p>
        </p:txBody>
      </p:sp>
    </p:spTree>
    <p:extLst>
      <p:ext uri="{BB962C8B-B14F-4D97-AF65-F5344CB8AC3E}">
        <p14:creationId xmlns:p14="http://schemas.microsoft.com/office/powerpoint/2010/main" val="37814606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D383F7-B457-48C9-93F2-108AF36A2F80}" type="slidenum">
              <a:rPr lang="en-US" smtClean="0"/>
              <a:t>40</a:t>
            </a:fld>
            <a:endParaRPr lang="en-US" dirty="0"/>
          </a:p>
        </p:txBody>
      </p:sp>
    </p:spTree>
    <p:extLst>
      <p:ext uri="{BB962C8B-B14F-4D97-AF65-F5344CB8AC3E}">
        <p14:creationId xmlns:p14="http://schemas.microsoft.com/office/powerpoint/2010/main" val="3593127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41</a:t>
            </a:fld>
            <a:endParaRPr lang="en-US" dirty="0"/>
          </a:p>
        </p:txBody>
      </p:sp>
    </p:spTree>
    <p:extLst>
      <p:ext uri="{BB962C8B-B14F-4D97-AF65-F5344CB8AC3E}">
        <p14:creationId xmlns:p14="http://schemas.microsoft.com/office/powerpoint/2010/main" val="2328158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800" b="1"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42</a:t>
            </a:fld>
            <a:endParaRPr lang="en-US" noProof="0" dirty="0"/>
          </a:p>
        </p:txBody>
      </p:sp>
    </p:spTree>
    <p:extLst>
      <p:ext uri="{BB962C8B-B14F-4D97-AF65-F5344CB8AC3E}">
        <p14:creationId xmlns:p14="http://schemas.microsoft.com/office/powerpoint/2010/main" val="440452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800" b="1"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43</a:t>
            </a:fld>
            <a:endParaRPr lang="en-US" noProof="0" dirty="0"/>
          </a:p>
        </p:txBody>
      </p:sp>
    </p:spTree>
    <p:extLst>
      <p:ext uri="{BB962C8B-B14F-4D97-AF65-F5344CB8AC3E}">
        <p14:creationId xmlns:p14="http://schemas.microsoft.com/office/powerpoint/2010/main" val="1585085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D383F7-B457-48C9-93F2-108AF36A2F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760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681201-76EA-452B-8D75-F328AC8D1448}" type="slidenum">
              <a:rPr lang="en-US" smtClean="0"/>
              <a:t>45</a:t>
            </a:fld>
            <a:endParaRPr lang="en-US" dirty="0"/>
          </a:p>
        </p:txBody>
      </p:sp>
    </p:spTree>
    <p:extLst>
      <p:ext uri="{BB962C8B-B14F-4D97-AF65-F5344CB8AC3E}">
        <p14:creationId xmlns:p14="http://schemas.microsoft.com/office/powerpoint/2010/main" val="11095473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27A2015-AC24-0B40-A39C-A217F3A2F205}"/>
              </a:ext>
            </a:extLst>
          </p:cNvPr>
          <p:cNvSpPr>
            <a:spLocks noGrp="1"/>
          </p:cNvSpPr>
          <p:nvPr>
            <p:ph type="body" idx="1"/>
          </p:nvPr>
        </p:nvSpPr>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3ED383F7-B457-48C9-93F2-108AF36A2F80}" type="slidenum">
              <a:rPr lang="en-US" smtClean="0"/>
              <a:t>47</a:t>
            </a:fld>
            <a:endParaRPr lang="en-US" dirty="0"/>
          </a:p>
        </p:txBody>
      </p:sp>
    </p:spTree>
    <p:extLst>
      <p:ext uri="{BB962C8B-B14F-4D97-AF65-F5344CB8AC3E}">
        <p14:creationId xmlns:p14="http://schemas.microsoft.com/office/powerpoint/2010/main" val="3917461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13F25-4B01-4757-AF0B-5574FCF4DB8E}" type="slidenum">
              <a:rPr lang="en-US" smtClean="0"/>
              <a:t>48</a:t>
            </a:fld>
            <a:endParaRPr lang="en-US" dirty="0"/>
          </a:p>
        </p:txBody>
      </p:sp>
    </p:spTree>
    <p:extLst>
      <p:ext uri="{BB962C8B-B14F-4D97-AF65-F5344CB8AC3E}">
        <p14:creationId xmlns:p14="http://schemas.microsoft.com/office/powerpoint/2010/main" val="945667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38CE26-C88D-42CB-AD38-877CF2017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923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5</a:t>
            </a:fld>
            <a:endParaRPr lang="en-US" dirty="0"/>
          </a:p>
        </p:txBody>
      </p:sp>
    </p:spTree>
    <p:extLst>
      <p:ext uri="{BB962C8B-B14F-4D97-AF65-F5344CB8AC3E}">
        <p14:creationId xmlns:p14="http://schemas.microsoft.com/office/powerpoint/2010/main" val="16017772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EC31-5988-BC4B-AF70-96141BA5A5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522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latin typeface="+mn-lt"/>
                <a:ea typeface="+mn-ea"/>
                <a:cs typeface="+mn-cs"/>
              </a:rPr>
              <a:t>Stimulated by questions that included how and when to</a:t>
            </a:r>
            <a:r>
              <a:rPr lang="en-US" sz="1200" kern="1200" dirty="0">
                <a:solidFill>
                  <a:schemeClr val="tx1"/>
                </a:solidFill>
                <a:latin typeface="+mn-lt"/>
                <a:ea typeface="+mn-ea"/>
                <a:cs typeface="+mn-cs"/>
              </a:rPr>
              <a:t>:</a:t>
            </a:r>
          </a:p>
          <a:p>
            <a:pPr>
              <a:buFont typeface="Wingdings" panose="05000000000000000000" pitchFamily="2" charset="2"/>
              <a:buChar char="Ø"/>
            </a:pPr>
            <a:r>
              <a:rPr lang="es-CO" sz="1200" dirty="0" err="1">
                <a:cs typeface="Times New Roman" pitchFamily="18" charset="0"/>
              </a:rPr>
              <a:t>take</a:t>
            </a:r>
            <a:r>
              <a:rPr lang="es-CO" sz="1200" dirty="0">
                <a:cs typeface="Times New Roman" pitchFamily="18" charset="0"/>
              </a:rPr>
              <a:t> </a:t>
            </a:r>
            <a:r>
              <a:rPr lang="es-CO" sz="1200" dirty="0" err="1">
                <a:cs typeface="Times New Roman" pitchFamily="18" charset="0"/>
              </a:rPr>
              <a:t>an</a:t>
            </a:r>
            <a:r>
              <a:rPr lang="es-CO" sz="1200" dirty="0">
                <a:cs typeface="Times New Roman" pitchFamily="18" charset="0"/>
              </a:rPr>
              <a:t> </a:t>
            </a:r>
            <a:r>
              <a:rPr lang="es-CO" sz="1200" dirty="0" err="1">
                <a:cs typeface="Times New Roman" pitchFamily="18" charset="0"/>
              </a:rPr>
              <a:t>ecological</a:t>
            </a:r>
            <a:r>
              <a:rPr lang="es-CO" sz="1200" dirty="0">
                <a:cs typeface="Times New Roman" pitchFamily="18" charset="0"/>
              </a:rPr>
              <a:t> </a:t>
            </a:r>
            <a:r>
              <a:rPr lang="es-CO" sz="1200" dirty="0" err="1">
                <a:cs typeface="Times New Roman" pitchFamily="18" charset="0"/>
              </a:rPr>
              <a:t>approach</a:t>
            </a:r>
            <a:r>
              <a:rPr lang="es-CO" sz="1200" dirty="0">
                <a:cs typeface="Times New Roman" pitchFamily="18" charset="0"/>
              </a:rPr>
              <a:t> </a:t>
            </a:r>
            <a:r>
              <a:rPr lang="es-CO" sz="1200" dirty="0" err="1">
                <a:cs typeface="Times New Roman" pitchFamily="18" charset="0"/>
              </a:rPr>
              <a:t>to</a:t>
            </a:r>
            <a:r>
              <a:rPr lang="es-CO" sz="1200" dirty="0">
                <a:cs typeface="Times New Roman" pitchFamily="18" charset="0"/>
              </a:rPr>
              <a:t> </a:t>
            </a:r>
            <a:r>
              <a:rPr lang="es-CO" sz="1200" dirty="0" err="1">
                <a:cs typeface="Times New Roman" pitchFamily="18" charset="0"/>
              </a:rPr>
              <a:t>program</a:t>
            </a:r>
            <a:r>
              <a:rPr lang="es-CO" sz="1200" dirty="0">
                <a:cs typeface="Times New Roman" pitchFamily="18" charset="0"/>
              </a:rPr>
              <a:t> </a:t>
            </a:r>
            <a:r>
              <a:rPr lang="es-CO" sz="1200" dirty="0" err="1">
                <a:cs typeface="Times New Roman" pitchFamily="18" charset="0"/>
              </a:rPr>
              <a:t>planning</a:t>
            </a:r>
            <a:r>
              <a:rPr lang="es-CO" sz="1200" dirty="0">
                <a:cs typeface="Times New Roman" pitchFamily="18" charset="0"/>
              </a:rPr>
              <a:t>? </a:t>
            </a:r>
          </a:p>
          <a:p>
            <a:pPr>
              <a:buFont typeface="Wingdings" panose="05000000000000000000" pitchFamily="2" charset="2"/>
              <a:buChar char="Ø"/>
            </a:pPr>
            <a:r>
              <a:rPr lang="en-US" sz="1200" kern="1200" dirty="0">
                <a:solidFill>
                  <a:schemeClr val="tx1"/>
                </a:solidFill>
                <a:latin typeface="+mn-lt"/>
                <a:ea typeface="+mn-ea"/>
                <a:cs typeface="+mn-cs"/>
              </a:rPr>
              <a:t>use theory and frameworks to inform planning?</a:t>
            </a:r>
          </a:p>
          <a:p>
            <a:pPr>
              <a:buFont typeface="Wingdings" panose="05000000000000000000" pitchFamily="2" charset="2"/>
              <a:buChar char="Ø"/>
            </a:pPr>
            <a:r>
              <a:rPr lang="en-US" sz="1200" kern="1200" dirty="0">
                <a:solidFill>
                  <a:schemeClr val="tx1"/>
                </a:solidFill>
                <a:latin typeface="+mn-lt"/>
                <a:ea typeface="+mn-ea"/>
                <a:cs typeface="+mn-cs"/>
              </a:rPr>
              <a:t>incorporate empirical evidence?</a:t>
            </a:r>
            <a:r>
              <a:rPr lang="en-US" sz="1200" dirty="0">
                <a:cs typeface="Times New Roman" pitchFamily="18" charset="0"/>
              </a:rPr>
              <a:t> </a:t>
            </a:r>
          </a:p>
          <a:p>
            <a:pPr>
              <a:buFont typeface="Wingdings" panose="05000000000000000000" pitchFamily="2" charset="2"/>
              <a:buChar char="Ø"/>
            </a:pPr>
            <a:r>
              <a:rPr lang="en-US" sz="1200" dirty="0">
                <a:cs typeface="Times New Roman" pitchFamily="18" charset="0"/>
              </a:rPr>
              <a:t>address changing the behavior of people in the environment?</a:t>
            </a:r>
          </a:p>
          <a:p>
            <a:pPr>
              <a:buFont typeface="Wingdings" panose="05000000000000000000" pitchFamily="2" charset="2"/>
              <a:buChar char="Ø"/>
            </a:pPr>
            <a:r>
              <a:rPr lang="en-US" sz="1200" dirty="0">
                <a:cs typeface="Times New Roman" pitchFamily="18" charset="0"/>
              </a:rPr>
              <a:t>address the complexity of multi-causation of problems and multi-level intervention points?</a:t>
            </a:r>
            <a:endParaRPr lang="en-US" sz="1200" u="sng" kern="1200" dirty="0">
              <a:solidFill>
                <a:schemeClr val="tx1"/>
              </a:solidFill>
              <a:latin typeface="+mn-lt"/>
              <a:ea typeface="+mn-ea"/>
              <a:cs typeface="+mn-cs"/>
            </a:endParaRPr>
          </a:p>
          <a:p>
            <a:pPr marL="0" indent="0">
              <a:buNone/>
            </a:pPr>
            <a:r>
              <a:rPr lang="en-US" sz="1200" b="1" kern="1200" dirty="0">
                <a:solidFill>
                  <a:schemeClr val="tx1"/>
                </a:solidFill>
                <a:latin typeface="+mn-lt"/>
                <a:ea typeface="+mn-ea"/>
                <a:cs typeface="+mn-cs"/>
              </a:rPr>
              <a:t>...to create effective behavior or systems change interventions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7ED97-95E0-4D1F-B58A-BFD22CA214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586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004D94"/>
              </a:buClr>
              <a:buNone/>
            </a:pPr>
            <a:r>
              <a:rPr lang="en-US" sz="3000" dirty="0"/>
              <a:t>Equitable community/clinic participation:</a:t>
            </a:r>
          </a:p>
          <a:p>
            <a:pPr marL="576263" lvl="1" indent="-301625">
              <a:buClr>
                <a:srgbClr val="004D94"/>
              </a:buClr>
              <a:buFont typeface="Wingdings" panose="05000000000000000000" pitchFamily="2" charset="2"/>
              <a:buChar char="§"/>
            </a:pPr>
            <a:r>
              <a:rPr lang="en-US" sz="3000" dirty="0"/>
              <a:t>Ensures that program focus reflects community/clinic concerns</a:t>
            </a:r>
            <a:endParaRPr lang="en-US" sz="2400" dirty="0"/>
          </a:p>
          <a:p>
            <a:pPr marL="576263" lvl="1" indent="-301625">
              <a:buClr>
                <a:srgbClr val="004D94"/>
              </a:buClr>
              <a:buFont typeface="Wingdings" panose="05000000000000000000" pitchFamily="2" charset="2"/>
              <a:buChar char="§"/>
            </a:pPr>
            <a:r>
              <a:rPr lang="en-US" sz="3000" dirty="0"/>
              <a:t>Brings greater breadth of skills, knowledge, and expertise</a:t>
            </a:r>
            <a:endParaRPr lang="en-US" sz="2400" dirty="0"/>
          </a:p>
          <a:p>
            <a:pPr marL="576263" lvl="1" indent="-301625">
              <a:buClr>
                <a:srgbClr val="004D94"/>
              </a:buClr>
              <a:buFont typeface="Wingdings" panose="05000000000000000000" pitchFamily="2" charset="2"/>
              <a:buChar char="§"/>
            </a:pPr>
            <a:r>
              <a:rPr lang="en-US" sz="3000" dirty="0"/>
              <a:t>Improves external validity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92C29-AF35-42A1-AD20-266BF1BD0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42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798FF3-CF0E-8944-A857-E8FC4089DB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8652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9227D-5AEB-194B-8E1A-A44B7D591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532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06F97F-7121-4604-96A6-12E0EE26529D}"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033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4E7AD-A8EA-4DBB-9B96-4AD0D785765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244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Blurred the faces on this picture.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4EC31-5988-BC4B-AF70-96141BA5A5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794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200" b="1" dirty="0"/>
              <a:t>Aim 1: </a:t>
            </a:r>
            <a:r>
              <a:rPr lang="en-US" sz="1200" dirty="0"/>
              <a:t>Develop, pretest, and implement two multi-component interventions, targeting providers and parents of adolescent patients to increase HPV vaccination initiation. </a:t>
            </a:r>
          </a:p>
          <a:p>
            <a:pPr marL="0" indent="0">
              <a:lnSpc>
                <a:spcPct val="110000"/>
              </a:lnSpc>
              <a:spcBef>
                <a:spcPts val="2400"/>
              </a:spcBef>
              <a:buNone/>
            </a:pPr>
            <a:r>
              <a:rPr lang="en-US" sz="1200" b="1" dirty="0"/>
              <a:t>Aim 2: </a:t>
            </a:r>
            <a:r>
              <a:rPr lang="en-US" sz="1200" dirty="0"/>
              <a:t>Evaluate the effectiveness of the multicomponent interventions on HPV vaccination initiation and completion rates in TCP clinics.</a:t>
            </a:r>
          </a:p>
          <a:p>
            <a:pPr marL="0" indent="0">
              <a:lnSpc>
                <a:spcPct val="120000"/>
              </a:lnSpc>
              <a:spcBef>
                <a:spcPts val="2400"/>
              </a:spcBef>
              <a:buNone/>
            </a:pPr>
            <a:r>
              <a:rPr lang="en-US" sz="1200" b="1" dirty="0"/>
              <a:t>Aim 3: </a:t>
            </a:r>
            <a:r>
              <a:rPr lang="en-US" sz="1200" dirty="0"/>
              <a:t>Evaluate the cost-effectiveness of the multicomponent interventions.</a:t>
            </a:r>
          </a:p>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422973-0132-4118-BF68-65AAE628BFB9}"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2/1/2022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1824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9227D-5AEB-194B-8E1A-A44B7D591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440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3ED383F7-B457-48C9-93F2-108AF36A2F80}" type="slidenum">
              <a:rPr lang="en-US" smtClean="0"/>
              <a:t>6</a:t>
            </a:fld>
            <a:endParaRPr lang="en-US" dirty="0"/>
          </a:p>
        </p:txBody>
      </p:sp>
    </p:spTree>
    <p:extLst>
      <p:ext uri="{BB962C8B-B14F-4D97-AF65-F5344CB8AC3E}">
        <p14:creationId xmlns:p14="http://schemas.microsoft.com/office/powerpoint/2010/main" val="3841695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9227D-5AEB-194B-8E1A-A44B7D591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1869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9227D-5AEB-194B-8E1A-A44B7D591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4547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3140F-45A9-6349-B2CB-68E69B47270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Frerichs</a:t>
            </a:r>
            <a:r>
              <a:rPr lang="en-US" sz="1200" b="0" i="0" u="none" strike="noStrike" kern="1200" baseline="0" dirty="0">
                <a:solidFill>
                  <a:schemeClr val="tx1"/>
                </a:solidFill>
                <a:latin typeface="+mn-lt"/>
                <a:ea typeface="+mn-ea"/>
                <a:cs typeface="+mn-cs"/>
              </a:rPr>
              <a:t> L, </a:t>
            </a:r>
            <a:r>
              <a:rPr lang="en-US" sz="1200" b="0" i="0" u="none" strike="noStrike" kern="1200" baseline="0" dirty="0" err="1">
                <a:solidFill>
                  <a:schemeClr val="tx1"/>
                </a:solidFill>
                <a:latin typeface="+mn-lt"/>
                <a:ea typeface="+mn-ea"/>
                <a:cs typeface="+mn-cs"/>
              </a:rPr>
              <a:t>Brittin</a:t>
            </a:r>
            <a:r>
              <a:rPr lang="en-US" sz="1200" b="0" i="0" u="none" strike="noStrike" kern="1200" baseline="0" dirty="0">
                <a:solidFill>
                  <a:schemeClr val="tx1"/>
                </a:solidFill>
                <a:latin typeface="+mn-lt"/>
                <a:ea typeface="+mn-ea"/>
                <a:cs typeface="+mn-cs"/>
              </a:rPr>
              <a:t> J, Sorenson D, Trowbridge MJ, </a:t>
            </a:r>
            <a:r>
              <a:rPr lang="en-US" sz="1200" b="0" i="0" u="none" strike="noStrike" kern="1200" baseline="0" dirty="0" err="1">
                <a:solidFill>
                  <a:schemeClr val="tx1"/>
                </a:solidFill>
                <a:latin typeface="+mn-lt"/>
                <a:ea typeface="+mn-ea"/>
                <a:cs typeface="+mn-cs"/>
              </a:rPr>
              <a:t>Yaroch</a:t>
            </a:r>
            <a:r>
              <a:rPr lang="en-US" sz="1200" b="0" i="0" u="none" strike="noStrike" kern="1200" baseline="0" dirty="0">
                <a:solidFill>
                  <a:schemeClr val="tx1"/>
                </a:solidFill>
                <a:latin typeface="+mn-lt"/>
                <a:ea typeface="+mn-ea"/>
                <a:cs typeface="+mn-cs"/>
              </a:rPr>
              <a:t> AL, </a:t>
            </a:r>
            <a:r>
              <a:rPr lang="en-US" sz="1200" b="0" i="0" u="none" strike="noStrike" kern="1200" baseline="0" dirty="0" err="1">
                <a:solidFill>
                  <a:schemeClr val="tx1"/>
                </a:solidFill>
                <a:latin typeface="+mn-lt"/>
                <a:ea typeface="+mn-ea"/>
                <a:cs typeface="+mn-cs"/>
              </a:rPr>
              <a:t>Siahpush</a:t>
            </a:r>
            <a:r>
              <a:rPr lang="en-US" sz="1200" b="0" i="0" u="none" strike="noStrike" kern="1200" baseline="0" dirty="0">
                <a:solidFill>
                  <a:schemeClr val="tx1"/>
                </a:solidFill>
                <a:latin typeface="+mn-lt"/>
                <a:ea typeface="+mn-ea"/>
                <a:cs typeface="+mn-cs"/>
              </a:rPr>
              <a:t> M, et al. Influence of school architecture and design on healthy eating: a review of the evidence. Am J Public Health. 2015</a:t>
            </a:r>
            <a:r>
              <a:rPr lang="en-US" sz="1200" b="0" i="1"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105(4):e46-e57. </a:t>
            </a:r>
            <a:r>
              <a:rPr lang="en-US" sz="1200" b="0" i="0" u="none" strike="noStrike" kern="1200" baseline="0" dirty="0" err="1">
                <a:solidFill>
                  <a:schemeClr val="tx1"/>
                </a:solidFill>
                <a:latin typeface="+mn-lt"/>
                <a:ea typeface="+mn-ea"/>
                <a:cs typeface="+mn-cs"/>
              </a:rPr>
              <a:t>doi</a:t>
            </a:r>
            <a:r>
              <a:rPr lang="en-US" sz="1200" b="0" i="0" u="none" strike="noStrike" kern="1200" baseline="0" dirty="0">
                <a:solidFill>
                  <a:schemeClr val="tx1"/>
                </a:solidFill>
                <a:latin typeface="+mn-lt"/>
                <a:ea typeface="+mn-ea"/>
                <a:cs typeface="+mn-cs"/>
              </a:rPr>
              <a:t>: 10.2105/ AJPH.2014.302453. </a:t>
            </a:r>
          </a:p>
          <a:p>
            <a:pPr eaLnBrk="1" hangingPunct="1"/>
            <a:endParaRPr lang="en-US" dirty="0"/>
          </a:p>
        </p:txBody>
      </p:sp>
    </p:spTree>
    <p:extLst>
      <p:ext uri="{BB962C8B-B14F-4D97-AF65-F5344CB8AC3E}">
        <p14:creationId xmlns:p14="http://schemas.microsoft.com/office/powerpoint/2010/main" val="7594522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59DD9-C07A-0F4A-BE38-5AFB42BB2A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864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D717-F205-4956-9229-7C522805FB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0795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92C29-AF35-42A1-AD20-266BF1BD0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1081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92C29-AF35-42A1-AD20-266BF1BD0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02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mn-lt"/>
                <a:ea typeface="Calibri"/>
                <a:cs typeface="Calibri"/>
                <a:sym typeface="Calibri"/>
              </a:rPr>
              <a:t>Program components for target population and environmental 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mn-lt"/>
              </a:rPr>
              <a:t>C</a:t>
            </a:r>
            <a:r>
              <a:rPr kumimoji="0" lang="en-US" sz="1200" b="1" i="0" u="none" strike="noStrike" kern="1200" cap="none" spc="0" normalizeH="0" baseline="0" noProof="0" dirty="0" err="1">
                <a:ln>
                  <a:noFill/>
                </a:ln>
                <a:solidFill>
                  <a:prstClr val="black"/>
                </a:solidFill>
                <a:effectLst/>
                <a:uLnTx/>
                <a:uFillTx/>
                <a:latin typeface="+mn-lt"/>
                <a:ea typeface="+mn-ea"/>
                <a:cs typeface="+mn-cs"/>
              </a:rPr>
              <a:t>ontain</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1" i="1" u="sng" strike="noStrike" kern="1200" cap="none" spc="0" normalizeH="0" baseline="0" noProof="0" dirty="0">
                <a:ln>
                  <a:noFill/>
                </a:ln>
                <a:solidFill>
                  <a:prstClr val="black"/>
                </a:solidFill>
                <a:effectLst/>
                <a:uLnTx/>
                <a:uFillTx/>
                <a:latin typeface="+mn-lt"/>
                <a:ea typeface="+mn-ea"/>
                <a:cs typeface="+mn-cs"/>
              </a:rPr>
              <a:t>methods</a:t>
            </a:r>
            <a:r>
              <a:rPr kumimoji="0" lang="en-US" sz="1200" b="1" i="0" u="none" strike="noStrike" kern="1200" cap="none" spc="0" normalizeH="0" baseline="0" noProof="0" dirty="0">
                <a:ln>
                  <a:noFill/>
                </a:ln>
                <a:solidFill>
                  <a:prstClr val="black"/>
                </a:solidFill>
                <a:effectLst/>
                <a:uLnTx/>
                <a:uFillTx/>
                <a:latin typeface="+mn-lt"/>
                <a:ea typeface="+mn-ea"/>
                <a:cs typeface="+mn-cs"/>
              </a:rPr>
              <a:t> (techniques) and </a:t>
            </a:r>
            <a:r>
              <a:rPr kumimoji="0" lang="en-US" sz="1200" b="1" i="1" u="sng" strike="noStrike" kern="1200" cap="none" spc="0" normalizeH="0" baseline="0" noProof="0" dirty="0">
                <a:ln>
                  <a:noFill/>
                </a:ln>
                <a:solidFill>
                  <a:prstClr val="black"/>
                </a:solidFill>
                <a:effectLst/>
                <a:uLnTx/>
                <a:uFillTx/>
                <a:latin typeface="+mn-lt"/>
                <a:ea typeface="+mn-ea"/>
                <a:cs typeface="+mn-cs"/>
              </a:rPr>
              <a:t>practical applications  </a:t>
            </a:r>
            <a:r>
              <a:rPr kumimoji="0" lang="en-US" sz="1200" b="1" i="0" u="none" strike="noStrike" kern="1200" cap="none" spc="0" normalizeH="0" baseline="0" noProof="0" dirty="0">
                <a:ln>
                  <a:noFill/>
                </a:ln>
                <a:solidFill>
                  <a:prstClr val="black"/>
                </a:solidFill>
                <a:effectLst/>
                <a:uLnTx/>
                <a:uFillTx/>
                <a:latin typeface="+mn-lt"/>
                <a:ea typeface="+mn-ea"/>
                <a:cs typeface="+mn-cs"/>
              </a:rPr>
              <a:t>to change determinants of Implementation behaviors and implementation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000000"/>
              </a:solidFill>
              <a:latin typeface="+mn-lt"/>
              <a:ea typeface="Calibri"/>
              <a:cs typeface="Calibri"/>
              <a:sym typeface="Calibri"/>
            </a:endParaRP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9042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0000"/>
                </a:solidFill>
                <a:latin typeface="+mn-lt"/>
                <a:ea typeface="Calibri"/>
                <a:cs typeface="Calibri"/>
                <a:sym typeface="Calibri"/>
              </a:rPr>
              <a:t>Program components for target population and environmental 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solidFill>
                <a:srgbClr val="000000"/>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mn-lt"/>
              </a:rPr>
              <a:t>C</a:t>
            </a:r>
            <a:r>
              <a:rPr kumimoji="0" lang="en-US" sz="1200" b="1" i="0" u="none" strike="noStrike" kern="1200" cap="none" spc="0" normalizeH="0" baseline="0" noProof="0" dirty="0" err="1">
                <a:ln>
                  <a:noFill/>
                </a:ln>
                <a:solidFill>
                  <a:prstClr val="black"/>
                </a:solidFill>
                <a:effectLst/>
                <a:uLnTx/>
                <a:uFillTx/>
                <a:latin typeface="+mn-lt"/>
                <a:ea typeface="+mn-ea"/>
                <a:cs typeface="+mn-cs"/>
              </a:rPr>
              <a:t>ontain</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1" i="1" u="sng" strike="noStrike" kern="1200" cap="none" spc="0" normalizeH="0" baseline="0" noProof="0" dirty="0">
                <a:ln>
                  <a:noFill/>
                </a:ln>
                <a:solidFill>
                  <a:prstClr val="black"/>
                </a:solidFill>
                <a:effectLst/>
                <a:uLnTx/>
                <a:uFillTx/>
                <a:latin typeface="+mn-lt"/>
                <a:ea typeface="+mn-ea"/>
                <a:cs typeface="+mn-cs"/>
              </a:rPr>
              <a:t>methods</a:t>
            </a:r>
            <a:r>
              <a:rPr kumimoji="0" lang="en-US" sz="1200" b="1" i="0" u="none" strike="noStrike" kern="1200" cap="none" spc="0" normalizeH="0" baseline="0" noProof="0" dirty="0">
                <a:ln>
                  <a:noFill/>
                </a:ln>
                <a:solidFill>
                  <a:prstClr val="black"/>
                </a:solidFill>
                <a:effectLst/>
                <a:uLnTx/>
                <a:uFillTx/>
                <a:latin typeface="+mn-lt"/>
                <a:ea typeface="+mn-ea"/>
                <a:cs typeface="+mn-cs"/>
              </a:rPr>
              <a:t> (techniques) and </a:t>
            </a:r>
            <a:r>
              <a:rPr kumimoji="0" lang="en-US" sz="1200" b="1" i="1" u="sng" strike="noStrike" kern="1200" cap="none" spc="0" normalizeH="0" baseline="0" noProof="0" dirty="0">
                <a:ln>
                  <a:noFill/>
                </a:ln>
                <a:solidFill>
                  <a:prstClr val="black"/>
                </a:solidFill>
                <a:effectLst/>
                <a:uLnTx/>
                <a:uFillTx/>
                <a:latin typeface="+mn-lt"/>
                <a:ea typeface="+mn-ea"/>
                <a:cs typeface="+mn-cs"/>
              </a:rPr>
              <a:t>practical applications  </a:t>
            </a:r>
            <a:r>
              <a:rPr kumimoji="0" lang="en-US" sz="1200" b="1" i="0" u="none" strike="noStrike" kern="1200" cap="none" spc="0" normalizeH="0" baseline="0" noProof="0" dirty="0">
                <a:ln>
                  <a:noFill/>
                </a:ln>
                <a:solidFill>
                  <a:prstClr val="black"/>
                </a:solidFill>
                <a:effectLst/>
                <a:uLnTx/>
                <a:uFillTx/>
                <a:latin typeface="+mn-lt"/>
                <a:ea typeface="+mn-ea"/>
                <a:cs typeface="+mn-cs"/>
              </a:rPr>
              <a:t>to change determinants of Implementation behaviors and implementation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000000"/>
              </a:solidFill>
              <a:latin typeface="+mn-lt"/>
              <a:ea typeface="Calibri"/>
              <a:cs typeface="Calibri"/>
              <a:sym typeface="Calibri"/>
            </a:endParaRPr>
          </a:p>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34457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92C29-AF35-42A1-AD20-266BF1BD0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809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383F7-B457-48C9-93F2-108AF36A2F80}" type="slidenum">
              <a:rPr lang="en-US" smtClean="0"/>
              <a:t>7</a:t>
            </a:fld>
            <a:endParaRPr lang="en-US" dirty="0"/>
          </a:p>
        </p:txBody>
      </p:sp>
    </p:spTree>
    <p:extLst>
      <p:ext uri="{BB962C8B-B14F-4D97-AF65-F5344CB8AC3E}">
        <p14:creationId xmlns:p14="http://schemas.microsoft.com/office/powerpoint/2010/main" val="4136538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8701B4-9AE0-4C88-A84F-0E363DDD2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5517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use the term “implementation strategies” to mean what can be very different approaches,</a:t>
            </a:r>
            <a:r>
              <a:rPr lang="en-US" baseline="0" dirty="0"/>
              <a:t> it is important to take a closer look at how we are understanding strategies or interventions to increase HPV vaccination uptake.</a:t>
            </a:r>
          </a:p>
          <a:p>
            <a:endParaRPr lang="en-US" baseline="0" dirty="0"/>
          </a:p>
          <a:p>
            <a:r>
              <a:rPr lang="en-US" baseline="0" dirty="0"/>
              <a:t>Why is this important? </a:t>
            </a:r>
            <a:r>
              <a:rPr lang="en-US" sz="1200" kern="1200" dirty="0">
                <a:solidFill>
                  <a:schemeClr val="tx1"/>
                </a:solidFill>
                <a:effectLst/>
                <a:latin typeface="+mn-lt"/>
                <a:ea typeface="+mn-ea"/>
                <a:cs typeface="+mn-cs"/>
              </a:rPr>
              <a:t>Differentiating these terms is important because they have distinct characteristics; are derived from different types of evidence bases; and present unique considerations for adoption, adaptation, and implementation. Here, and consistent with the literature, we define three types of research innovations that result from the translation of research findings for use in practice: clinical practice guidelines, general interventions, and specific interventions or programs.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important focus of implementation science—the development of implementation strategies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 CPGs, general interventions, called “strategies” in The Guide to Community Preventive Services (Community Guide) also are generated through systematic reviews of the literature.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E9CD7-884A-49C6-B470-7ED8DDE301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7110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4D94">
                    <a:lumMod val="75000"/>
                    <a:lumOff val="25000"/>
                  </a:srgbClr>
                </a:solidFill>
              </a:rPr>
              <a:t>To examine theoretical and practice-based </a:t>
            </a:r>
            <a:r>
              <a:rPr lang="en-US" i="1" dirty="0">
                <a:solidFill>
                  <a:srgbClr val="00B0F0"/>
                </a:solidFill>
              </a:rPr>
              <a:t>interweaving</a:t>
            </a:r>
            <a:r>
              <a:rPr lang="en-US" dirty="0">
                <a:solidFill>
                  <a:srgbClr val="00B0F0"/>
                </a:solidFill>
              </a:rPr>
              <a:t> concepts </a:t>
            </a:r>
            <a:r>
              <a:rPr lang="en-US" dirty="0">
                <a:solidFill>
                  <a:srgbClr val="004D94">
                    <a:lumMod val="75000"/>
                    <a:lumOff val="25000"/>
                  </a:srgbClr>
                </a:solidFill>
              </a:rPr>
              <a:t>in relation to:</a:t>
            </a:r>
          </a:p>
          <a:p>
            <a:pPr marL="342900" indent="-342900">
              <a:buFont typeface="Arial" panose="020B0604020202020204" pitchFamily="34" charset="0"/>
              <a:buChar char="•"/>
            </a:pPr>
            <a:r>
              <a:rPr lang="en-US" i="1" dirty="0">
                <a:solidFill>
                  <a:srgbClr val="004D94">
                    <a:lumMod val="75000"/>
                    <a:lumOff val="25000"/>
                  </a:srgbClr>
                </a:solidFill>
              </a:rPr>
              <a:t>the policy environment</a:t>
            </a:r>
            <a:endParaRPr lang="en-US" sz="400" dirty="0">
              <a:solidFill>
                <a:srgbClr val="004D94">
                  <a:lumMod val="75000"/>
                  <a:lumOff val="25000"/>
                </a:srgbClr>
              </a:solidFill>
            </a:endParaRPr>
          </a:p>
          <a:p>
            <a:pPr marL="342900" indent="-342900">
              <a:buFont typeface="Arial" panose="020B0604020202020204" pitchFamily="34" charset="0"/>
              <a:buChar char="•"/>
            </a:pPr>
            <a:r>
              <a:rPr lang="en-US" i="1" dirty="0">
                <a:solidFill>
                  <a:srgbClr val="004D94">
                    <a:lumMod val="75000"/>
                    <a:lumOff val="25000"/>
                  </a:srgbClr>
                </a:solidFill>
              </a:rPr>
              <a:t>the</a:t>
            </a:r>
            <a:r>
              <a:rPr lang="en-US" dirty="0">
                <a:solidFill>
                  <a:srgbClr val="004D94">
                    <a:lumMod val="75000"/>
                    <a:lumOff val="25000"/>
                  </a:srgbClr>
                </a:solidFill>
              </a:rPr>
              <a:t> </a:t>
            </a:r>
            <a:r>
              <a:rPr lang="en-US" i="1" dirty="0">
                <a:solidFill>
                  <a:srgbClr val="004D94">
                    <a:lumMod val="75000"/>
                    <a:lumOff val="25000"/>
                  </a:srgbClr>
                </a:solidFill>
              </a:rPr>
              <a:t>information environment</a:t>
            </a:r>
            <a:endParaRPr lang="en-US" sz="400" dirty="0">
              <a:solidFill>
                <a:srgbClr val="004D94">
                  <a:lumMod val="75000"/>
                  <a:lumOff val="25000"/>
                </a:srgbClr>
              </a:solidFill>
            </a:endParaRPr>
          </a:p>
          <a:p>
            <a:pPr marL="342900" indent="-342900">
              <a:buFont typeface="Arial" panose="020B0604020202020204" pitchFamily="34" charset="0"/>
              <a:buChar char="•"/>
            </a:pPr>
            <a:r>
              <a:rPr lang="en-US" i="1" dirty="0">
                <a:solidFill>
                  <a:srgbClr val="004D94">
                    <a:lumMod val="75000"/>
                    <a:lumOff val="25000"/>
                  </a:srgbClr>
                </a:solidFill>
              </a:rPr>
              <a:t>the social/ organizational environment</a:t>
            </a:r>
            <a:endParaRPr lang="en-US" sz="400" dirty="0">
              <a:solidFill>
                <a:srgbClr val="004D94">
                  <a:lumMod val="75000"/>
                  <a:lumOff val="25000"/>
                </a:srgbClr>
              </a:solidFill>
            </a:endParaRPr>
          </a:p>
          <a:p>
            <a:pPr marL="342900" indent="-342900">
              <a:buFont typeface="Arial" panose="020B0604020202020204" pitchFamily="34" charset="0"/>
              <a:buChar char="•"/>
            </a:pPr>
            <a:r>
              <a:rPr lang="en-US" i="1" dirty="0">
                <a:solidFill>
                  <a:srgbClr val="004D94">
                    <a:lumMod val="75000"/>
                    <a:lumOff val="25000"/>
                  </a:srgbClr>
                </a:solidFill>
              </a:rPr>
              <a:t>the</a:t>
            </a:r>
            <a:r>
              <a:rPr lang="en-US" dirty="0">
                <a:solidFill>
                  <a:srgbClr val="004D94">
                    <a:lumMod val="75000"/>
                    <a:lumOff val="25000"/>
                  </a:srgbClr>
                </a:solidFill>
              </a:rPr>
              <a:t> </a:t>
            </a:r>
            <a:r>
              <a:rPr lang="en-US" i="1" dirty="0">
                <a:solidFill>
                  <a:srgbClr val="004D94">
                    <a:lumMod val="75000"/>
                    <a:lumOff val="25000"/>
                  </a:srgbClr>
                </a:solidFill>
              </a:rPr>
              <a:t>physical </a:t>
            </a:r>
            <a:r>
              <a:rPr lang="en-US" i="1" dirty="0" err="1">
                <a:solidFill>
                  <a:srgbClr val="004D94">
                    <a:lumMod val="75000"/>
                    <a:lumOff val="25000"/>
                  </a:srgbClr>
                </a:solidFill>
              </a:rPr>
              <a:t>envir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92C29-AF35-42A1-AD20-266BF1BD0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8444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92C29-AF35-42A1-AD20-266BF1BD01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8947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DESCRIPTION</a:t>
            </a:r>
          </a:p>
          <a:p>
            <a:r>
              <a:rPr lang="en-US" dirty="0"/>
              <a:t>The Cancer Control Research Training Program in the Department of Health Promotion and Behavioral Sciences is seeking a postdoctoral fellow. Potential candidates should how outstanding promise of scholarly achievement that contributes to cancer prevention and control. Applicants with experience and/or interest in health equity, community engaged research, and implementation science and applicants from underrepresented minority groups are strongly encouraged to apply. The position is funded by the National Cancer Institute (T32 grant), a quality postdoctoral training program with a thriving interdisciplinary environment with collaborations in diverse populations and areas of Texas. </a:t>
            </a:r>
          </a:p>
          <a:p>
            <a:endParaRPr lang="en-US" dirty="0"/>
          </a:p>
          <a:p>
            <a:r>
              <a:rPr lang="en-US" dirty="0"/>
              <a:t>The candidate will receive support for up to 3 years and annual stipend starting at $50,004, depending on experience plus health insurance, tuition, fees, etc. Opportunities will include  ?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2221D-9790-4AF4-9694-6AA6BB422A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946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25C38-BB90-470C-8699-3471BA6835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03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defTabSz="941613"/>
            <a:fld id="{FF2EB982-DCDD-40C2-8190-831EDC5F85A8}" type="slidenum">
              <a:rPr lang="en-US" altLang="en-US" smtClean="0">
                <a:solidFill>
                  <a:prstClr val="black"/>
                </a:solidFill>
              </a:rPr>
              <a:pPr defTabSz="941613"/>
              <a:t>8</a:t>
            </a:fld>
            <a:endParaRPr lang="en-US" altLang="en-US" dirty="0">
              <a:solidFill>
                <a:prstClr val="black"/>
              </a:solidFill>
            </a:endParaRPr>
          </a:p>
        </p:txBody>
      </p:sp>
      <p:sp>
        <p:nvSpPr>
          <p:cNvPr id="72707" name="Rectangle 2"/>
          <p:cNvSpPr>
            <a:spLocks noGrp="1" noRot="1" noChangeAspect="1" noChangeArrowheads="1" noTextEdit="1"/>
          </p:cNvSpPr>
          <p:nvPr>
            <p:ph type="sldImg"/>
          </p:nvPr>
        </p:nvSpPr>
        <p:spPr>
          <a:xfrm>
            <a:off x="433388" y="706438"/>
            <a:ext cx="6300787" cy="3544887"/>
          </a:xfrm>
          <a:ln/>
        </p:spPr>
      </p:sp>
      <p:sp>
        <p:nvSpPr>
          <p:cNvPr id="72708" name="Rectangle 3"/>
          <p:cNvSpPr>
            <a:spLocks noGrp="1" noChangeArrowheads="1"/>
          </p:cNvSpPr>
          <p:nvPr>
            <p:ph type="body" idx="1"/>
          </p:nvPr>
        </p:nvSpPr>
        <p:spPr>
          <a:xfrm>
            <a:off x="716931" y="4489705"/>
            <a:ext cx="5732328" cy="4253728"/>
          </a:xfrm>
          <a:noFill/>
          <a:ln/>
        </p:spPr>
        <p:txBody>
          <a:bodyPr/>
          <a:lstStyle/>
          <a:p>
            <a:pPr eaLnBrk="1" hangingPunct="1"/>
            <a:endParaRPr lang="en-US" dirty="0"/>
          </a:p>
        </p:txBody>
      </p:sp>
    </p:spTree>
    <p:extLst>
      <p:ext uri="{BB962C8B-B14F-4D97-AF65-F5344CB8AC3E}">
        <p14:creationId xmlns:p14="http://schemas.microsoft.com/office/powerpoint/2010/main" val="423963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08E59-1B20-3347-891F-9D62BCBC36DF}" type="slidenum">
              <a:rPr lang="en-US" smtClean="0"/>
              <a:t>9</a:t>
            </a:fld>
            <a:endParaRPr lang="en-US" dirty="0"/>
          </a:p>
        </p:txBody>
      </p:sp>
    </p:spTree>
    <p:extLst>
      <p:ext uri="{BB962C8B-B14F-4D97-AF65-F5344CB8AC3E}">
        <p14:creationId xmlns:p14="http://schemas.microsoft.com/office/powerpoint/2010/main" val="462916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140C-60B2-4E7F-AA9A-16C5CAF1E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1141C2-BDDC-43F0-80B7-1F6B0C26CC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38740E-9529-446E-88BD-FFBE86AE5FEA}"/>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5" name="Footer Placeholder 4">
            <a:extLst>
              <a:ext uri="{FF2B5EF4-FFF2-40B4-BE49-F238E27FC236}">
                <a16:creationId xmlns:a16="http://schemas.microsoft.com/office/drawing/2014/main" id="{2B77D6A2-6C41-495C-80C6-4C8107DAF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7329B-724E-4382-BB9D-69F858DE1B1C}"/>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2733935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1A53-417A-40EF-B7FE-D6C522F77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6E95C-A183-40C2-A7CA-8E4F8D675E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66C1-B010-4F2B-A372-F50B7210C15B}"/>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5" name="Footer Placeholder 4">
            <a:extLst>
              <a:ext uri="{FF2B5EF4-FFF2-40B4-BE49-F238E27FC236}">
                <a16:creationId xmlns:a16="http://schemas.microsoft.com/office/drawing/2014/main" id="{3A49E3DC-657A-49FE-BDD3-BF2848B49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A9188-241C-446F-BDF1-411738C5BB75}"/>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177205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5D1C5-E270-405B-851E-1B55044662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977353-5135-43DA-8EAB-7D185C1CFF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7EFA7-D2CF-4F97-B124-EAF0F1776DBA}"/>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5" name="Footer Placeholder 4">
            <a:extLst>
              <a:ext uri="{FF2B5EF4-FFF2-40B4-BE49-F238E27FC236}">
                <a16:creationId xmlns:a16="http://schemas.microsoft.com/office/drawing/2014/main" id="{70F17C9D-7E3E-436F-ADCD-44D8D2CEA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E0C03-0BC2-4A0B-A480-671750A3E5B1}"/>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24771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solidFill>
            <a:srgbClr val="741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Tree>
    <p:extLst>
      <p:ext uri="{BB962C8B-B14F-4D97-AF65-F5344CB8AC3E}">
        <p14:creationId xmlns:p14="http://schemas.microsoft.com/office/powerpoint/2010/main" val="110100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rgbClr val="4B1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rgbClr val="9F6573"/>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2089047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3825"/>
            <a:ext cx="121920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4978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91200" y="1600200"/>
            <a:ext cx="4978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F392125E-1CA6-2543-8AF3-D9A90FFF12C1}" type="datetime1">
              <a:rPr lang="en-US" smtClean="0"/>
              <a:t>2/1/2022</a:t>
            </a:fld>
            <a:endParaRPr lang="en-U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n-US"/>
          </a:p>
        </p:txBody>
      </p:sp>
    </p:spTree>
    <p:extLst>
      <p:ext uri="{BB962C8B-B14F-4D97-AF65-F5344CB8AC3E}">
        <p14:creationId xmlns:p14="http://schemas.microsoft.com/office/powerpoint/2010/main" val="2294546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A0D1AB0C-2C14-4B5F-93EC-C45B23C81460}" type="datetimeFigureOut">
              <a:rPr lang="en-US" smtClean="0"/>
              <a:pPr/>
              <a:t>2/1/2022</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185E260-2B7E-4FD5-A34B-3010FBE073A3}"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168749571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0D1AB0C-2C14-4B5F-93EC-C45B23C81460}" type="datetimeFigureOut">
              <a:rPr lang="en-US" smtClean="0">
                <a:solidFill>
                  <a:srgbClr val="775F55"/>
                </a:solidFill>
              </a:rPr>
              <a:pPr/>
              <a:t>2/1/2022</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185E260-2B7E-4FD5-A34B-3010FBE073A3}"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1862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0D1AB0C-2C14-4B5F-93EC-C45B23C81460}" type="datetimeFigureOut">
              <a:rPr lang="en-US" smtClean="0">
                <a:solidFill>
                  <a:srgbClr val="775F55"/>
                </a:solidFill>
              </a:rPr>
              <a:pPr/>
              <a:t>2/1/2022</a:t>
            </a:fld>
            <a:endParaRPr lang="en-US">
              <a:solidFill>
                <a:srgbClr val="775F55"/>
              </a:solidFill>
            </a:endParaRP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2185E260-2B7E-4FD5-A34B-3010FBE073A3}"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240832187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A0D1AB0C-2C14-4B5F-93EC-C45B23C81460}" type="datetimeFigureOut">
              <a:rPr lang="en-US" smtClean="0">
                <a:solidFill>
                  <a:srgbClr val="775F55"/>
                </a:solidFill>
              </a:rPr>
              <a:pPr/>
              <a:t>2/1/2022</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2185E260-2B7E-4FD5-A34B-3010FBE073A3}"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902271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0D1AB0C-2C14-4B5F-93EC-C45B23C81460}" type="datetimeFigureOut">
              <a:rPr lang="en-US" smtClean="0">
                <a:solidFill>
                  <a:srgbClr val="775F55"/>
                </a:solidFill>
              </a:rPr>
              <a:pPr/>
              <a:t>2/1/2022</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2185E260-2B7E-4FD5-A34B-3010FBE073A3}"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09701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0E33-203B-4FF1-B8D7-849EB29F6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5F768A-B24B-4F62-B57E-14FED5E549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63CEE-5B57-4ED8-BE3E-B17D93035E54}"/>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5" name="Footer Placeholder 4">
            <a:extLst>
              <a:ext uri="{FF2B5EF4-FFF2-40B4-BE49-F238E27FC236}">
                <a16:creationId xmlns:a16="http://schemas.microsoft.com/office/drawing/2014/main" id="{93FB7A9E-6327-4CF9-BABE-BDF6FE6A1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CF903-ED3C-4B21-B0CE-F903FE50A753}"/>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2012679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0D1AB0C-2C14-4B5F-93EC-C45B23C81460}" type="datetimeFigureOut">
              <a:rPr lang="en-US" smtClean="0">
                <a:solidFill>
                  <a:srgbClr val="775F55"/>
                </a:solidFill>
              </a:rPr>
              <a:pPr/>
              <a:t>2/1/2022</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185E260-2B7E-4FD5-A34B-3010FBE073A3}" type="slidenum">
              <a:rPr lang="en-US" smtClean="0"/>
              <a:pPr/>
              <a:t>‹#›</a:t>
            </a:fld>
            <a:endParaRPr lang="en-US"/>
          </a:p>
        </p:txBody>
      </p:sp>
    </p:spTree>
    <p:extLst>
      <p:ext uri="{BB962C8B-B14F-4D97-AF65-F5344CB8AC3E}">
        <p14:creationId xmlns:p14="http://schemas.microsoft.com/office/powerpoint/2010/main" val="136698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D1AB0C-2C14-4B5F-93EC-C45B23C81460}" type="datetimeFigureOut">
              <a:rPr lang="en-US" smtClean="0">
                <a:solidFill>
                  <a:srgbClr val="775F55"/>
                </a:solidFill>
              </a:rPr>
              <a:pPr/>
              <a:t>2/1/2022</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2185E260-2B7E-4FD5-A34B-3010FBE073A3}"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616134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0D1AB0C-2C14-4B5F-93EC-C45B23C81460}" type="datetimeFigureOut">
              <a:rPr lang="en-US" smtClean="0">
                <a:solidFill>
                  <a:srgbClr val="775F55"/>
                </a:solidFill>
              </a:rPr>
              <a:pPr/>
              <a:t>2/1/2022</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185E260-2B7E-4FD5-A34B-3010FBE073A3}"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73903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8331200" y="6248401"/>
            <a:ext cx="3556000" cy="365125"/>
          </a:xfrm>
        </p:spPr>
        <p:txBody>
          <a:bodyPr rtlCol="0"/>
          <a:lstStyle/>
          <a:p>
            <a:fld id="{A0D1AB0C-2C14-4B5F-93EC-C45B23C81460}" type="datetimeFigureOut">
              <a:rPr lang="en-US" smtClean="0">
                <a:solidFill>
                  <a:srgbClr val="775F55"/>
                </a:solidFill>
              </a:rPr>
              <a:pPr/>
              <a:t>2/1/2022</a:t>
            </a:fld>
            <a:endParaRPr lang="en-US">
              <a:solidFill>
                <a:srgbClr val="775F55"/>
              </a:solidFill>
            </a:endParaRPr>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2185E260-2B7E-4FD5-A34B-3010FBE073A3}"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96848973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D1AB0C-2C14-4B5F-93EC-C45B23C81460}" type="datetimeFigureOut">
              <a:rPr lang="en-US" smtClean="0">
                <a:solidFill>
                  <a:srgbClr val="775F55"/>
                </a:solidFill>
              </a:rPr>
              <a:pPr/>
              <a:t>2/1/2022</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2185E260-2B7E-4FD5-A34B-3010FBE073A3}" type="slidenum">
              <a:rPr lang="en-US" smtClean="0"/>
              <a:pPr/>
              <a:t>‹#›</a:t>
            </a:fld>
            <a:endParaRPr lang="en-US"/>
          </a:p>
        </p:txBody>
      </p:sp>
    </p:spTree>
    <p:extLst>
      <p:ext uri="{BB962C8B-B14F-4D97-AF65-F5344CB8AC3E}">
        <p14:creationId xmlns:p14="http://schemas.microsoft.com/office/powerpoint/2010/main" val="3285234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A0D1AB0C-2C14-4B5F-93EC-C45B23C81460}" type="datetimeFigureOut">
              <a:rPr lang="en-US" smtClean="0">
                <a:solidFill>
                  <a:srgbClr val="775F55"/>
                </a:solidFill>
              </a:rPr>
              <a:pPr/>
              <a:t>2/1/2022</a:t>
            </a:fld>
            <a:endParaRPr lang="en-US">
              <a:solidFill>
                <a:srgbClr val="775F55"/>
              </a:solidFill>
            </a:endParaRPr>
          </a:p>
        </p:txBody>
      </p:sp>
      <p:sp>
        <p:nvSpPr>
          <p:cNvPr id="5" name="Footer Placeholder 4"/>
          <p:cNvSpPr>
            <a:spLocks noGrp="1"/>
          </p:cNvSpPr>
          <p:nvPr>
            <p:ph type="ftr" sz="quarter" idx="11"/>
          </p:nvPr>
        </p:nvSpPr>
        <p:spPr>
          <a:xfrm>
            <a:off x="609602" y="6248208"/>
            <a:ext cx="7431311" cy="365125"/>
          </a:xfrm>
        </p:spPr>
        <p:txBody>
          <a:bodyPr/>
          <a:lstStyle/>
          <a:p>
            <a:endParaRPr lang="en-US">
              <a:solidFill>
                <a:srgbClr val="775F55"/>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2185E260-2B7E-4FD5-A34B-3010FBE073A3}" type="slidenum">
              <a:rPr lang="en-US" smtClean="0"/>
              <a:pPr/>
              <a:t>‹#›</a:t>
            </a:fld>
            <a:endParaRPr lang="en-US"/>
          </a:p>
        </p:txBody>
      </p:sp>
    </p:spTree>
    <p:extLst>
      <p:ext uri="{BB962C8B-B14F-4D97-AF65-F5344CB8AC3E}">
        <p14:creationId xmlns:p14="http://schemas.microsoft.com/office/powerpoint/2010/main" val="246651612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B600"/>
            </a:solidFill>
            <a:prstDash val="dot"/>
            <a:round/>
            <a:headEnd type="none" w="sm" len="sm"/>
            <a:tailEnd type="none" w="sm" len="sm"/>
          </a:ln>
        </p:spPr>
        <p:txBody>
          <a:bodyPr spcFirstLastPara="1" wrap="square" lIns="121900" tIns="121900" rIns="121900" bIns="121900" anchor="ctr" anchorCtr="0">
            <a:noAutofit/>
          </a:bodyPr>
          <a:lstStyle/>
          <a:p>
            <a:endParaRPr sz="2400">
              <a:solidFill>
                <a:prstClr val="black"/>
              </a:solidFill>
            </a:endParaRPr>
          </a:p>
        </p:txBody>
      </p:sp>
      <p:sp>
        <p:nvSpPr>
          <p:cNvPr id="23" name="Google Shape;23;p5"/>
          <p:cNvSpPr txBox="1">
            <a:spLocks noGrp="1"/>
          </p:cNvSpPr>
          <p:nvPr>
            <p:ph type="title"/>
          </p:nvPr>
        </p:nvSpPr>
        <p:spPr>
          <a:xfrm>
            <a:off x="1229333" y="1189033"/>
            <a:ext cx="9154800" cy="11432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1229333" y="2514601"/>
            <a:ext cx="9154800" cy="3154800"/>
          </a:xfrm>
          <a:prstGeom prst="rect">
            <a:avLst/>
          </a:prstGeom>
        </p:spPr>
        <p:txBody>
          <a:bodyPr spcFirstLastPara="1" wrap="square" lIns="91425" tIns="91425" rIns="91425" bIns="91425" anchor="t" anchorCtr="0"/>
          <a:lstStyle>
            <a:lvl1pPr marL="609585" lvl="0" indent="-457189">
              <a:spcBef>
                <a:spcPts val="800"/>
              </a:spcBef>
              <a:spcAft>
                <a:spcPts val="0"/>
              </a:spcAft>
              <a:buClr>
                <a:srgbClr val="FFB600"/>
              </a:buClr>
              <a:buSzPts val="1800"/>
              <a:buChar char="●"/>
              <a:defRPr/>
            </a:lvl1pPr>
            <a:lvl2pPr marL="1219170" lvl="1" indent="-457189">
              <a:spcBef>
                <a:spcPts val="0"/>
              </a:spcBef>
              <a:spcAft>
                <a:spcPts val="0"/>
              </a:spcAft>
              <a:buClr>
                <a:srgbClr val="FFB600"/>
              </a:buClr>
              <a:buSzPts val="1800"/>
              <a:buChar char="○"/>
              <a:defRPr/>
            </a:lvl2pPr>
            <a:lvl3pPr marL="1828754" lvl="2" indent="-457189">
              <a:spcBef>
                <a:spcPts val="0"/>
              </a:spcBef>
              <a:spcAft>
                <a:spcPts val="0"/>
              </a:spcAft>
              <a:buClr>
                <a:srgbClr val="FFB600"/>
              </a:buClr>
              <a:buSzPts val="18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2086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4243533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895676" y="371510"/>
            <a:ext cx="10912883" cy="991998"/>
          </a:xfrm>
          <a:prstGeom prst="rect">
            <a:avLst/>
          </a:prstGeom>
        </p:spPr>
        <p:txBody>
          <a:bodyPr anchor="b">
            <a:normAutofit/>
          </a:bodyPr>
          <a:lstStyle>
            <a:lvl1pPr marL="0" indent="0">
              <a:lnSpc>
                <a:spcPct val="90000"/>
              </a:lnSpc>
              <a:buNone/>
              <a:defRPr sz="3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6" name="Text Placeholder 9"/>
          <p:cNvSpPr>
            <a:spLocks noGrp="1"/>
          </p:cNvSpPr>
          <p:nvPr>
            <p:ph type="body" sz="quarter" idx="11" hasCustomPrompt="1"/>
          </p:nvPr>
        </p:nvSpPr>
        <p:spPr>
          <a:xfrm>
            <a:off x="879073" y="1736726"/>
            <a:ext cx="1092828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9" name="Picture 8" descr="W Logo_Purple_2685_HEX.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0852" y="5949410"/>
            <a:ext cx="1828800" cy="923544"/>
          </a:xfrm>
          <a:prstGeom prst="rect">
            <a:avLst/>
          </a:prstGeom>
        </p:spPr>
      </p:pic>
      <p:pic>
        <p:nvPicPr>
          <p:cNvPr id="7" name="Picture 6" descr="Bar_RtAngle_7502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5633" y="1437805"/>
            <a:ext cx="1810912" cy="67050"/>
          </a:xfrm>
          <a:prstGeom prst="rect">
            <a:avLst/>
          </a:prstGeom>
        </p:spPr>
      </p:pic>
    </p:spTree>
    <p:extLst>
      <p:ext uri="{BB962C8B-B14F-4D97-AF65-F5344CB8AC3E}">
        <p14:creationId xmlns:p14="http://schemas.microsoft.com/office/powerpoint/2010/main" val="1339257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975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956E-82E8-4E04-9895-0F43C7BCB8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6783B0-480A-4B10-9AB6-BA8D500D69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ED65AD-1600-4B52-9DD8-17F0F972D972}"/>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5" name="Footer Placeholder 4">
            <a:extLst>
              <a:ext uri="{FF2B5EF4-FFF2-40B4-BE49-F238E27FC236}">
                <a16:creationId xmlns:a16="http://schemas.microsoft.com/office/drawing/2014/main" id="{29377382-0208-44A2-8525-C32D75365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A1A01-CAB5-4F6D-A0AD-8DAEA59746FB}"/>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4080711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06318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1242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05302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9197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56638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1041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3841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8592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796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5264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5EFA-E860-4282-AC71-91BA20242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B2AFF-737A-425C-B25B-366686EEC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FB97F6-FB22-4B0B-802B-FEC86FEC56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52B581-452C-4CE4-BA58-F87ED34EB1DA}"/>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6" name="Footer Placeholder 5">
            <a:extLst>
              <a:ext uri="{FF2B5EF4-FFF2-40B4-BE49-F238E27FC236}">
                <a16:creationId xmlns:a16="http://schemas.microsoft.com/office/drawing/2014/main" id="{1EF242F4-D35D-4300-9AE7-299920637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EE6D3-76FD-4745-B4F0-4670D70992E6}"/>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293347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403D-F123-48C0-B0B6-E17A476CFB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99F960-6CDF-47E7-A9E0-DFDA7E64E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B7ABE7-DD02-43F3-85C9-3F195ACA8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51E18B-8D59-41AA-94FB-6418B616A6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C50FAF-E1A9-4B84-82FD-287E974C36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048786-437A-408C-A975-96B416818F53}"/>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8" name="Footer Placeholder 7">
            <a:extLst>
              <a:ext uri="{FF2B5EF4-FFF2-40B4-BE49-F238E27FC236}">
                <a16:creationId xmlns:a16="http://schemas.microsoft.com/office/drawing/2014/main" id="{7C4A09B0-E3D4-4ECA-9DB2-2EA6585BB9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69D15-BAAC-4080-9673-0525A677F725}"/>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311262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67EC-BDB2-4F26-8B5F-FE9B28DC1A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29C4EF-8339-49DF-B855-410BF82DB9B8}"/>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4" name="Footer Placeholder 3">
            <a:extLst>
              <a:ext uri="{FF2B5EF4-FFF2-40B4-BE49-F238E27FC236}">
                <a16:creationId xmlns:a16="http://schemas.microsoft.com/office/drawing/2014/main" id="{E94FE554-D6FF-4C03-99A0-A5F11DADD4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EB94C8-C153-4F7D-8910-A632AE5DA3FA}"/>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4029251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19129D-1A70-4106-842E-5096CBC6AC04}"/>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3" name="Footer Placeholder 2">
            <a:extLst>
              <a:ext uri="{FF2B5EF4-FFF2-40B4-BE49-F238E27FC236}">
                <a16:creationId xmlns:a16="http://schemas.microsoft.com/office/drawing/2014/main" id="{4502FADC-7887-4098-AC9E-5113D44AD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40DCD-15A3-4257-9E17-CB18BAC691D6}"/>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340497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5563-72BA-4498-ABAB-D310651B1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1D50FD-3B68-465C-BC73-4820A7A8B2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300122-4DF2-4B52-B902-62B13A85A5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51F05-B058-433E-9D59-43D75153498D}"/>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6" name="Footer Placeholder 5">
            <a:extLst>
              <a:ext uri="{FF2B5EF4-FFF2-40B4-BE49-F238E27FC236}">
                <a16:creationId xmlns:a16="http://schemas.microsoft.com/office/drawing/2014/main" id="{DE42E20F-ED35-41B3-BBA5-F6D5BDA3A0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9B8884-7B92-465A-A99A-609D74107175}"/>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144209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847B-5276-4D13-934E-F6AA6DE1E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B7C723-767B-4E6E-A6D0-AE9CB99DE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D876A2-B3CA-4042-911D-CAC42D436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F6A445-CCD0-4C39-857E-039288E464F9}"/>
              </a:ext>
            </a:extLst>
          </p:cNvPr>
          <p:cNvSpPr>
            <a:spLocks noGrp="1"/>
          </p:cNvSpPr>
          <p:nvPr>
            <p:ph type="dt" sz="half" idx="10"/>
          </p:nvPr>
        </p:nvSpPr>
        <p:spPr/>
        <p:txBody>
          <a:bodyPr/>
          <a:lstStyle/>
          <a:p>
            <a:fld id="{E977BB40-503C-4886-B9ED-1D88769BDEB2}" type="datetimeFigureOut">
              <a:rPr lang="en-US" smtClean="0"/>
              <a:t>2/1/2022</a:t>
            </a:fld>
            <a:endParaRPr lang="en-US"/>
          </a:p>
        </p:txBody>
      </p:sp>
      <p:sp>
        <p:nvSpPr>
          <p:cNvPr id="6" name="Footer Placeholder 5">
            <a:extLst>
              <a:ext uri="{FF2B5EF4-FFF2-40B4-BE49-F238E27FC236}">
                <a16:creationId xmlns:a16="http://schemas.microsoft.com/office/drawing/2014/main" id="{B8A19AD8-24F6-4A35-8D19-19ACF435A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92D50-4A1D-4F93-969F-5221F09DADF8}"/>
              </a:ext>
            </a:extLst>
          </p:cNvPr>
          <p:cNvSpPr>
            <a:spLocks noGrp="1"/>
          </p:cNvSpPr>
          <p:nvPr>
            <p:ph type="sldNum" sz="quarter" idx="12"/>
          </p:nvPr>
        </p:nvSpPr>
        <p:spPr/>
        <p:txBody>
          <a:bodyPr/>
          <a:lstStyle/>
          <a:p>
            <a:fld id="{5BDA4201-C244-4D69-8F43-53826A6C62F7}" type="slidenum">
              <a:rPr lang="en-US" smtClean="0"/>
              <a:t>‹#›</a:t>
            </a:fld>
            <a:endParaRPr lang="en-US"/>
          </a:p>
        </p:txBody>
      </p:sp>
    </p:spTree>
    <p:extLst>
      <p:ext uri="{BB962C8B-B14F-4D97-AF65-F5344CB8AC3E}">
        <p14:creationId xmlns:p14="http://schemas.microsoft.com/office/powerpoint/2010/main" val="3873325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7E1BC-5782-40C0-B20B-16E13336C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E8B2CC-CF4F-4627-80D8-00528A1B93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C6AFC-6096-436E-A5DD-0CAE79B642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7BB40-503C-4886-B9ED-1D88769BDEB2}" type="datetimeFigureOut">
              <a:rPr lang="en-US" smtClean="0"/>
              <a:t>2/1/2022</a:t>
            </a:fld>
            <a:endParaRPr lang="en-US"/>
          </a:p>
        </p:txBody>
      </p:sp>
      <p:sp>
        <p:nvSpPr>
          <p:cNvPr id="5" name="Footer Placeholder 4">
            <a:extLst>
              <a:ext uri="{FF2B5EF4-FFF2-40B4-BE49-F238E27FC236}">
                <a16:creationId xmlns:a16="http://schemas.microsoft.com/office/drawing/2014/main" id="{97A93765-99CC-401F-93C5-D1FB0B9D3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D8F10C-FAFF-499D-9C55-3C3B852B23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A4201-C244-4D69-8F43-53826A6C62F7}" type="slidenum">
              <a:rPr lang="en-US" smtClean="0"/>
              <a:t>‹#›</a:t>
            </a:fld>
            <a:endParaRPr lang="en-US"/>
          </a:p>
        </p:txBody>
      </p:sp>
    </p:spTree>
    <p:extLst>
      <p:ext uri="{BB962C8B-B14F-4D97-AF65-F5344CB8AC3E}">
        <p14:creationId xmlns:p14="http://schemas.microsoft.com/office/powerpoint/2010/main" val="3486090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A0D1AB0C-2C14-4B5F-93EC-C45B23C81460}" type="datetimeFigureOut">
              <a:rPr lang="en-US" smtClean="0">
                <a:solidFill>
                  <a:srgbClr val="775F55"/>
                </a:solidFill>
              </a:rPr>
              <a:pPr/>
              <a:t>2/1/2022</a:t>
            </a:fld>
            <a:endParaRPr lang="en-US">
              <a:solidFill>
                <a:srgbClr val="775F55"/>
              </a:solidFill>
            </a:endParaRPr>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185E260-2B7E-4FD5-A34B-3010FBE073A3}" type="slidenum">
              <a:rPr lang="en-US" smtClean="0"/>
              <a:pPr/>
              <a:t>‹#›</a:t>
            </a:fld>
            <a:endParaRPr lang="en-US"/>
          </a:p>
        </p:txBody>
      </p:sp>
    </p:spTree>
    <p:extLst>
      <p:ext uri="{BB962C8B-B14F-4D97-AF65-F5344CB8AC3E}">
        <p14:creationId xmlns:p14="http://schemas.microsoft.com/office/powerpoint/2010/main" val="22221042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53857687"/>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12.tif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rtips.cancer.gov/rtips/uploads/RTIPS/-=RT=-/WHE/DoHHS/NIH/NCI/DCCPS/7588.pdf"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2.jp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jpg"/></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7.xml"/><Relationship Id="rId1" Type="http://schemas.openxmlformats.org/officeDocument/2006/relationships/tags" Target="../tags/tag1.xm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16.xml"/><Relationship Id="rId5" Type="http://schemas.openxmlformats.org/officeDocument/2006/relationships/image" Target="../media/image47.jpeg"/><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21.xml"/><Relationship Id="rId5" Type="http://schemas.openxmlformats.org/officeDocument/2006/relationships/image" Target="../media/image54.jpe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7.xml"/><Relationship Id="rId5" Type="http://schemas.openxmlformats.org/officeDocument/2006/relationships/image" Target="../media/image58.jpeg"/><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27.xml"/><Relationship Id="rId5" Type="http://schemas.openxmlformats.org/officeDocument/2006/relationships/image" Target="../media/image62.pn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3.png"/><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7.xml"/><Relationship Id="rId1" Type="http://schemas.openxmlformats.org/officeDocument/2006/relationships/tags" Target="../tags/tag2.xml"/><Relationship Id="rId5" Type="http://schemas.openxmlformats.org/officeDocument/2006/relationships/image" Target="../media/image66.jpeg"/><Relationship Id="rId4" Type="http://schemas.openxmlformats.org/officeDocument/2006/relationships/hyperlink" Target="http://www.google.com/url?sa=i&amp;rct=j&amp;q=&amp;esrc=s&amp;source=images&amp;cd=&amp;cad=rja&amp;uact=8&amp;docid=VEuWfooziOjB7M&amp;tbnid=0akxFudNpnygjM:&amp;ved=0CAUQjRw&amp;url=http://www.squaremeals.org/Famp;NResources/NutritionStandardsforSchoolMeals/SuccessStories.aspx&amp;ei=RZ9zU8aFGcW8kQXO6oHADA&amp;bvm=bv.66699033,d.b2U&amp;psig=AFQjCNFZRQXXWRhlUDpOcbk1BvRQfSOhcg&amp;ust=1400172734542726"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1.xml"/><Relationship Id="rId5" Type="http://schemas.openxmlformats.org/officeDocument/2006/relationships/image" Target="../media/image71.png"/><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5.xml"/><Relationship Id="rId1" Type="http://schemas.openxmlformats.org/officeDocument/2006/relationships/slideLayout" Target="../slideLayouts/slideLayout16.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21.xml"/><Relationship Id="rId6" Type="http://schemas.openxmlformats.org/officeDocument/2006/relationships/hyperlink" Target="https://sph.uth.edu/research/opportunities/nci-fellowship/" TargetMode="External"/><Relationship Id="rId5" Type="http://schemas.openxmlformats.org/officeDocument/2006/relationships/hyperlink" Target="file:///C:\Users\ffrausto\Desktop\ncifellowships@uth.tmc.edu" TargetMode="Externa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213696" y="4659508"/>
            <a:ext cx="12070546" cy="1341242"/>
          </a:xfrm>
          <a:prstGeom prst="rect">
            <a:avLst/>
          </a:prstGeom>
        </p:spPr>
        <p:txBody>
          <a:bodyPr anchor="t">
            <a:normAutofit fontScale="90000"/>
          </a:bodyPr>
          <a:lstStyle/>
          <a:p>
            <a:pPr algn="ctr"/>
            <a:br>
              <a:rPr lang="en-US" dirty="0"/>
            </a:br>
            <a:r>
              <a:rPr lang="en-US" dirty="0">
                <a:latin typeface="Adobe Devanagari" panose="02040503050201020203" pitchFamily="18" charset="0"/>
                <a:cs typeface="Adobe Devanagari" panose="02040503050201020203" pitchFamily="18" charset="0"/>
              </a:rPr>
              <a:t>2022  Multilevel Intervention Training Institute </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4014299" y="6315719"/>
            <a:ext cx="4163397" cy="338549"/>
          </a:xfrm>
          <a:prstGeom prst="rect">
            <a:avLst/>
          </a:prstGeom>
        </p:spPr>
        <p:txBody>
          <a:bodyPr>
            <a:noAutofit/>
          </a:bodyPr>
          <a:lstStyle/>
          <a:p>
            <a:pPr algn="ctr"/>
            <a:r>
              <a:rPr lang="en-US" sz="2000" dirty="0">
                <a:latin typeface="Adobe Devanagari" panose="02040503050201020203" pitchFamily="18" charset="0"/>
                <a:ea typeface="Tahoma" panose="020B0604030504040204" pitchFamily="34" charset="0"/>
                <a:cs typeface="Adobe Devanagari" panose="02040503050201020203" pitchFamily="18" charset="0"/>
              </a:rPr>
              <a:t>February 10, 2022</a:t>
            </a:r>
          </a:p>
        </p:txBody>
      </p:sp>
      <p:pic>
        <p:nvPicPr>
          <p:cNvPr id="6" name="Picture 5">
            <a:extLst>
              <a:ext uri="{FF2B5EF4-FFF2-40B4-BE49-F238E27FC236}">
                <a16:creationId xmlns:a16="http://schemas.microsoft.com/office/drawing/2014/main" id="{C1F7C2F5-9B83-41FB-87CF-3C07BF8B84FC}"/>
              </a:ext>
            </a:extLst>
          </p:cNvPr>
          <p:cNvPicPr>
            <a:picLocks noChangeAspect="1"/>
          </p:cNvPicPr>
          <p:nvPr/>
        </p:nvPicPr>
        <p:blipFill rotWithShape="1">
          <a:blip r:embed="rId3">
            <a:extLst>
              <a:ext uri="{28A0092B-C50C-407E-A947-70E740481C1C}">
                <a14:useLocalDpi xmlns:a14="http://schemas.microsoft.com/office/drawing/2010/main" val="0"/>
              </a:ext>
            </a:extLst>
          </a:blip>
          <a:srcRect t="18818" r="1" b="16860"/>
          <a:stretch/>
        </p:blipFill>
        <p:spPr>
          <a:xfrm>
            <a:off x="243839" y="373006"/>
            <a:ext cx="11704320" cy="3575539"/>
          </a:xfrm>
          <a:prstGeom prst="rect">
            <a:avLst/>
          </a:prstGeom>
        </p:spPr>
      </p:pic>
      <p:sp>
        <p:nvSpPr>
          <p:cNvPr id="7" name="Shape 62" title="Decorative">
            <a:extLst>
              <a:ext uri="{FF2B5EF4-FFF2-40B4-BE49-F238E27FC236}">
                <a16:creationId xmlns:a16="http://schemas.microsoft.com/office/drawing/2014/main" id="{5B1A07F9-DA7D-45BB-9873-5D908ED3C0FA}"/>
              </a:ext>
            </a:extLst>
          </p:cNvPr>
          <p:cNvSpPr/>
          <p:nvPr/>
        </p:nvSpPr>
        <p:spPr>
          <a:xfrm rot="16200000" flipV="1">
            <a:off x="6096000" y="4889576"/>
            <a:ext cx="0" cy="2188805"/>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79592761"/>
      </p:ext>
    </p:extLst>
  </p:cSld>
  <p:clrMapOvr>
    <a:masterClrMapping/>
  </p:clrMapOvr>
  <mc:AlternateContent xmlns:mc="http://schemas.openxmlformats.org/markup-compatibility/2006" xmlns:p14="http://schemas.microsoft.com/office/powerpoint/2010/main">
    <mc:Choice Requires="p14">
      <p:transition spd="slow" p14:dur="2000" advTm="141287"/>
    </mc:Choice>
    <mc:Fallback xmlns="">
      <p:transition spd="slow" advTm="14128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E5BBCE-EC21-0649-8B20-608F52EA0A41}"/>
              </a:ext>
            </a:extLst>
          </p:cNvPr>
          <p:cNvSpPr/>
          <p:nvPr/>
        </p:nvSpPr>
        <p:spPr>
          <a:xfrm>
            <a:off x="0" y="320810"/>
            <a:ext cx="12192000" cy="13716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 name="Slide Number Placeholder 3">
            <a:extLst>
              <a:ext uri="{FF2B5EF4-FFF2-40B4-BE49-F238E27FC236}">
                <a16:creationId xmlns:a16="http://schemas.microsoft.com/office/drawing/2014/main" id="{0226CF19-7E21-3445-A709-1A26FB25E117}"/>
              </a:ext>
            </a:extLst>
          </p:cNvPr>
          <p:cNvSpPr>
            <a:spLocks noGrp="1"/>
          </p:cNvSpPr>
          <p:nvPr>
            <p:ph type="sldNum" sz="quarter" idx="12"/>
          </p:nvPr>
        </p:nvSpPr>
        <p:spPr/>
        <p:txBody>
          <a:bodyPr/>
          <a:lstStyle/>
          <a:p>
            <a:fld id="{B5CD95D6-22C9-A24E-B2E2-43160CF605BE}" type="slidenum">
              <a:rPr lang="en-US" smtClean="0"/>
              <a:t>10</a:t>
            </a:fld>
            <a:endParaRPr lang="en-US" dirty="0"/>
          </a:p>
        </p:txBody>
      </p:sp>
      <p:sp>
        <p:nvSpPr>
          <p:cNvPr id="5" name="Rectangle 9">
            <a:extLst>
              <a:ext uri="{FF2B5EF4-FFF2-40B4-BE49-F238E27FC236}">
                <a16:creationId xmlns:a16="http://schemas.microsoft.com/office/drawing/2014/main" id="{49561F93-4CF6-EF4E-A0D4-89862144ED82}"/>
              </a:ext>
            </a:extLst>
          </p:cNvPr>
          <p:cNvSpPr txBox="1">
            <a:spLocks noChangeArrowheads="1"/>
          </p:cNvSpPr>
          <p:nvPr/>
        </p:nvSpPr>
        <p:spPr bwMode="auto">
          <a:xfrm>
            <a:off x="1310415" y="2246832"/>
            <a:ext cx="5004945" cy="3799896"/>
          </a:xfrm>
          <a:prstGeom prst="rect">
            <a:avLst/>
          </a:prstGeom>
          <a:solidFill>
            <a:srgbClr val="FFFFCC"/>
          </a:solidFill>
          <a:ln w="9525">
            <a:solidFill>
              <a:srgbClr val="FFC000"/>
            </a:solidFill>
            <a:miter lim="800000"/>
            <a:headEnd/>
            <a:tailEnd/>
          </a:ln>
        </p:spPr>
        <p:txBody>
          <a:bodyPr vert="horz" wrap="square" lIns="34290" tIns="0" rIns="34290" bIns="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00"/>
              </a:buClr>
              <a:buChar char="–"/>
              <a:defRPr sz="2800">
                <a:solidFill>
                  <a:schemeClr val="tx1"/>
                </a:solidFill>
                <a:latin typeface="+mn-lt"/>
              </a:defRPr>
            </a:lvl2pPr>
            <a:lvl3pPr marL="1143000" indent="-228600" algn="l" rtl="0" eaLnBrk="0" fontAlgn="base" hangingPunct="0">
              <a:spcBef>
                <a:spcPct val="20000"/>
              </a:spcBef>
              <a:spcAft>
                <a:spcPct val="0"/>
              </a:spcAft>
              <a:buClr>
                <a:srgbClr val="800000"/>
              </a:buClr>
              <a:buChar char="•"/>
              <a:defRPr sz="2400">
                <a:solidFill>
                  <a:schemeClr val="tx1"/>
                </a:solidFill>
                <a:latin typeface="+mn-lt"/>
              </a:defRPr>
            </a:lvl3pPr>
            <a:lvl4pPr marL="1600200" indent="-228600" algn="l" rtl="0" eaLnBrk="0" fontAlgn="base" hangingPunct="0">
              <a:spcBef>
                <a:spcPct val="20000"/>
              </a:spcBef>
              <a:spcAft>
                <a:spcPct val="0"/>
              </a:spcAft>
              <a:buClr>
                <a:srgbClr val="800000"/>
              </a:buClr>
              <a:buChar char="–"/>
              <a:defRPr sz="2000">
                <a:solidFill>
                  <a:schemeClr val="tx1"/>
                </a:solidFill>
                <a:latin typeface="+mn-lt"/>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defRPr>
            </a:lvl5pPr>
            <a:lvl6pPr marL="2514600" indent="-228600" algn="l" rtl="0" fontAlgn="base">
              <a:spcBef>
                <a:spcPct val="20000"/>
              </a:spcBef>
              <a:spcAft>
                <a:spcPct val="0"/>
              </a:spcAft>
              <a:buClr>
                <a:srgbClr val="800000"/>
              </a:buClr>
              <a:buChar char="»"/>
              <a:defRPr sz="2000">
                <a:solidFill>
                  <a:schemeClr val="tx1"/>
                </a:solidFill>
                <a:latin typeface="+mn-lt"/>
              </a:defRPr>
            </a:lvl6pPr>
            <a:lvl7pPr marL="2971800" indent="-228600" algn="l" rtl="0" fontAlgn="base">
              <a:spcBef>
                <a:spcPct val="20000"/>
              </a:spcBef>
              <a:spcAft>
                <a:spcPct val="0"/>
              </a:spcAft>
              <a:buClr>
                <a:srgbClr val="800000"/>
              </a:buClr>
              <a:buChar char="»"/>
              <a:defRPr sz="2000">
                <a:solidFill>
                  <a:schemeClr val="tx1"/>
                </a:solidFill>
                <a:latin typeface="+mn-lt"/>
              </a:defRPr>
            </a:lvl7pPr>
            <a:lvl8pPr marL="3429000" indent="-228600" algn="l" rtl="0" fontAlgn="base">
              <a:spcBef>
                <a:spcPct val="20000"/>
              </a:spcBef>
              <a:spcAft>
                <a:spcPct val="0"/>
              </a:spcAft>
              <a:buClr>
                <a:srgbClr val="800000"/>
              </a:buClr>
              <a:buChar char="»"/>
              <a:defRPr sz="2000">
                <a:solidFill>
                  <a:schemeClr val="tx1"/>
                </a:solidFill>
                <a:latin typeface="+mn-lt"/>
              </a:defRPr>
            </a:lvl8pPr>
            <a:lvl9pPr marL="3886200" indent="-228600" algn="l" rtl="0" fontAlgn="base">
              <a:spcBef>
                <a:spcPct val="20000"/>
              </a:spcBef>
              <a:spcAft>
                <a:spcPct val="0"/>
              </a:spcAft>
              <a:buClr>
                <a:srgbClr val="800000"/>
              </a:buClr>
              <a:buChar char="»"/>
              <a:defRPr sz="2000">
                <a:solidFill>
                  <a:schemeClr val="tx1"/>
                </a:solidFill>
                <a:latin typeface="+mn-lt"/>
              </a:defRPr>
            </a:lvl9pPr>
          </a:lstStyle>
          <a:p>
            <a:pPr marL="0" indent="-133350" defTabSz="685800">
              <a:lnSpc>
                <a:spcPct val="90000"/>
              </a:lnSpc>
              <a:spcBef>
                <a:spcPts val="1200"/>
              </a:spcBef>
              <a:spcAft>
                <a:spcPts val="1200"/>
              </a:spcAft>
              <a:buClr>
                <a:srgbClr val="000000"/>
              </a:buClr>
              <a:buNone/>
              <a:defRPr/>
            </a:pPr>
            <a:endParaRPr lang="en-US" sz="100" b="1" kern="0" dirty="0">
              <a:solidFill>
                <a:srgbClr val="000000"/>
              </a:solidFill>
              <a:latin typeface="Calibri"/>
            </a:endParaRPr>
          </a:p>
          <a:p>
            <a:pPr marL="0" indent="-133350" defTabSz="685800">
              <a:lnSpc>
                <a:spcPct val="90000"/>
              </a:lnSpc>
              <a:spcBef>
                <a:spcPts val="1200"/>
              </a:spcBef>
              <a:spcAft>
                <a:spcPts val="1200"/>
              </a:spcAft>
              <a:buClr>
                <a:srgbClr val="000000"/>
              </a:buClr>
              <a:buNone/>
              <a:defRPr/>
            </a:pPr>
            <a:r>
              <a:rPr lang="en-US" sz="2400" b="1" kern="0" dirty="0">
                <a:solidFill>
                  <a:srgbClr val="000000"/>
                </a:solidFill>
                <a:latin typeface="Calibri"/>
              </a:rPr>
              <a:t>   Individual (Parent-Level)</a:t>
            </a:r>
          </a:p>
          <a:p>
            <a:pPr marL="457200" indent="-274320" defTabSz="685800">
              <a:spcBef>
                <a:spcPts val="0"/>
              </a:spcBef>
              <a:buSzPct val="80000"/>
              <a:buFont typeface="Wingdings" charset="2"/>
              <a:buChar char="§"/>
              <a:defRPr/>
            </a:pPr>
            <a:r>
              <a:rPr lang="en-US" sz="2400" kern="0" dirty="0">
                <a:solidFill>
                  <a:srgbClr val="000000"/>
                </a:solidFill>
                <a:latin typeface="Calibri"/>
              </a:rPr>
              <a:t>Demographics, Living conditions</a:t>
            </a:r>
          </a:p>
          <a:p>
            <a:pPr marL="457200" indent="-274320" defTabSz="685800">
              <a:spcBef>
                <a:spcPts val="0"/>
              </a:spcBef>
              <a:buSzPct val="80000"/>
              <a:defRPr/>
            </a:pPr>
            <a:r>
              <a:rPr lang="en-US" sz="2400" kern="0" dirty="0">
                <a:solidFill>
                  <a:srgbClr val="000000"/>
                </a:solidFill>
                <a:latin typeface="Calibri"/>
              </a:rPr>
              <a:t>Health care coverage</a:t>
            </a:r>
          </a:p>
          <a:p>
            <a:pPr marL="457200" indent="-274320" defTabSz="685800">
              <a:spcBef>
                <a:spcPts val="0"/>
              </a:spcBef>
              <a:buSzPct val="80000"/>
              <a:defRPr/>
            </a:pPr>
            <a:r>
              <a:rPr lang="en-US" sz="2400" kern="0" dirty="0">
                <a:solidFill>
                  <a:srgbClr val="000000"/>
                </a:solidFill>
                <a:latin typeface="Calibri"/>
              </a:rPr>
              <a:t>Medical/preventive health history</a:t>
            </a:r>
          </a:p>
          <a:p>
            <a:pPr marL="457200" indent="-274320" defTabSz="685800">
              <a:spcBef>
                <a:spcPts val="0"/>
              </a:spcBef>
              <a:buSzPct val="80000"/>
              <a:defRPr/>
            </a:pPr>
            <a:r>
              <a:rPr lang="en-US" sz="2400" kern="0" dirty="0">
                <a:solidFill>
                  <a:srgbClr val="000000"/>
                </a:solidFill>
                <a:latin typeface="Calibri"/>
              </a:rPr>
              <a:t>Knowledge, Attitudes, Beliefs</a:t>
            </a:r>
          </a:p>
          <a:p>
            <a:pPr marL="457200" indent="-274320" defTabSz="685800">
              <a:spcBef>
                <a:spcPts val="0"/>
              </a:spcBef>
              <a:buSzPct val="80000"/>
              <a:defRPr/>
            </a:pPr>
            <a:r>
              <a:rPr lang="en-US" sz="2400" kern="0" dirty="0">
                <a:solidFill>
                  <a:srgbClr val="000000"/>
                </a:solidFill>
                <a:latin typeface="Calibri"/>
              </a:rPr>
              <a:t>Communication with provider</a:t>
            </a:r>
          </a:p>
          <a:p>
            <a:pPr marL="457200" indent="-274320" defTabSz="685800">
              <a:spcBef>
                <a:spcPts val="0"/>
              </a:spcBef>
              <a:buSzPct val="80000"/>
              <a:defRPr/>
            </a:pPr>
            <a:r>
              <a:rPr lang="en-US" sz="2400" kern="0" dirty="0">
                <a:solidFill>
                  <a:srgbClr val="000000"/>
                </a:solidFill>
                <a:latin typeface="Calibri"/>
              </a:rPr>
              <a:t>Barriers &amp; Supports</a:t>
            </a:r>
          </a:p>
          <a:p>
            <a:pPr marL="457200" indent="-274320" defTabSz="685800">
              <a:spcBef>
                <a:spcPts val="0"/>
              </a:spcBef>
              <a:buSzPct val="80000"/>
              <a:defRPr/>
            </a:pPr>
            <a:r>
              <a:rPr lang="en-US" sz="2400" kern="0" dirty="0">
                <a:solidFill>
                  <a:srgbClr val="000000"/>
                </a:solidFill>
                <a:latin typeface="Calibri"/>
              </a:rPr>
              <a:t>Cue to action</a:t>
            </a:r>
          </a:p>
          <a:p>
            <a:pPr marL="133350" indent="-133350" defTabSz="685800">
              <a:spcBef>
                <a:spcPts val="0"/>
              </a:spcBef>
              <a:buSzPct val="120000"/>
              <a:defRPr/>
            </a:pPr>
            <a:endParaRPr lang="en-US" sz="1275" kern="0" dirty="0">
              <a:solidFill>
                <a:srgbClr val="000000"/>
              </a:solidFill>
              <a:latin typeface="Calibri"/>
            </a:endParaRPr>
          </a:p>
          <a:p>
            <a:pPr marL="133350" indent="-133350" defTabSz="685800">
              <a:spcBef>
                <a:spcPts val="0"/>
              </a:spcBef>
              <a:buSzPct val="120000"/>
              <a:defRPr/>
            </a:pPr>
            <a:endParaRPr lang="en-US" sz="1275" kern="0" dirty="0">
              <a:solidFill>
                <a:srgbClr val="000000"/>
              </a:solidFill>
              <a:latin typeface="Calibri"/>
            </a:endParaRPr>
          </a:p>
          <a:p>
            <a:pPr marL="133350" indent="-133350" defTabSz="685800">
              <a:spcBef>
                <a:spcPts val="0"/>
              </a:spcBef>
              <a:buSzPct val="120000"/>
              <a:defRPr/>
            </a:pPr>
            <a:endParaRPr lang="en-US" sz="1275" kern="0" dirty="0">
              <a:solidFill>
                <a:srgbClr val="000000"/>
              </a:solidFill>
              <a:latin typeface="Calibri"/>
            </a:endParaRPr>
          </a:p>
          <a:p>
            <a:pPr marL="133350" indent="-133350" defTabSz="685800">
              <a:spcBef>
                <a:spcPts val="0"/>
              </a:spcBef>
              <a:buSzPct val="120000"/>
              <a:defRPr/>
            </a:pPr>
            <a:endParaRPr lang="en-US" sz="1275" kern="0" dirty="0">
              <a:solidFill>
                <a:srgbClr val="000000"/>
              </a:solidFill>
              <a:latin typeface="Calibri"/>
            </a:endParaRPr>
          </a:p>
        </p:txBody>
      </p:sp>
      <p:sp>
        <p:nvSpPr>
          <p:cNvPr id="6" name="Right Brace 5">
            <a:extLst>
              <a:ext uri="{FF2B5EF4-FFF2-40B4-BE49-F238E27FC236}">
                <a16:creationId xmlns:a16="http://schemas.microsoft.com/office/drawing/2014/main" id="{695E6A54-C3AA-CB45-A277-3C6A0F31EFDD}"/>
              </a:ext>
            </a:extLst>
          </p:cNvPr>
          <p:cNvSpPr/>
          <p:nvPr/>
        </p:nvSpPr>
        <p:spPr>
          <a:xfrm>
            <a:off x="6315361" y="3147604"/>
            <a:ext cx="526473" cy="96938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9141386C-EC38-4447-9F90-8808A65AC84B}"/>
              </a:ext>
            </a:extLst>
          </p:cNvPr>
          <p:cNvSpPr/>
          <p:nvPr/>
        </p:nvSpPr>
        <p:spPr>
          <a:xfrm>
            <a:off x="6364130" y="4321229"/>
            <a:ext cx="526473" cy="134253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2E5CE35F-B638-B84F-BB36-F3E08D2090FC}"/>
              </a:ext>
            </a:extLst>
          </p:cNvPr>
          <p:cNvSpPr txBox="1"/>
          <p:nvPr/>
        </p:nvSpPr>
        <p:spPr>
          <a:xfrm>
            <a:off x="7026559" y="2921145"/>
            <a:ext cx="3529751" cy="1384995"/>
          </a:xfrm>
          <a:prstGeom prst="rect">
            <a:avLst/>
          </a:prstGeom>
          <a:noFill/>
        </p:spPr>
        <p:txBody>
          <a:bodyPr wrap="square" rtlCol="0">
            <a:spAutoFit/>
          </a:bodyPr>
          <a:lstStyle/>
          <a:p>
            <a:r>
              <a:rPr lang="en-US" sz="2100" b="1" i="1" dirty="0"/>
              <a:t>Immutable </a:t>
            </a:r>
            <a:r>
              <a:rPr lang="en-US" sz="2100" dirty="0"/>
              <a:t>factors: </a:t>
            </a:r>
          </a:p>
          <a:p>
            <a:r>
              <a:rPr lang="en-US" sz="2100" dirty="0"/>
              <a:t>can identify subgroups of participants to target through your intervention</a:t>
            </a:r>
          </a:p>
        </p:txBody>
      </p:sp>
      <p:sp>
        <p:nvSpPr>
          <p:cNvPr id="9" name="TextBox 8">
            <a:extLst>
              <a:ext uri="{FF2B5EF4-FFF2-40B4-BE49-F238E27FC236}">
                <a16:creationId xmlns:a16="http://schemas.microsoft.com/office/drawing/2014/main" id="{96A311E0-A83A-D542-AEC8-001A0232A884}"/>
              </a:ext>
            </a:extLst>
          </p:cNvPr>
          <p:cNvSpPr txBox="1"/>
          <p:nvPr/>
        </p:nvSpPr>
        <p:spPr>
          <a:xfrm>
            <a:off x="7026559" y="4465938"/>
            <a:ext cx="3529751" cy="1061829"/>
          </a:xfrm>
          <a:prstGeom prst="rect">
            <a:avLst/>
          </a:prstGeom>
          <a:noFill/>
        </p:spPr>
        <p:txBody>
          <a:bodyPr wrap="square" rtlCol="0">
            <a:spAutoFit/>
          </a:bodyPr>
          <a:lstStyle/>
          <a:p>
            <a:r>
              <a:rPr lang="en-US" sz="2100" b="1" i="1" dirty="0"/>
              <a:t>Mutable </a:t>
            </a:r>
            <a:r>
              <a:rPr lang="en-US" sz="2100" dirty="0"/>
              <a:t>factors: </a:t>
            </a:r>
          </a:p>
          <a:p>
            <a:r>
              <a:rPr lang="en-US" sz="2100" dirty="0"/>
              <a:t>can address these factors through your intervention</a:t>
            </a:r>
          </a:p>
        </p:txBody>
      </p:sp>
      <p:sp>
        <p:nvSpPr>
          <p:cNvPr id="10" name="Title 1">
            <a:extLst>
              <a:ext uri="{FF2B5EF4-FFF2-40B4-BE49-F238E27FC236}">
                <a16:creationId xmlns:a16="http://schemas.microsoft.com/office/drawing/2014/main" id="{5D01960B-B6D3-8440-BD50-134157F1F371}"/>
              </a:ext>
            </a:extLst>
          </p:cNvPr>
          <p:cNvSpPr>
            <a:spLocks noGrp="1"/>
          </p:cNvSpPr>
          <p:nvPr>
            <p:ph type="title"/>
          </p:nvPr>
        </p:nvSpPr>
        <p:spPr>
          <a:xfrm>
            <a:off x="304800" y="491333"/>
            <a:ext cx="10972800" cy="1143000"/>
          </a:xfrm>
        </p:spPr>
        <p:txBody>
          <a:bodyPr>
            <a:normAutofit/>
          </a:bodyPr>
          <a:lstStyle/>
          <a:p>
            <a:r>
              <a:rPr lang="en-US" sz="3200" b="1" dirty="0"/>
              <a:t>Primary Target: Parent Level</a:t>
            </a:r>
          </a:p>
        </p:txBody>
      </p:sp>
    </p:spTree>
    <p:extLst>
      <p:ext uri="{BB962C8B-B14F-4D97-AF65-F5344CB8AC3E}">
        <p14:creationId xmlns:p14="http://schemas.microsoft.com/office/powerpoint/2010/main" val="3861722116"/>
      </p:ext>
    </p:extLst>
  </p:cSld>
  <p:clrMapOvr>
    <a:masterClrMapping/>
  </p:clrMapOvr>
  <mc:AlternateContent xmlns:mc="http://schemas.openxmlformats.org/markup-compatibility/2006" xmlns:p14="http://schemas.microsoft.com/office/powerpoint/2010/main">
    <mc:Choice Requires="p14">
      <p:transition spd="slow" p14:dur="2000" advTm="18086"/>
    </mc:Choice>
    <mc:Fallback xmlns="">
      <p:transition spd="slow" advTm="1808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A54A-50FF-E142-A54F-C231307F9168}"/>
              </a:ext>
            </a:extLst>
          </p:cNvPr>
          <p:cNvSpPr>
            <a:spLocks noGrp="1"/>
          </p:cNvSpPr>
          <p:nvPr>
            <p:ph type="title"/>
          </p:nvPr>
        </p:nvSpPr>
        <p:spPr>
          <a:xfrm>
            <a:off x="543429" y="136524"/>
            <a:ext cx="10972800" cy="1143000"/>
          </a:xfrm>
        </p:spPr>
        <p:txBody>
          <a:bodyPr>
            <a:normAutofit/>
          </a:bodyPr>
          <a:lstStyle/>
          <a:p>
            <a:r>
              <a:rPr lang="en-US" sz="4000" b="1" dirty="0"/>
              <a:t>Survey Content</a:t>
            </a:r>
          </a:p>
        </p:txBody>
      </p:sp>
      <p:sp>
        <p:nvSpPr>
          <p:cNvPr id="4" name="Slide Number Placeholder 3">
            <a:extLst>
              <a:ext uri="{FF2B5EF4-FFF2-40B4-BE49-F238E27FC236}">
                <a16:creationId xmlns:a16="http://schemas.microsoft.com/office/drawing/2014/main" id="{B3AB533C-12E2-F24E-A472-CE6F157A06AB}"/>
              </a:ext>
            </a:extLst>
          </p:cNvPr>
          <p:cNvSpPr>
            <a:spLocks noGrp="1"/>
          </p:cNvSpPr>
          <p:nvPr>
            <p:ph type="sldNum" sz="quarter" idx="12"/>
          </p:nvPr>
        </p:nvSpPr>
        <p:spPr/>
        <p:txBody>
          <a:bodyPr/>
          <a:lstStyle/>
          <a:p>
            <a:fld id="{B5CD95D6-22C9-A24E-B2E2-43160CF605BE}" type="slidenum">
              <a:rPr lang="en-US" smtClean="0"/>
              <a:t>11</a:t>
            </a:fld>
            <a:endParaRPr lang="en-US" dirty="0"/>
          </a:p>
        </p:txBody>
      </p:sp>
      <p:grpSp>
        <p:nvGrpSpPr>
          <p:cNvPr id="11" name="Group 10">
            <a:extLst>
              <a:ext uri="{FF2B5EF4-FFF2-40B4-BE49-F238E27FC236}">
                <a16:creationId xmlns:a16="http://schemas.microsoft.com/office/drawing/2014/main" id="{991B7ADE-8EB6-B04C-90DC-429873267347}"/>
              </a:ext>
            </a:extLst>
          </p:cNvPr>
          <p:cNvGrpSpPr/>
          <p:nvPr/>
        </p:nvGrpSpPr>
        <p:grpSpPr>
          <a:xfrm>
            <a:off x="160616" y="1177734"/>
            <a:ext cx="11870765" cy="2652828"/>
            <a:chOff x="159869" y="1457966"/>
            <a:chExt cx="11870765" cy="2652828"/>
          </a:xfrm>
        </p:grpSpPr>
        <p:grpSp>
          <p:nvGrpSpPr>
            <p:cNvPr id="10" name="Group 9">
              <a:extLst>
                <a:ext uri="{FF2B5EF4-FFF2-40B4-BE49-F238E27FC236}">
                  <a16:creationId xmlns:a16="http://schemas.microsoft.com/office/drawing/2014/main" id="{1E3244E8-34B3-2F49-90D8-08DC380645FA}"/>
                </a:ext>
              </a:extLst>
            </p:cNvPr>
            <p:cNvGrpSpPr/>
            <p:nvPr/>
          </p:nvGrpSpPr>
          <p:grpSpPr>
            <a:xfrm>
              <a:off x="159869" y="2136086"/>
              <a:ext cx="11870765" cy="1974708"/>
              <a:chOff x="159870" y="2136086"/>
              <a:chExt cx="9868648" cy="1751039"/>
            </a:xfrm>
          </p:grpSpPr>
          <p:sp>
            <p:nvSpPr>
              <p:cNvPr id="6" name="Rectangle 5">
                <a:extLst>
                  <a:ext uri="{FF2B5EF4-FFF2-40B4-BE49-F238E27FC236}">
                    <a16:creationId xmlns:a16="http://schemas.microsoft.com/office/drawing/2014/main" id="{AB33447F-B450-884B-9F98-4D46B512B7C1}"/>
                  </a:ext>
                </a:extLst>
              </p:cNvPr>
              <p:cNvSpPr/>
              <p:nvPr/>
            </p:nvSpPr>
            <p:spPr>
              <a:xfrm>
                <a:off x="159870" y="2136086"/>
                <a:ext cx="9825318" cy="175103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slldj</a:t>
                </a:r>
              </a:p>
            </p:txBody>
          </p:sp>
          <p:sp>
            <p:nvSpPr>
              <p:cNvPr id="7" name="TextBox 6">
                <a:extLst>
                  <a:ext uri="{FF2B5EF4-FFF2-40B4-BE49-F238E27FC236}">
                    <a16:creationId xmlns:a16="http://schemas.microsoft.com/office/drawing/2014/main" id="{C9C5BB7E-DA07-A446-9145-5D90C5B62701}"/>
                  </a:ext>
                </a:extLst>
              </p:cNvPr>
              <p:cNvSpPr txBox="1"/>
              <p:nvPr/>
            </p:nvSpPr>
            <p:spPr>
              <a:xfrm>
                <a:off x="478118" y="2233121"/>
                <a:ext cx="9550400" cy="1282704"/>
              </a:xfrm>
              <a:prstGeom prst="rect">
                <a:avLst/>
              </a:prstGeom>
              <a:noFill/>
            </p:spPr>
            <p:txBody>
              <a:bodyPr wrap="square" rtlCol="0">
                <a:spAutoFit/>
              </a:bodyPr>
              <a:lstStyle/>
              <a:p>
                <a:r>
                  <a:rPr lang="en-US" sz="2200" b="1" u="sng" dirty="0"/>
                  <a:t>Parent-level</a:t>
                </a:r>
                <a:r>
                  <a:rPr lang="en-US" sz="2200" dirty="0"/>
                  <a:t>: age, sex, race/ethnicity, insurance coverage, nativity, marital status, </a:t>
                </a:r>
              </a:p>
              <a:p>
                <a:r>
                  <a:rPr lang="en-US" sz="2200" dirty="0"/>
                  <a:t>preferred language, usual source of care</a:t>
                </a:r>
              </a:p>
              <a:p>
                <a:endParaRPr lang="en-US" sz="2200" dirty="0"/>
              </a:p>
              <a:p>
                <a:r>
                  <a:rPr lang="en-US" sz="2200" b="1" u="sng" dirty="0"/>
                  <a:t>Adolescent level</a:t>
                </a:r>
                <a:r>
                  <a:rPr lang="en-US" sz="2200" dirty="0"/>
                  <a:t>: age, sex, insurance coverage, usual source of care</a:t>
                </a:r>
              </a:p>
            </p:txBody>
          </p:sp>
        </p:grpSp>
        <p:sp>
          <p:nvSpPr>
            <p:cNvPr id="8" name="Rectangle 7">
              <a:extLst>
                <a:ext uri="{FF2B5EF4-FFF2-40B4-BE49-F238E27FC236}">
                  <a16:creationId xmlns:a16="http://schemas.microsoft.com/office/drawing/2014/main" id="{A93DED2C-B11E-A340-91B4-A8584BD8AAC1}"/>
                </a:ext>
              </a:extLst>
            </p:cNvPr>
            <p:cNvSpPr/>
            <p:nvPr/>
          </p:nvSpPr>
          <p:spPr>
            <a:xfrm>
              <a:off x="159870" y="1457966"/>
              <a:ext cx="11818643" cy="67812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IMMUTABLE FACTORS (PARENT AND ADOLESCENT LEVEL)</a:t>
              </a:r>
            </a:p>
          </p:txBody>
        </p:sp>
      </p:grpSp>
      <p:sp>
        <p:nvSpPr>
          <p:cNvPr id="9" name="Rectangle 8">
            <a:extLst>
              <a:ext uri="{FF2B5EF4-FFF2-40B4-BE49-F238E27FC236}">
                <a16:creationId xmlns:a16="http://schemas.microsoft.com/office/drawing/2014/main" id="{B572E299-1D7B-3D44-822F-828CDEB1F697}"/>
              </a:ext>
            </a:extLst>
          </p:cNvPr>
          <p:cNvSpPr/>
          <p:nvPr/>
        </p:nvSpPr>
        <p:spPr>
          <a:xfrm>
            <a:off x="148688" y="4285071"/>
            <a:ext cx="11818642" cy="206759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spcAft>
                <a:spcPts val="600"/>
              </a:spcAft>
            </a:pPr>
            <a:r>
              <a:rPr lang="en-US" sz="2200" b="1" i="1" dirty="0">
                <a:solidFill>
                  <a:schemeClr val="tx1"/>
                </a:solidFill>
              </a:rPr>
              <a:t>  </a:t>
            </a:r>
          </a:p>
          <a:p>
            <a:pPr>
              <a:spcAft>
                <a:spcPts val="600"/>
              </a:spcAft>
            </a:pPr>
            <a:r>
              <a:rPr lang="en-US" sz="2200" b="1" i="1" dirty="0">
                <a:solidFill>
                  <a:schemeClr val="tx1"/>
                </a:solidFill>
              </a:rPr>
              <a:t>Perceived effectiveness </a:t>
            </a:r>
            <a:r>
              <a:rPr lang="en-US" sz="2200" dirty="0">
                <a:solidFill>
                  <a:schemeClr val="tx1"/>
                </a:solidFill>
              </a:rPr>
              <a:t>of vaccine, </a:t>
            </a:r>
            <a:r>
              <a:rPr lang="en-US" sz="2200" b="1" i="1" dirty="0">
                <a:solidFill>
                  <a:schemeClr val="tx1"/>
                </a:solidFill>
              </a:rPr>
              <a:t>Perceived severity </a:t>
            </a:r>
            <a:r>
              <a:rPr lang="en-US" sz="2200" dirty="0">
                <a:solidFill>
                  <a:schemeClr val="tx1"/>
                </a:solidFill>
              </a:rPr>
              <a:t>of HPV, </a:t>
            </a:r>
            <a:r>
              <a:rPr lang="en-US" sz="2200" b="1" i="1" dirty="0">
                <a:solidFill>
                  <a:schemeClr val="tx1"/>
                </a:solidFill>
              </a:rPr>
              <a:t>Perceived risk </a:t>
            </a:r>
            <a:r>
              <a:rPr lang="en-US" sz="2200" dirty="0">
                <a:solidFill>
                  <a:schemeClr val="tx1"/>
                </a:solidFill>
              </a:rPr>
              <a:t>of child to acquire HPV</a:t>
            </a:r>
          </a:p>
          <a:p>
            <a:pPr>
              <a:spcAft>
                <a:spcPts val="600"/>
              </a:spcAft>
            </a:pPr>
            <a:r>
              <a:rPr lang="en-US" sz="2200" b="1" i="1" dirty="0">
                <a:solidFill>
                  <a:schemeClr val="tx1"/>
                </a:solidFill>
              </a:rPr>
              <a:t>  Vaccine beliefs </a:t>
            </a:r>
            <a:r>
              <a:rPr lang="en-US" sz="2200" dirty="0">
                <a:solidFill>
                  <a:schemeClr val="tx1"/>
                </a:solidFill>
              </a:rPr>
              <a:t>in general and related to HPV (appropriate age)</a:t>
            </a:r>
          </a:p>
          <a:p>
            <a:pPr>
              <a:spcAft>
                <a:spcPts val="600"/>
              </a:spcAft>
            </a:pPr>
            <a:r>
              <a:rPr lang="en-US" sz="2200" b="1" i="1" dirty="0">
                <a:solidFill>
                  <a:schemeClr val="tx1"/>
                </a:solidFill>
              </a:rPr>
              <a:t>  Perceived barriers </a:t>
            </a:r>
            <a:r>
              <a:rPr lang="en-US" sz="2200" dirty="0">
                <a:solidFill>
                  <a:schemeClr val="tx1"/>
                </a:solidFill>
              </a:rPr>
              <a:t>(cost, concerns about fertility, future health problems, promiscuity)</a:t>
            </a:r>
          </a:p>
          <a:p>
            <a:r>
              <a:rPr lang="en-US" sz="2200" b="1" i="1" dirty="0">
                <a:solidFill>
                  <a:schemeClr val="tx1"/>
                </a:solidFill>
              </a:rPr>
              <a:t>  Decision-making factors </a:t>
            </a:r>
            <a:r>
              <a:rPr lang="en-US" sz="2200" dirty="0">
                <a:solidFill>
                  <a:schemeClr val="tx1"/>
                </a:solidFill>
              </a:rPr>
              <a:t>(perceived knowledge, family/social influences, provider </a:t>
            </a:r>
          </a:p>
          <a:p>
            <a:pPr>
              <a:spcAft>
                <a:spcPts val="600"/>
              </a:spcAft>
            </a:pPr>
            <a:r>
              <a:rPr lang="en-US" sz="2200" dirty="0">
                <a:solidFill>
                  <a:schemeClr val="tx1"/>
                </a:solidFill>
              </a:rPr>
              <a:t>  recommendation)</a:t>
            </a:r>
          </a:p>
          <a:p>
            <a:endParaRPr lang="en-US" dirty="0"/>
          </a:p>
        </p:txBody>
      </p:sp>
      <p:sp>
        <p:nvSpPr>
          <p:cNvPr id="12" name="Rectangle 11">
            <a:extLst>
              <a:ext uri="{FF2B5EF4-FFF2-40B4-BE49-F238E27FC236}">
                <a16:creationId xmlns:a16="http://schemas.microsoft.com/office/drawing/2014/main" id="{A870E96D-D93F-F343-9F21-CCFE91E039C3}"/>
              </a:ext>
            </a:extLst>
          </p:cNvPr>
          <p:cNvSpPr/>
          <p:nvPr/>
        </p:nvSpPr>
        <p:spPr>
          <a:xfrm>
            <a:off x="160616" y="3622085"/>
            <a:ext cx="11818643" cy="67812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MUTABLE FACTORS (PARENT LEVEL)</a:t>
            </a:r>
          </a:p>
        </p:txBody>
      </p:sp>
    </p:spTree>
    <p:extLst>
      <p:ext uri="{BB962C8B-B14F-4D97-AF65-F5344CB8AC3E}">
        <p14:creationId xmlns:p14="http://schemas.microsoft.com/office/powerpoint/2010/main" val="2097385202"/>
      </p:ext>
    </p:extLst>
  </p:cSld>
  <p:clrMapOvr>
    <a:masterClrMapping/>
  </p:clrMapOvr>
  <mc:AlternateContent xmlns:mc="http://schemas.openxmlformats.org/markup-compatibility/2006" xmlns:p14="http://schemas.microsoft.com/office/powerpoint/2010/main">
    <mc:Choice Requires="p14">
      <p:transition spd="slow" p14:dur="2000" advTm="47843"/>
    </mc:Choice>
    <mc:Fallback xmlns="">
      <p:transition spd="slow" advTm="4784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324DE3-62A0-6E46-B1B8-FFB93F8CB989}"/>
              </a:ext>
            </a:extLst>
          </p:cNvPr>
          <p:cNvSpPr/>
          <p:nvPr/>
        </p:nvSpPr>
        <p:spPr>
          <a:xfrm>
            <a:off x="0" y="136523"/>
            <a:ext cx="12192000" cy="13716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FDA83C-A625-C844-B977-8429C7914922}"/>
              </a:ext>
            </a:extLst>
          </p:cNvPr>
          <p:cNvSpPr>
            <a:spLocks noGrp="1"/>
          </p:cNvSpPr>
          <p:nvPr>
            <p:ph type="title"/>
          </p:nvPr>
        </p:nvSpPr>
        <p:spPr/>
        <p:txBody>
          <a:bodyPr>
            <a:normAutofit/>
          </a:bodyPr>
          <a:lstStyle/>
          <a:p>
            <a:r>
              <a:rPr lang="en-US" sz="3200" dirty="0"/>
              <a:t>Observation Study: </a:t>
            </a:r>
            <a:r>
              <a:rPr lang="en-US" sz="3200" b="1" i="1" dirty="0"/>
              <a:t>Results</a:t>
            </a:r>
          </a:p>
        </p:txBody>
      </p:sp>
      <p:sp>
        <p:nvSpPr>
          <p:cNvPr id="3" name="Slide Number Placeholder 2">
            <a:extLst>
              <a:ext uri="{FF2B5EF4-FFF2-40B4-BE49-F238E27FC236}">
                <a16:creationId xmlns:a16="http://schemas.microsoft.com/office/drawing/2014/main" id="{BB303DE0-AB6E-3347-B9B8-B40EA08C2BB4}"/>
              </a:ext>
            </a:extLst>
          </p:cNvPr>
          <p:cNvSpPr>
            <a:spLocks noGrp="1"/>
          </p:cNvSpPr>
          <p:nvPr>
            <p:ph type="sldNum" sz="quarter" idx="12"/>
          </p:nvPr>
        </p:nvSpPr>
        <p:spPr/>
        <p:txBody>
          <a:bodyPr/>
          <a:lstStyle/>
          <a:p>
            <a:fld id="{B5CD95D6-22C9-A24E-B2E2-43160CF605BE}" type="slidenum">
              <a:rPr lang="en-US" smtClean="0"/>
              <a:t>12</a:t>
            </a:fld>
            <a:endParaRPr lang="en-US" dirty="0"/>
          </a:p>
        </p:txBody>
      </p:sp>
      <p:graphicFrame>
        <p:nvGraphicFramePr>
          <p:cNvPr id="4" name="Chart 3">
            <a:extLst>
              <a:ext uri="{FF2B5EF4-FFF2-40B4-BE49-F238E27FC236}">
                <a16:creationId xmlns:a16="http://schemas.microsoft.com/office/drawing/2014/main" id="{8799C70A-D900-BF48-888B-6816B15B6CE5}"/>
              </a:ext>
            </a:extLst>
          </p:cNvPr>
          <p:cNvGraphicFramePr/>
          <p:nvPr/>
        </p:nvGraphicFramePr>
        <p:xfrm>
          <a:off x="1050972" y="2233840"/>
          <a:ext cx="3956006" cy="32022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D6C6900-5DEB-1E48-9830-1A25659F270E}"/>
              </a:ext>
            </a:extLst>
          </p:cNvPr>
          <p:cNvGraphicFramePr/>
          <p:nvPr/>
        </p:nvGraphicFramePr>
        <p:xfrm>
          <a:off x="5006978" y="2233840"/>
          <a:ext cx="5225664" cy="417776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4FC1E11A-96A0-B540-80EC-FA7AA03C9D8E}"/>
              </a:ext>
            </a:extLst>
          </p:cNvPr>
          <p:cNvSpPr txBox="1"/>
          <p:nvPr/>
        </p:nvSpPr>
        <p:spPr>
          <a:xfrm>
            <a:off x="1415893" y="1684193"/>
            <a:ext cx="3451202" cy="415498"/>
          </a:xfrm>
          <a:prstGeom prst="rect">
            <a:avLst/>
          </a:prstGeom>
          <a:noFill/>
        </p:spPr>
        <p:txBody>
          <a:bodyPr wrap="square" rtlCol="0">
            <a:spAutoFit/>
          </a:bodyPr>
          <a:lstStyle/>
          <a:p>
            <a:r>
              <a:rPr lang="en-US" sz="2100" b="1" dirty="0"/>
              <a:t>Parent Sample Composition</a:t>
            </a:r>
          </a:p>
        </p:txBody>
      </p:sp>
      <p:sp>
        <p:nvSpPr>
          <p:cNvPr id="7" name="TextBox 6">
            <a:extLst>
              <a:ext uri="{FF2B5EF4-FFF2-40B4-BE49-F238E27FC236}">
                <a16:creationId xmlns:a16="http://schemas.microsoft.com/office/drawing/2014/main" id="{5D0B5EC7-D633-F24B-877D-A80F128174DC}"/>
              </a:ext>
            </a:extLst>
          </p:cNvPr>
          <p:cNvSpPr txBox="1"/>
          <p:nvPr/>
        </p:nvSpPr>
        <p:spPr>
          <a:xfrm>
            <a:off x="5348651" y="1727857"/>
            <a:ext cx="4542318" cy="415498"/>
          </a:xfrm>
          <a:prstGeom prst="rect">
            <a:avLst/>
          </a:prstGeom>
          <a:noFill/>
        </p:spPr>
        <p:txBody>
          <a:bodyPr wrap="square" rtlCol="0">
            <a:spAutoFit/>
          </a:bodyPr>
          <a:lstStyle/>
          <a:p>
            <a:r>
              <a:rPr lang="en-US" sz="2100" b="1" dirty="0"/>
              <a:t>HPV Vaccination Rates in Adolescents</a:t>
            </a:r>
          </a:p>
        </p:txBody>
      </p:sp>
      <p:sp>
        <p:nvSpPr>
          <p:cNvPr id="8" name="TextBox 7">
            <a:extLst>
              <a:ext uri="{FF2B5EF4-FFF2-40B4-BE49-F238E27FC236}">
                <a16:creationId xmlns:a16="http://schemas.microsoft.com/office/drawing/2014/main" id="{5FF436B7-5978-8944-AA2E-DC35F718995D}"/>
              </a:ext>
            </a:extLst>
          </p:cNvPr>
          <p:cNvSpPr txBox="1"/>
          <p:nvPr/>
        </p:nvSpPr>
        <p:spPr>
          <a:xfrm>
            <a:off x="1335922" y="5537974"/>
            <a:ext cx="3647267" cy="369332"/>
          </a:xfrm>
          <a:prstGeom prst="rect">
            <a:avLst/>
          </a:prstGeom>
          <a:noFill/>
        </p:spPr>
        <p:txBody>
          <a:bodyPr wrap="square" rtlCol="0">
            <a:spAutoFit/>
          </a:bodyPr>
          <a:lstStyle/>
          <a:p>
            <a:pPr algn="ctr"/>
            <a:r>
              <a:rPr lang="en-US" dirty="0"/>
              <a:t>Adolescent Mean Age = 13.9 </a:t>
            </a:r>
            <a:r>
              <a:rPr lang="en-US" dirty="0" err="1"/>
              <a:t>yrs</a:t>
            </a:r>
            <a:endParaRPr lang="en-US" dirty="0"/>
          </a:p>
        </p:txBody>
      </p:sp>
      <p:sp>
        <p:nvSpPr>
          <p:cNvPr id="10" name="TextBox 9">
            <a:extLst>
              <a:ext uri="{FF2B5EF4-FFF2-40B4-BE49-F238E27FC236}">
                <a16:creationId xmlns:a16="http://schemas.microsoft.com/office/drawing/2014/main" id="{10703778-64B0-8948-8A1A-ACADB91A5012}"/>
              </a:ext>
            </a:extLst>
          </p:cNvPr>
          <p:cNvSpPr txBox="1"/>
          <p:nvPr/>
        </p:nvSpPr>
        <p:spPr>
          <a:xfrm>
            <a:off x="609600" y="6332813"/>
            <a:ext cx="3547241" cy="369332"/>
          </a:xfrm>
          <a:prstGeom prst="rect">
            <a:avLst/>
          </a:prstGeom>
          <a:noFill/>
        </p:spPr>
        <p:txBody>
          <a:bodyPr wrap="square" rtlCol="0">
            <a:spAutoFit/>
          </a:bodyPr>
          <a:lstStyle/>
          <a:p>
            <a:r>
              <a:rPr lang="en-US" dirty="0"/>
              <a:t>Bastani, Glenn, et al., </a:t>
            </a:r>
            <a:r>
              <a:rPr lang="en-US" i="1" dirty="0"/>
              <a:t>CEBP,  </a:t>
            </a:r>
            <a:r>
              <a:rPr lang="en-US" dirty="0"/>
              <a:t>2011 </a:t>
            </a:r>
          </a:p>
        </p:txBody>
      </p:sp>
    </p:spTree>
    <p:extLst>
      <p:ext uri="{BB962C8B-B14F-4D97-AF65-F5344CB8AC3E}">
        <p14:creationId xmlns:p14="http://schemas.microsoft.com/office/powerpoint/2010/main" val="3401312610"/>
      </p:ext>
    </p:extLst>
  </p:cSld>
  <p:clrMapOvr>
    <a:masterClrMapping/>
  </p:clrMapOvr>
  <mc:AlternateContent xmlns:mc="http://schemas.openxmlformats.org/markup-compatibility/2006" xmlns:p14="http://schemas.microsoft.com/office/powerpoint/2010/main">
    <mc:Choice Requires="p14">
      <p:transition spd="slow" p14:dur="2000" advTm="34800"/>
    </mc:Choice>
    <mc:Fallback xmlns="">
      <p:transition spd="slow" advTm="348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37B1-B2A8-4644-8328-DC8161AE3A10}"/>
              </a:ext>
            </a:extLst>
          </p:cNvPr>
          <p:cNvSpPr>
            <a:spLocks noGrp="1"/>
          </p:cNvSpPr>
          <p:nvPr>
            <p:ph type="title"/>
          </p:nvPr>
        </p:nvSpPr>
        <p:spPr/>
        <p:txBody>
          <a:bodyPr>
            <a:normAutofit/>
          </a:bodyPr>
          <a:lstStyle/>
          <a:p>
            <a:r>
              <a:rPr lang="en-US" sz="3600" b="1" dirty="0">
                <a:latin typeface="Calibri (Headings)"/>
                <a:cs typeface="Calibri (Headings)"/>
              </a:rPr>
              <a:t>Factors Associated with HPV Vaccination in </a:t>
            </a:r>
            <a:br>
              <a:rPr lang="en-US" sz="3600" b="1" dirty="0">
                <a:latin typeface="Calibri (Headings)"/>
                <a:cs typeface="Calibri (Headings)"/>
              </a:rPr>
            </a:br>
            <a:r>
              <a:rPr lang="en-US" sz="3600" b="1" dirty="0">
                <a:latin typeface="Calibri (Headings)"/>
                <a:cs typeface="Calibri (Headings)"/>
              </a:rPr>
              <a:t>Multivariable Analyses</a:t>
            </a:r>
          </a:p>
        </p:txBody>
      </p:sp>
      <p:sp>
        <p:nvSpPr>
          <p:cNvPr id="4" name="Slide Number Placeholder 3">
            <a:extLst>
              <a:ext uri="{FF2B5EF4-FFF2-40B4-BE49-F238E27FC236}">
                <a16:creationId xmlns:a16="http://schemas.microsoft.com/office/drawing/2014/main" id="{0556BAD9-B017-9A41-873F-9CF1F2F5CF27}"/>
              </a:ext>
            </a:extLst>
          </p:cNvPr>
          <p:cNvSpPr>
            <a:spLocks noGrp="1"/>
          </p:cNvSpPr>
          <p:nvPr>
            <p:ph type="sldNum" sz="quarter" idx="12"/>
          </p:nvPr>
        </p:nvSpPr>
        <p:spPr/>
        <p:txBody>
          <a:bodyPr/>
          <a:lstStyle/>
          <a:p>
            <a:fld id="{B5CD95D6-22C9-A24E-B2E2-43160CF605BE}" type="slidenum">
              <a:rPr lang="en-US" smtClean="0"/>
              <a:t>13</a:t>
            </a:fld>
            <a:endParaRPr lang="en-US" dirty="0"/>
          </a:p>
        </p:txBody>
      </p:sp>
      <p:graphicFrame>
        <p:nvGraphicFramePr>
          <p:cNvPr id="6" name="Diagram 5">
            <a:extLst>
              <a:ext uri="{FF2B5EF4-FFF2-40B4-BE49-F238E27FC236}">
                <a16:creationId xmlns:a16="http://schemas.microsoft.com/office/drawing/2014/main" id="{94106583-69C2-2344-BF44-B556EC37E995}"/>
              </a:ext>
            </a:extLst>
          </p:cNvPr>
          <p:cNvGraphicFramePr/>
          <p:nvPr/>
        </p:nvGraphicFramePr>
        <p:xfrm>
          <a:off x="1838050" y="1801920"/>
          <a:ext cx="9134750" cy="4088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7722662"/>
      </p:ext>
    </p:extLst>
  </p:cSld>
  <p:clrMapOvr>
    <a:masterClrMapping/>
  </p:clrMapOvr>
  <mc:AlternateContent xmlns:mc="http://schemas.openxmlformats.org/markup-compatibility/2006" xmlns:p14="http://schemas.microsoft.com/office/powerpoint/2010/main">
    <mc:Choice Requires="p14">
      <p:transition spd="slow" p14:dur="2000" advTm="22549"/>
    </mc:Choice>
    <mc:Fallback xmlns="">
      <p:transition spd="slow" advTm="2254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837B1-B2A8-4644-8328-DC8161AE3A10}"/>
              </a:ext>
            </a:extLst>
          </p:cNvPr>
          <p:cNvSpPr>
            <a:spLocks noGrp="1"/>
          </p:cNvSpPr>
          <p:nvPr>
            <p:ph type="title"/>
          </p:nvPr>
        </p:nvSpPr>
        <p:spPr/>
        <p:txBody>
          <a:bodyPr>
            <a:normAutofit/>
          </a:bodyPr>
          <a:lstStyle/>
          <a:p>
            <a:r>
              <a:rPr lang="en-US" sz="3600" b="1" dirty="0"/>
              <a:t>Perceived Barriers of Parents of Unvaccinated Adolescents</a:t>
            </a:r>
          </a:p>
        </p:txBody>
      </p:sp>
      <p:sp>
        <p:nvSpPr>
          <p:cNvPr id="4" name="Slide Number Placeholder 3">
            <a:extLst>
              <a:ext uri="{FF2B5EF4-FFF2-40B4-BE49-F238E27FC236}">
                <a16:creationId xmlns:a16="http://schemas.microsoft.com/office/drawing/2014/main" id="{0556BAD9-B017-9A41-873F-9CF1F2F5CF27}"/>
              </a:ext>
            </a:extLst>
          </p:cNvPr>
          <p:cNvSpPr>
            <a:spLocks noGrp="1"/>
          </p:cNvSpPr>
          <p:nvPr>
            <p:ph type="sldNum" sz="quarter" idx="12"/>
          </p:nvPr>
        </p:nvSpPr>
        <p:spPr/>
        <p:txBody>
          <a:bodyPr/>
          <a:lstStyle/>
          <a:p>
            <a:fld id="{B5CD95D6-22C9-A24E-B2E2-43160CF605BE}" type="slidenum">
              <a:rPr lang="en-US" smtClean="0"/>
              <a:t>14</a:t>
            </a:fld>
            <a:endParaRPr lang="en-US" dirty="0"/>
          </a:p>
        </p:txBody>
      </p:sp>
      <p:graphicFrame>
        <p:nvGraphicFramePr>
          <p:cNvPr id="6" name="Diagram 5">
            <a:extLst>
              <a:ext uri="{FF2B5EF4-FFF2-40B4-BE49-F238E27FC236}">
                <a16:creationId xmlns:a16="http://schemas.microsoft.com/office/drawing/2014/main" id="{94106583-69C2-2344-BF44-B556EC37E995}"/>
              </a:ext>
            </a:extLst>
          </p:cNvPr>
          <p:cNvGraphicFramePr/>
          <p:nvPr/>
        </p:nvGraphicFramePr>
        <p:xfrm>
          <a:off x="1335774" y="1661371"/>
          <a:ext cx="9641039"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902615"/>
      </p:ext>
    </p:extLst>
  </p:cSld>
  <p:clrMapOvr>
    <a:masterClrMapping/>
  </p:clrMapOvr>
  <mc:AlternateContent xmlns:mc="http://schemas.openxmlformats.org/markup-compatibility/2006" xmlns:p14="http://schemas.microsoft.com/office/powerpoint/2010/main">
    <mc:Choice Requires="p14">
      <p:transition spd="slow" p14:dur="2000" advTm="52052"/>
    </mc:Choice>
    <mc:Fallback xmlns="">
      <p:transition spd="slow" advTm="5205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B355F1-FA6D-8D4F-BCF6-8A4C0AE9B46B}"/>
              </a:ext>
            </a:extLst>
          </p:cNvPr>
          <p:cNvSpPr>
            <a:spLocks noGrp="1"/>
          </p:cNvSpPr>
          <p:nvPr>
            <p:ph type="sldNum" sz="quarter" idx="12"/>
          </p:nvPr>
        </p:nvSpPr>
        <p:spPr/>
        <p:txBody>
          <a:bodyPr/>
          <a:lstStyle/>
          <a:p>
            <a:fld id="{B5CD95D6-22C9-A24E-B2E2-43160CF605BE}" type="slidenum">
              <a:rPr lang="en-US" smtClean="0"/>
              <a:t>15</a:t>
            </a:fld>
            <a:endParaRPr lang="en-US" dirty="0"/>
          </a:p>
        </p:txBody>
      </p:sp>
      <p:graphicFrame>
        <p:nvGraphicFramePr>
          <p:cNvPr id="3" name="Diagram 2">
            <a:extLst>
              <a:ext uri="{FF2B5EF4-FFF2-40B4-BE49-F238E27FC236}">
                <a16:creationId xmlns:a16="http://schemas.microsoft.com/office/drawing/2014/main" id="{BA67A594-1565-A645-AB5D-9435A41CED32}"/>
              </a:ext>
            </a:extLst>
          </p:cNvPr>
          <p:cNvGraphicFramePr>
            <a:graphicFrameLocks/>
          </p:cNvGraphicFramePr>
          <p:nvPr/>
        </p:nvGraphicFramePr>
        <p:xfrm>
          <a:off x="1934490" y="1088899"/>
          <a:ext cx="8323019" cy="6016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BBC8084-563A-704B-A648-8167B3E662D3}"/>
              </a:ext>
            </a:extLst>
          </p:cNvPr>
          <p:cNvSpPr txBox="1"/>
          <p:nvPr/>
        </p:nvSpPr>
        <p:spPr>
          <a:xfrm>
            <a:off x="681319" y="494935"/>
            <a:ext cx="10445920" cy="707886"/>
          </a:xfrm>
          <a:prstGeom prst="rect">
            <a:avLst/>
          </a:prstGeom>
          <a:noFill/>
        </p:spPr>
        <p:txBody>
          <a:bodyPr wrap="square" rtlCol="0">
            <a:spAutoFit/>
          </a:bodyPr>
          <a:lstStyle/>
          <a:p>
            <a:r>
              <a:rPr lang="en-US" sz="4000" b="1" dirty="0"/>
              <a:t>Progression of HPV Vaccine Promotion Research</a:t>
            </a:r>
          </a:p>
        </p:txBody>
      </p:sp>
    </p:spTree>
    <p:extLst>
      <p:ext uri="{BB962C8B-B14F-4D97-AF65-F5344CB8AC3E}">
        <p14:creationId xmlns:p14="http://schemas.microsoft.com/office/powerpoint/2010/main" val="2709135357"/>
      </p:ext>
    </p:extLst>
  </p:cSld>
  <p:clrMapOvr>
    <a:masterClrMapping/>
  </p:clrMapOvr>
  <mc:AlternateContent xmlns:mc="http://schemas.openxmlformats.org/markup-compatibility/2006" xmlns:p14="http://schemas.microsoft.com/office/powerpoint/2010/main">
    <mc:Choice Requires="p14">
      <p:transition spd="slow" p14:dur="2000" advTm="4350"/>
    </mc:Choice>
    <mc:Fallback xmlns="">
      <p:transition spd="slow" advTm="435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735833B4-2D9E-4A4E-ACA3-2581E3BD1893}"/>
              </a:ext>
            </a:extLst>
          </p:cNvPr>
          <p:cNvSpPr txBox="1">
            <a:spLocks noChangeArrowheads="1"/>
          </p:cNvSpPr>
          <p:nvPr/>
        </p:nvSpPr>
        <p:spPr bwMode="auto">
          <a:xfrm>
            <a:off x="-3" y="419915"/>
            <a:ext cx="12192003" cy="1371600"/>
          </a:xfrm>
          <a:prstGeom prst="rect">
            <a:avLst/>
          </a:prstGeom>
          <a:solidFill>
            <a:schemeClr val="accent1">
              <a:lumMod val="20000"/>
              <a:lumOff val="80000"/>
            </a:schemeClr>
          </a:solid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endParaRPr lang="en-US" sz="3200" i="1" dirty="0">
              <a:solidFill>
                <a:srgbClr val="000000"/>
              </a:solidFill>
            </a:endParaRPr>
          </a:p>
        </p:txBody>
      </p:sp>
      <p:sp>
        <p:nvSpPr>
          <p:cNvPr id="2" name="Title 1"/>
          <p:cNvSpPr>
            <a:spLocks noGrp="1"/>
          </p:cNvSpPr>
          <p:nvPr>
            <p:ph type="title"/>
          </p:nvPr>
        </p:nvSpPr>
        <p:spPr>
          <a:xfrm>
            <a:off x="758757" y="419915"/>
            <a:ext cx="11063591" cy="1361588"/>
          </a:xfrm>
        </p:spPr>
        <p:txBody>
          <a:bodyPr>
            <a:noAutofit/>
          </a:bodyPr>
          <a:lstStyle/>
          <a:p>
            <a:r>
              <a:rPr lang="en-US" sz="3200" b="1" dirty="0"/>
              <a:t>Increasing HPV Vaccine Uptake in a Low Income </a:t>
            </a:r>
            <a:br>
              <a:rPr lang="en-US" sz="3200" b="1" dirty="0"/>
            </a:br>
            <a:r>
              <a:rPr lang="en-US" sz="3200" b="1" dirty="0"/>
              <a:t>Ethnic Minority Population</a:t>
            </a:r>
            <a:endParaRPr lang="en-US" sz="3200" dirty="0"/>
          </a:p>
        </p:txBody>
      </p:sp>
      <p:sp>
        <p:nvSpPr>
          <p:cNvPr id="4" name="Content Placeholder 3"/>
          <p:cNvSpPr txBox="1">
            <a:spLocks/>
          </p:cNvSpPr>
          <p:nvPr/>
        </p:nvSpPr>
        <p:spPr>
          <a:xfrm>
            <a:off x="482798" y="2034235"/>
            <a:ext cx="5613200" cy="433551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Univers"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Univers"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Univers"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Univers"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Univers"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174621" fontAlgn="base">
              <a:spcBef>
                <a:spcPts val="1800"/>
              </a:spcBef>
              <a:spcAft>
                <a:spcPts val="600"/>
              </a:spcAft>
              <a:buClr>
                <a:srgbClr val="A20000"/>
              </a:buClr>
            </a:pPr>
            <a:r>
              <a:rPr lang="en-US" sz="2100" b="1" dirty="0">
                <a:solidFill>
                  <a:prstClr val="black"/>
                </a:solidFill>
                <a:latin typeface="Calibri"/>
                <a:cs typeface="Arial" pitchFamily="34" charset="0"/>
              </a:rPr>
              <a:t>Multicomponent intervention</a:t>
            </a:r>
            <a:r>
              <a:rPr lang="en-US" sz="2100" dirty="0">
                <a:solidFill>
                  <a:prstClr val="black"/>
                </a:solidFill>
                <a:latin typeface="Calibri"/>
                <a:cs typeface="Arial" pitchFamily="34" charset="0"/>
              </a:rPr>
              <a:t>: Delivered by county staff, targets mothers, provides vaccine education &amp; referral to local VFC clinic</a:t>
            </a:r>
          </a:p>
          <a:p>
            <a:pPr marL="228594" indent="-174621" fontAlgn="base">
              <a:spcBef>
                <a:spcPts val="1800"/>
              </a:spcBef>
              <a:spcAft>
                <a:spcPts val="600"/>
              </a:spcAft>
              <a:buClr>
                <a:srgbClr val="A20000"/>
              </a:buClr>
            </a:pPr>
            <a:r>
              <a:rPr lang="en-US" sz="2100" dirty="0">
                <a:solidFill>
                  <a:prstClr val="black"/>
                </a:solidFill>
                <a:latin typeface="Calibri"/>
                <a:cs typeface="Arial" pitchFamily="34" charset="0"/>
              </a:rPr>
              <a:t>Targeted mothers of adolescents </a:t>
            </a:r>
            <a:r>
              <a:rPr lang="en-US" sz="2100" b="1" dirty="0">
                <a:solidFill>
                  <a:prstClr val="black"/>
                </a:solidFill>
                <a:latin typeface="Calibri"/>
                <a:cs typeface="Arial" pitchFamily="34" charset="0"/>
              </a:rPr>
              <a:t>who had not received any HPV vaccine doses</a:t>
            </a:r>
          </a:p>
          <a:p>
            <a:pPr marL="228594" indent="-174621" fontAlgn="base">
              <a:spcBef>
                <a:spcPts val="1800"/>
              </a:spcBef>
              <a:spcAft>
                <a:spcPts val="600"/>
              </a:spcAft>
              <a:buClr>
                <a:srgbClr val="A20000"/>
              </a:buClr>
            </a:pPr>
            <a:r>
              <a:rPr lang="en-US" sz="2100" dirty="0">
                <a:solidFill>
                  <a:prstClr val="black"/>
                </a:solidFill>
                <a:latin typeface="Calibri"/>
                <a:cs typeface="Arial" pitchFamily="34" charset="0"/>
              </a:rPr>
              <a:t>Intervention messages targeted </a:t>
            </a:r>
            <a:r>
              <a:rPr lang="en-US" sz="2100" b="1" dirty="0">
                <a:solidFill>
                  <a:prstClr val="black"/>
                </a:solidFill>
                <a:latin typeface="Calibri"/>
                <a:cs typeface="Arial" pitchFamily="34" charset="0"/>
              </a:rPr>
              <a:t>mutable theoretical constructs </a:t>
            </a:r>
            <a:r>
              <a:rPr lang="en-US" sz="2100" dirty="0">
                <a:solidFill>
                  <a:prstClr val="black"/>
                </a:solidFill>
                <a:latin typeface="Calibri"/>
                <a:cs typeface="Arial" pitchFamily="34" charset="0"/>
              </a:rPr>
              <a:t>at parent level and tailored based on </a:t>
            </a:r>
            <a:r>
              <a:rPr lang="en-US" sz="2100" b="1" dirty="0">
                <a:solidFill>
                  <a:prstClr val="black"/>
                </a:solidFill>
                <a:latin typeface="Calibri"/>
                <a:cs typeface="Arial" pitchFamily="34" charset="0"/>
              </a:rPr>
              <a:t>immutable factors </a:t>
            </a:r>
            <a:r>
              <a:rPr lang="en-US" sz="2100" dirty="0">
                <a:solidFill>
                  <a:prstClr val="black"/>
                </a:solidFill>
                <a:latin typeface="Calibri"/>
                <a:cs typeface="Arial" pitchFamily="34" charset="0"/>
              </a:rPr>
              <a:t>(e.g., insurance status, race/ethnicity)</a:t>
            </a:r>
          </a:p>
          <a:p>
            <a:pPr marL="228594" indent="-174621" fontAlgn="base">
              <a:spcBef>
                <a:spcPts val="1800"/>
              </a:spcBef>
              <a:spcAft>
                <a:spcPts val="600"/>
              </a:spcAft>
              <a:buClr>
                <a:srgbClr val="A20000"/>
              </a:buClr>
            </a:pPr>
            <a:r>
              <a:rPr lang="en-US" sz="2100" b="1" dirty="0">
                <a:solidFill>
                  <a:prstClr val="black"/>
                </a:solidFill>
                <a:latin typeface="Calibri"/>
                <a:cs typeface="Arial" pitchFamily="34" charset="0"/>
              </a:rPr>
              <a:t>Outcome</a:t>
            </a:r>
            <a:r>
              <a:rPr lang="en-US" sz="2100" dirty="0">
                <a:solidFill>
                  <a:prstClr val="black"/>
                </a:solidFill>
                <a:latin typeface="Calibri"/>
                <a:cs typeface="Arial" pitchFamily="34" charset="0"/>
              </a:rPr>
              <a:t>: parent report</a:t>
            </a:r>
          </a:p>
        </p:txBody>
      </p:sp>
      <p:sp>
        <p:nvSpPr>
          <p:cNvPr id="3" name="Slide Number Placeholder 2">
            <a:extLst>
              <a:ext uri="{FF2B5EF4-FFF2-40B4-BE49-F238E27FC236}">
                <a16:creationId xmlns:a16="http://schemas.microsoft.com/office/drawing/2014/main" id="{9824F388-62D9-364B-8320-587F7615E63C}"/>
              </a:ext>
            </a:extLst>
          </p:cNvPr>
          <p:cNvSpPr>
            <a:spLocks noGrp="1"/>
          </p:cNvSpPr>
          <p:nvPr>
            <p:ph type="sldNum" sz="quarter" idx="12"/>
          </p:nvPr>
        </p:nvSpPr>
        <p:spPr/>
        <p:txBody>
          <a:bodyPr/>
          <a:lstStyle/>
          <a:p>
            <a:fld id="{B5CD95D6-22C9-A24E-B2E2-43160CF605BE}" type="slidenum">
              <a:rPr lang="en-US" smtClean="0"/>
              <a:t>16</a:t>
            </a:fld>
            <a:endParaRPr lang="en-US" dirty="0"/>
          </a:p>
        </p:txBody>
      </p:sp>
      <p:sp>
        <p:nvSpPr>
          <p:cNvPr id="7" name="TextBox 6">
            <a:extLst>
              <a:ext uri="{FF2B5EF4-FFF2-40B4-BE49-F238E27FC236}">
                <a16:creationId xmlns:a16="http://schemas.microsoft.com/office/drawing/2014/main" id="{91E5C294-5CCA-6B46-A870-88DDD14C293B}"/>
              </a:ext>
            </a:extLst>
          </p:cNvPr>
          <p:cNvSpPr txBox="1"/>
          <p:nvPr/>
        </p:nvSpPr>
        <p:spPr>
          <a:xfrm>
            <a:off x="65063" y="6243136"/>
            <a:ext cx="10357945" cy="369332"/>
          </a:xfrm>
          <a:prstGeom prst="rect">
            <a:avLst/>
          </a:prstGeom>
          <a:noFill/>
        </p:spPr>
        <p:txBody>
          <a:bodyPr wrap="square" rtlCol="0">
            <a:spAutoFit/>
          </a:bodyPr>
          <a:lstStyle/>
          <a:p>
            <a:r>
              <a:rPr lang="en-US" dirty="0"/>
              <a:t>(NCI R01CA154549; 2012-2018; </a:t>
            </a:r>
          </a:p>
          <a:p>
            <a:r>
              <a:rPr lang="en-US" dirty="0"/>
              <a:t>Study Team: Bastani, Glenn, Herrmann, Singhal, </a:t>
            </a:r>
            <a:r>
              <a:rPr lang="en-US" dirty="0" err="1"/>
              <a:t>Crespi</a:t>
            </a:r>
            <a:r>
              <a:rPr lang="en-US" dirty="0"/>
              <a:t>, Taylor, </a:t>
            </a:r>
            <a:r>
              <a:rPr lang="en-US" dirty="0" err="1"/>
              <a:t>Tsui</a:t>
            </a:r>
            <a:r>
              <a:rPr lang="en-US" dirty="0"/>
              <a:t>)</a:t>
            </a:r>
          </a:p>
        </p:txBody>
      </p:sp>
      <p:grpSp>
        <p:nvGrpSpPr>
          <p:cNvPr id="14" name="Group 13">
            <a:extLst>
              <a:ext uri="{FF2B5EF4-FFF2-40B4-BE49-F238E27FC236}">
                <a16:creationId xmlns:a16="http://schemas.microsoft.com/office/drawing/2014/main" id="{C74BC75C-89EA-CE4A-913A-C5880A40E52B}"/>
              </a:ext>
            </a:extLst>
          </p:cNvPr>
          <p:cNvGrpSpPr/>
          <p:nvPr/>
        </p:nvGrpSpPr>
        <p:grpSpPr>
          <a:xfrm>
            <a:off x="5838596" y="2004612"/>
            <a:ext cx="4796519" cy="3810000"/>
            <a:chOff x="6339340" y="2302358"/>
            <a:chExt cx="4796519" cy="3810000"/>
          </a:xfrm>
        </p:grpSpPr>
        <p:grpSp>
          <p:nvGrpSpPr>
            <p:cNvPr id="13" name="Group 12">
              <a:extLst>
                <a:ext uri="{FF2B5EF4-FFF2-40B4-BE49-F238E27FC236}">
                  <a16:creationId xmlns:a16="http://schemas.microsoft.com/office/drawing/2014/main" id="{C907299C-0BFC-4A4C-A95E-0E61B1BACC13}"/>
                </a:ext>
              </a:extLst>
            </p:cNvPr>
            <p:cNvGrpSpPr/>
            <p:nvPr/>
          </p:nvGrpSpPr>
          <p:grpSpPr>
            <a:xfrm>
              <a:off x="6339340" y="2302358"/>
              <a:ext cx="4796519" cy="3810000"/>
              <a:chOff x="6339340" y="2302358"/>
              <a:chExt cx="4796519" cy="3810000"/>
            </a:xfrm>
          </p:grpSpPr>
          <p:grpSp>
            <p:nvGrpSpPr>
              <p:cNvPr id="12" name="Group 11">
                <a:extLst>
                  <a:ext uri="{FF2B5EF4-FFF2-40B4-BE49-F238E27FC236}">
                    <a16:creationId xmlns:a16="http://schemas.microsoft.com/office/drawing/2014/main" id="{63F177FB-DB06-4842-92BB-2162C22687B4}"/>
                  </a:ext>
                </a:extLst>
              </p:cNvPr>
              <p:cNvGrpSpPr/>
              <p:nvPr/>
            </p:nvGrpSpPr>
            <p:grpSpPr>
              <a:xfrm>
                <a:off x="6339340" y="2302358"/>
                <a:ext cx="4796519" cy="3810000"/>
                <a:chOff x="6339340" y="2302358"/>
                <a:chExt cx="4796519" cy="3810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340" y="2302358"/>
                  <a:ext cx="4796519" cy="3810000"/>
                </a:xfrm>
                <a:prstGeom prst="rect">
                  <a:avLst/>
                </a:prstGeom>
              </p:spPr>
            </p:pic>
            <p:sp>
              <p:nvSpPr>
                <p:cNvPr id="8" name="Rectangle 7">
                  <a:extLst>
                    <a:ext uri="{FF2B5EF4-FFF2-40B4-BE49-F238E27FC236}">
                      <a16:creationId xmlns:a16="http://schemas.microsoft.com/office/drawing/2014/main" id="{FFFD3FF5-9FDF-1E4C-970A-50F4363D03A4}"/>
                    </a:ext>
                  </a:extLst>
                </p:cNvPr>
                <p:cNvSpPr/>
                <p:nvPr/>
              </p:nvSpPr>
              <p:spPr>
                <a:xfrm>
                  <a:off x="6605752" y="3121572"/>
                  <a:ext cx="1481958" cy="173421"/>
                </a:xfrm>
                <a:prstGeom prst="rect">
                  <a:avLst/>
                </a:prstGeom>
                <a:solidFill>
                  <a:srgbClr val="FDF8B9"/>
                </a:solidFill>
                <a:ln>
                  <a:noFill/>
                </a:ln>
                <a:effectLst>
                  <a:outerShdw blurRad="50800" dist="50800" dir="5400000" algn="ctr" rotWithShape="0">
                    <a:srgbClr val="FDF8B9"/>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13AB2DE2-A453-8A40-90EC-4E281148C5C7}"/>
                  </a:ext>
                </a:extLst>
              </p:cNvPr>
              <p:cNvSpPr/>
              <p:nvPr/>
            </p:nvSpPr>
            <p:spPr>
              <a:xfrm>
                <a:off x="9238594" y="3121570"/>
                <a:ext cx="1481958" cy="173736"/>
              </a:xfrm>
              <a:prstGeom prst="rect">
                <a:avLst/>
              </a:prstGeom>
              <a:solidFill>
                <a:srgbClr val="FDF8B9"/>
              </a:solidFill>
              <a:ln>
                <a:noFill/>
              </a:ln>
              <a:effectLst>
                <a:outerShdw blurRad="50800" dist="50800" dir="5400000" algn="ctr" rotWithShape="0">
                  <a:srgbClr val="FDF8B9"/>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0CD9CE7A-CB96-9A43-8B0B-0EA727142790}"/>
                </a:ext>
              </a:extLst>
            </p:cNvPr>
            <p:cNvSpPr/>
            <p:nvPr/>
          </p:nvSpPr>
          <p:spPr>
            <a:xfrm>
              <a:off x="7483366" y="3761477"/>
              <a:ext cx="746234" cy="173421"/>
            </a:xfrm>
            <a:prstGeom prst="rect">
              <a:avLst/>
            </a:prstGeom>
            <a:solidFill>
              <a:srgbClr val="FDF8B9"/>
            </a:solidFill>
            <a:ln>
              <a:noFill/>
            </a:ln>
            <a:effectLst>
              <a:outerShdw blurRad="50800" dist="50800" dir="5400000" algn="ctr" rotWithShape="0">
                <a:srgbClr val="FDF8B9"/>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4AF1A7-C19E-9F4C-A67D-8D2BC1CB232A}"/>
                </a:ext>
              </a:extLst>
            </p:cNvPr>
            <p:cNvSpPr/>
            <p:nvPr/>
          </p:nvSpPr>
          <p:spPr>
            <a:xfrm>
              <a:off x="10160000" y="3761477"/>
              <a:ext cx="746234" cy="173421"/>
            </a:xfrm>
            <a:prstGeom prst="rect">
              <a:avLst/>
            </a:prstGeom>
            <a:solidFill>
              <a:srgbClr val="FDF8B9"/>
            </a:solidFill>
            <a:ln>
              <a:noFill/>
            </a:ln>
            <a:effectLst>
              <a:outerShdw blurRad="50800" dist="50800" dir="5400000" algn="ctr" rotWithShape="0">
                <a:srgbClr val="FDF8B9"/>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EE1C2924-E61E-0541-9918-781076F3F1CF}"/>
              </a:ext>
            </a:extLst>
          </p:cNvPr>
          <p:cNvSpPr txBox="1"/>
          <p:nvPr/>
        </p:nvSpPr>
        <p:spPr>
          <a:xfrm>
            <a:off x="8234127" y="5418256"/>
            <a:ext cx="2489403" cy="369332"/>
          </a:xfrm>
          <a:prstGeom prst="rect">
            <a:avLst/>
          </a:prstGeom>
          <a:solidFill>
            <a:srgbClr val="FDF8B9"/>
          </a:solidFill>
        </p:spPr>
        <p:txBody>
          <a:bodyPr wrap="square" rtlCol="0">
            <a:spAutoFit/>
          </a:bodyPr>
          <a:lstStyle/>
          <a:p>
            <a:r>
              <a:rPr lang="en-US" b="1" dirty="0"/>
              <a:t>Initiation/</a:t>
            </a:r>
            <a:r>
              <a:rPr lang="en-US" dirty="0"/>
              <a:t>completion</a:t>
            </a:r>
          </a:p>
        </p:txBody>
      </p:sp>
    </p:spTree>
    <p:extLst>
      <p:ext uri="{BB962C8B-B14F-4D97-AF65-F5344CB8AC3E}">
        <p14:creationId xmlns:p14="http://schemas.microsoft.com/office/powerpoint/2010/main" val="4025327656"/>
      </p:ext>
    </p:extLst>
  </p:cSld>
  <p:clrMapOvr>
    <a:masterClrMapping/>
  </p:clrMapOvr>
  <mc:AlternateContent xmlns:mc="http://schemas.openxmlformats.org/markup-compatibility/2006" xmlns:p14="http://schemas.microsoft.com/office/powerpoint/2010/main">
    <mc:Choice Requires="p14">
      <p:transition spd="slow" p14:dur="2000" advTm="35390"/>
    </mc:Choice>
    <mc:Fallback xmlns="">
      <p:transition spd="slow" advTm="3539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9A1935-5970-3F45-A3E1-46AB9B44ECDD}"/>
              </a:ext>
            </a:extLst>
          </p:cNvPr>
          <p:cNvSpPr>
            <a:spLocks noGrp="1"/>
          </p:cNvSpPr>
          <p:nvPr>
            <p:ph type="sldNum" sz="quarter" idx="12"/>
          </p:nvPr>
        </p:nvSpPr>
        <p:spPr/>
        <p:txBody>
          <a:bodyPr/>
          <a:lstStyle/>
          <a:p>
            <a:fld id="{B5CD95D6-22C9-A24E-B2E2-43160CF605BE}" type="slidenum">
              <a:rPr lang="en-US" smtClean="0"/>
              <a:t>17</a:t>
            </a:fld>
            <a:endParaRPr lang="en-US" dirty="0"/>
          </a:p>
        </p:txBody>
      </p:sp>
      <p:graphicFrame>
        <p:nvGraphicFramePr>
          <p:cNvPr id="4" name="Diagram 3">
            <a:extLst>
              <a:ext uri="{FF2B5EF4-FFF2-40B4-BE49-F238E27FC236}">
                <a16:creationId xmlns:a16="http://schemas.microsoft.com/office/drawing/2014/main" id="{BFDE021A-E633-1247-800B-5B427E8077E4}"/>
              </a:ext>
            </a:extLst>
          </p:cNvPr>
          <p:cNvGraphicFramePr/>
          <p:nvPr/>
        </p:nvGraphicFramePr>
        <p:xfrm>
          <a:off x="1253065" y="1055010"/>
          <a:ext cx="1041400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4">
            <a:extLst>
              <a:ext uri="{FF2B5EF4-FFF2-40B4-BE49-F238E27FC236}">
                <a16:creationId xmlns:a16="http://schemas.microsoft.com/office/drawing/2014/main" id="{175774D5-4837-5D47-AF9C-2C4D321EB10F}"/>
              </a:ext>
            </a:extLst>
          </p:cNvPr>
          <p:cNvSpPr txBox="1">
            <a:spLocks noChangeArrowheads="1"/>
          </p:cNvSpPr>
          <p:nvPr/>
        </p:nvSpPr>
        <p:spPr bwMode="auto">
          <a:xfrm>
            <a:off x="-3" y="520403"/>
            <a:ext cx="12192003" cy="1371600"/>
          </a:xfrm>
          <a:prstGeom prst="rect">
            <a:avLst/>
          </a:prstGeom>
          <a:solidFill>
            <a:schemeClr val="accent1">
              <a:lumMod val="20000"/>
              <a:lumOff val="80000"/>
            </a:schemeClr>
          </a:solid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r>
              <a:rPr lang="en-US" sz="3200" dirty="0"/>
              <a:t>Telephone Education Segments</a:t>
            </a:r>
            <a:endParaRPr lang="en-US" sz="3200" i="1" dirty="0">
              <a:solidFill>
                <a:srgbClr val="000000"/>
              </a:solidFill>
            </a:endParaRPr>
          </a:p>
        </p:txBody>
      </p:sp>
    </p:spTree>
    <p:extLst>
      <p:ext uri="{BB962C8B-B14F-4D97-AF65-F5344CB8AC3E}">
        <p14:creationId xmlns:p14="http://schemas.microsoft.com/office/powerpoint/2010/main" val="2983780833"/>
      </p:ext>
    </p:extLst>
  </p:cSld>
  <p:clrMapOvr>
    <a:masterClrMapping/>
  </p:clrMapOvr>
  <mc:AlternateContent xmlns:mc="http://schemas.openxmlformats.org/markup-compatibility/2006" xmlns:p14="http://schemas.microsoft.com/office/powerpoint/2010/main">
    <mc:Choice Requires="p14">
      <p:transition spd="slow" p14:dur="2000" advTm="29254"/>
    </mc:Choice>
    <mc:Fallback xmlns="">
      <p:transition spd="slow" advTm="2925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1B63-C381-EF4C-B065-AD96F6C774BC}"/>
              </a:ext>
            </a:extLst>
          </p:cNvPr>
          <p:cNvSpPr>
            <a:spLocks noGrp="1"/>
          </p:cNvSpPr>
          <p:nvPr>
            <p:ph type="title"/>
          </p:nvPr>
        </p:nvSpPr>
        <p:spPr>
          <a:xfrm>
            <a:off x="609600" y="643224"/>
            <a:ext cx="10972800" cy="845902"/>
          </a:xfrm>
        </p:spPr>
        <p:txBody>
          <a:bodyPr>
            <a:normAutofit/>
          </a:bodyPr>
          <a:lstStyle/>
          <a:p>
            <a:r>
              <a:rPr lang="en-US" sz="3200" b="1" dirty="0"/>
              <a:t>Telephone Intervention Scripts Targeting Theoretical Constructs</a:t>
            </a:r>
          </a:p>
        </p:txBody>
      </p:sp>
      <p:sp>
        <p:nvSpPr>
          <p:cNvPr id="4" name="Slide Number Placeholder 3">
            <a:extLst>
              <a:ext uri="{FF2B5EF4-FFF2-40B4-BE49-F238E27FC236}">
                <a16:creationId xmlns:a16="http://schemas.microsoft.com/office/drawing/2014/main" id="{D68C7903-5E76-4D41-A96D-3E295940D431}"/>
              </a:ext>
            </a:extLst>
          </p:cNvPr>
          <p:cNvSpPr>
            <a:spLocks noGrp="1"/>
          </p:cNvSpPr>
          <p:nvPr>
            <p:ph type="sldNum" sz="quarter" idx="12"/>
          </p:nvPr>
        </p:nvSpPr>
        <p:spPr/>
        <p:txBody>
          <a:bodyPr/>
          <a:lstStyle/>
          <a:p>
            <a:fld id="{B5CD95D6-22C9-A24E-B2E2-43160CF605BE}" type="slidenum">
              <a:rPr lang="en-US" smtClean="0"/>
              <a:t>18</a:t>
            </a:fld>
            <a:endParaRPr lang="en-US" dirty="0"/>
          </a:p>
        </p:txBody>
      </p:sp>
      <p:graphicFrame>
        <p:nvGraphicFramePr>
          <p:cNvPr id="5" name="Table 4">
            <a:extLst>
              <a:ext uri="{FF2B5EF4-FFF2-40B4-BE49-F238E27FC236}">
                <a16:creationId xmlns:a16="http://schemas.microsoft.com/office/drawing/2014/main" id="{23F8F77D-2718-834E-96D8-75F26EF134B3}"/>
              </a:ext>
            </a:extLst>
          </p:cNvPr>
          <p:cNvGraphicFramePr>
            <a:graphicFrameLocks noGrp="1"/>
          </p:cNvGraphicFramePr>
          <p:nvPr/>
        </p:nvGraphicFramePr>
        <p:xfrm>
          <a:off x="1696122" y="2174719"/>
          <a:ext cx="8799755" cy="863600"/>
        </p:xfrm>
        <a:graphic>
          <a:graphicData uri="http://schemas.openxmlformats.org/drawingml/2006/table">
            <a:tbl>
              <a:tblPr/>
              <a:tblGrid>
                <a:gridCol w="8799755">
                  <a:extLst>
                    <a:ext uri="{9D8B030D-6E8A-4147-A177-3AD203B41FA5}">
                      <a16:colId xmlns:a16="http://schemas.microsoft.com/office/drawing/2014/main" val="1697912404"/>
                    </a:ext>
                  </a:extLst>
                </a:gridCol>
              </a:tblGrid>
              <a:tr h="2712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en-US" sz="2200" b="1" i="0" u="none" strike="noStrike" cap="none" normalizeH="0" baseline="0" dirty="0">
                          <a:ln>
                            <a:noFill/>
                          </a:ln>
                          <a:solidFill>
                            <a:srgbClr val="000066"/>
                          </a:solidFill>
                          <a:effectLst/>
                          <a:latin typeface="+mn-lt"/>
                          <a:cs typeface="Tahoma" pitchFamily="34" charset="0"/>
                        </a:rPr>
                        <a:t>Segment 1: HPV &amp; HPV Vaccine Information</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5">
                          <a:lumMod val="25000"/>
                        </a:schemeClr>
                      </a:solidFill>
                      <a:prstDash val="solid"/>
                      <a:round/>
                      <a:headEnd type="none" w="med" len="med"/>
                      <a:tailEnd type="none" w="med" len="med"/>
                    </a:lnB>
                    <a:lnTlToBr>
                      <a:noFill/>
                    </a:lnTlToBr>
                    <a:lnBlToTr>
                      <a:noFill/>
                    </a:lnBlToTr>
                    <a:solidFill>
                      <a:srgbClr val="FFFFD9"/>
                    </a:solidFill>
                  </a:tcPr>
                </a:tc>
                <a:extLst>
                  <a:ext uri="{0D108BD9-81ED-4DB2-BD59-A6C34878D82A}">
                    <a16:rowId xmlns:a16="http://schemas.microsoft.com/office/drawing/2014/main" val="1480156565"/>
                  </a:ext>
                </a:extLst>
              </a:tr>
              <a:tr h="43688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pPr>
                      <a:r>
                        <a:rPr kumimoji="0" lang="en-US" sz="2200" b="0" i="1" u="none" strike="noStrike" cap="none" normalizeH="0" baseline="0" dirty="0">
                          <a:ln>
                            <a:noFill/>
                          </a:ln>
                          <a:solidFill>
                            <a:schemeClr val="tx1"/>
                          </a:solidFill>
                          <a:effectLst/>
                          <a:latin typeface="+mn-lt"/>
                          <a:cs typeface="Tahoma" pitchFamily="34" charset="0"/>
                        </a:rPr>
                        <a:t>   </a:t>
                      </a:r>
                      <a:r>
                        <a:rPr kumimoji="0" lang="en-US" sz="2200" b="0" i="0" u="none" strike="noStrike" cap="none" normalizeH="0" baseline="0" dirty="0">
                          <a:ln>
                            <a:noFill/>
                          </a:ln>
                          <a:solidFill>
                            <a:schemeClr val="tx1"/>
                          </a:solidFill>
                          <a:effectLst/>
                          <a:latin typeface="+mn-lt"/>
                          <a:cs typeface="Tahoma" pitchFamily="34" charset="0"/>
                        </a:rPr>
                        <a:t>Constructs Targeted: Knowledge &amp; Awareness of HPV and the Vaccine</a:t>
                      </a:r>
                      <a:endParaRPr kumimoji="0" lang="en-US" sz="2200" b="0" i="0" u="none" strike="noStrike" kern="1200" cap="none" normalizeH="0" baseline="0" dirty="0">
                        <a:ln>
                          <a:noFill/>
                        </a:ln>
                        <a:solidFill>
                          <a:schemeClr val="tx1"/>
                        </a:solidFill>
                        <a:effectLst/>
                        <a:latin typeface="+mn-lt"/>
                        <a:ea typeface="+mn-ea"/>
                        <a:cs typeface="Tahoma" pitchFamily="34" charset="0"/>
                      </a:endParaRP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5">
                          <a:lumMod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2">
                        <a:lumMod val="20000"/>
                        <a:lumOff val="80000"/>
                        <a:alpha val="64000"/>
                      </a:schemeClr>
                    </a:solidFill>
                  </a:tcPr>
                </a:tc>
                <a:extLst>
                  <a:ext uri="{0D108BD9-81ED-4DB2-BD59-A6C34878D82A}">
                    <a16:rowId xmlns:a16="http://schemas.microsoft.com/office/drawing/2014/main" val="1659562669"/>
                  </a:ext>
                </a:extLst>
              </a:tr>
            </a:tbl>
          </a:graphicData>
        </a:graphic>
      </p:graphicFrame>
      <p:sp>
        <p:nvSpPr>
          <p:cNvPr id="3" name="Rectangle 2">
            <a:extLst>
              <a:ext uri="{FF2B5EF4-FFF2-40B4-BE49-F238E27FC236}">
                <a16:creationId xmlns:a16="http://schemas.microsoft.com/office/drawing/2014/main" id="{40AA1E98-1C83-2D40-866B-CD5B382E1D7A}"/>
              </a:ext>
            </a:extLst>
          </p:cNvPr>
          <p:cNvSpPr/>
          <p:nvPr/>
        </p:nvSpPr>
        <p:spPr>
          <a:xfrm>
            <a:off x="1183341" y="3637339"/>
            <a:ext cx="9881054" cy="1847301"/>
          </a:xfrm>
          <a:prstGeom prst="rect">
            <a:avLst/>
          </a:prstGeom>
        </p:spPr>
        <p:txBody>
          <a:bodyPr wrap="square">
            <a:spAutoFit/>
          </a:bodyPr>
          <a:lstStyle/>
          <a:p>
            <a:pPr>
              <a:lnSpc>
                <a:spcPct val="120000"/>
              </a:lnSpc>
            </a:pPr>
            <a:r>
              <a:rPr lang="en-US" sz="2300" i="1" dirty="0">
                <a:latin typeface="Calibri"/>
                <a:cs typeface="Calibri"/>
              </a:rPr>
              <a:t>The HPV vaccine </a:t>
            </a:r>
            <a:r>
              <a:rPr lang="en-US" sz="2300" b="1" i="1" u="sng" dirty="0">
                <a:latin typeface="Calibri"/>
                <a:cs typeface="Calibri"/>
              </a:rPr>
              <a:t>prevents girls from getting HPV, a common infection</a:t>
            </a:r>
            <a:r>
              <a:rPr lang="en-US" sz="2300" i="1" dirty="0">
                <a:latin typeface="Calibri"/>
                <a:cs typeface="Calibri"/>
              </a:rPr>
              <a:t> that can lead to </a:t>
            </a:r>
            <a:r>
              <a:rPr lang="en-US" sz="2300" b="1" i="1" u="sng" dirty="0">
                <a:latin typeface="Calibri"/>
                <a:cs typeface="Calibri"/>
              </a:rPr>
              <a:t>cervical cance</a:t>
            </a:r>
            <a:r>
              <a:rPr lang="en-US" sz="2300" i="1" u="sng" dirty="0">
                <a:latin typeface="Calibri"/>
                <a:cs typeface="Calibri"/>
              </a:rPr>
              <a:t>r</a:t>
            </a:r>
            <a:r>
              <a:rPr lang="en-US" sz="2300" i="1" dirty="0">
                <a:latin typeface="Calibri"/>
                <a:cs typeface="Calibri"/>
              </a:rPr>
              <a:t>. The vaccine is </a:t>
            </a:r>
            <a:r>
              <a:rPr lang="en-US" sz="2300" b="1" i="1" u="sng" dirty="0">
                <a:latin typeface="Calibri"/>
                <a:cs typeface="Calibri"/>
              </a:rPr>
              <a:t>recommended by doctors for girls 11‐12</a:t>
            </a:r>
            <a:r>
              <a:rPr lang="en-US" sz="2300" b="1" i="1" dirty="0">
                <a:latin typeface="Calibri"/>
                <a:cs typeface="Calibri"/>
              </a:rPr>
              <a:t> </a:t>
            </a:r>
            <a:r>
              <a:rPr lang="en-US" sz="2300" i="1" dirty="0">
                <a:latin typeface="Calibri"/>
                <a:cs typeface="Calibri"/>
              </a:rPr>
              <a:t>years, but all teens, regardless of age, should get the vaccine. The HPV vaccine is given in </a:t>
            </a:r>
            <a:r>
              <a:rPr lang="en-US" sz="2300" b="1" i="1" u="sng" dirty="0">
                <a:latin typeface="Calibri"/>
                <a:cs typeface="Calibri"/>
              </a:rPr>
              <a:t>three shots over the course of six months</a:t>
            </a:r>
            <a:r>
              <a:rPr lang="en-US" sz="2300" i="1" dirty="0">
                <a:latin typeface="Calibri"/>
                <a:cs typeface="Calibri"/>
              </a:rPr>
              <a:t>.</a:t>
            </a:r>
          </a:p>
        </p:txBody>
      </p:sp>
    </p:spTree>
    <p:extLst>
      <p:ext uri="{BB962C8B-B14F-4D97-AF65-F5344CB8AC3E}">
        <p14:creationId xmlns:p14="http://schemas.microsoft.com/office/powerpoint/2010/main" val="750159263"/>
      </p:ext>
    </p:extLst>
  </p:cSld>
  <p:clrMapOvr>
    <a:masterClrMapping/>
  </p:clrMapOvr>
  <mc:AlternateContent xmlns:mc="http://schemas.openxmlformats.org/markup-compatibility/2006" xmlns:p14="http://schemas.microsoft.com/office/powerpoint/2010/main">
    <mc:Choice Requires="p14">
      <p:transition spd="slow" p14:dur="2000" advTm="21779"/>
    </mc:Choice>
    <mc:Fallback xmlns="">
      <p:transition spd="slow" advTm="2177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B799A1-8185-EC4D-918B-219FABF95D07}"/>
              </a:ext>
            </a:extLst>
          </p:cNvPr>
          <p:cNvSpPr>
            <a:spLocks noGrp="1"/>
          </p:cNvSpPr>
          <p:nvPr>
            <p:ph type="sldNum" sz="quarter" idx="12"/>
          </p:nvPr>
        </p:nvSpPr>
        <p:spPr/>
        <p:txBody>
          <a:bodyPr/>
          <a:lstStyle/>
          <a:p>
            <a:fld id="{B5CD95D6-22C9-A24E-B2E2-43160CF605BE}" type="slidenum">
              <a:rPr lang="en-US" smtClean="0"/>
              <a:t>19</a:t>
            </a:fld>
            <a:endParaRPr lang="en-US" dirty="0"/>
          </a:p>
        </p:txBody>
      </p:sp>
      <p:graphicFrame>
        <p:nvGraphicFramePr>
          <p:cNvPr id="5" name="Table 4">
            <a:extLst>
              <a:ext uri="{FF2B5EF4-FFF2-40B4-BE49-F238E27FC236}">
                <a16:creationId xmlns:a16="http://schemas.microsoft.com/office/drawing/2014/main" id="{E78D1E56-C774-2A4F-A6A5-92E267B5B4A5}"/>
              </a:ext>
            </a:extLst>
          </p:cNvPr>
          <p:cNvGraphicFramePr>
            <a:graphicFrameLocks noGrp="1"/>
          </p:cNvGraphicFramePr>
          <p:nvPr/>
        </p:nvGraphicFramePr>
        <p:xfrm>
          <a:off x="1696122" y="1890833"/>
          <a:ext cx="8799755" cy="959489"/>
        </p:xfrm>
        <a:graphic>
          <a:graphicData uri="http://schemas.openxmlformats.org/drawingml/2006/table">
            <a:tbl>
              <a:tblPr/>
              <a:tblGrid>
                <a:gridCol w="8799755">
                  <a:extLst>
                    <a:ext uri="{9D8B030D-6E8A-4147-A177-3AD203B41FA5}">
                      <a16:colId xmlns:a16="http://schemas.microsoft.com/office/drawing/2014/main" val="2701508226"/>
                    </a:ext>
                  </a:extLst>
                </a:gridCol>
              </a:tblGrid>
              <a:tr h="32309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defRPr/>
                      </a:pPr>
                      <a:r>
                        <a:rPr kumimoji="0" lang="en-US" sz="2200" b="1" i="0" u="none" strike="noStrike" kern="1200" cap="none" normalizeH="0" baseline="0" dirty="0">
                          <a:ln>
                            <a:noFill/>
                          </a:ln>
                          <a:solidFill>
                            <a:srgbClr val="000066"/>
                          </a:solidFill>
                          <a:effectLst/>
                          <a:latin typeface="+mn-lt"/>
                          <a:ea typeface="+mn-ea"/>
                          <a:cs typeface="Tahoma" pitchFamily="34" charset="0"/>
                        </a:rPr>
                        <a:t>Segment 2: Tailored Messages</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5">
                          <a:lumMod val="25000"/>
                        </a:schemeClr>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4289116073"/>
                  </a:ext>
                </a:extLst>
              </a:tr>
              <a:tr h="532769">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defRPr/>
                      </a:pPr>
                      <a:r>
                        <a:rPr kumimoji="0" lang="en-US" sz="2200" b="0" i="0" u="none" strike="noStrike" kern="1200" cap="none" normalizeH="0" baseline="0" dirty="0">
                          <a:ln>
                            <a:noFill/>
                          </a:ln>
                          <a:solidFill>
                            <a:schemeClr val="tx1"/>
                          </a:solidFill>
                          <a:effectLst/>
                          <a:latin typeface="+mn-lt"/>
                          <a:ea typeface="+mn-ea"/>
                          <a:cs typeface="Tahoma" pitchFamily="34" charset="0"/>
                        </a:rPr>
                        <a:t>Constructs Targeted: Health Beliefs &amp; Barriers</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5">
                          <a:lumMod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253626705"/>
                  </a:ext>
                </a:extLst>
              </a:tr>
            </a:tbl>
          </a:graphicData>
        </a:graphic>
      </p:graphicFrame>
      <p:sp>
        <p:nvSpPr>
          <p:cNvPr id="6" name="TextBox 5">
            <a:extLst>
              <a:ext uri="{FF2B5EF4-FFF2-40B4-BE49-F238E27FC236}">
                <a16:creationId xmlns:a16="http://schemas.microsoft.com/office/drawing/2014/main" id="{BDCB15D5-5B74-6B4F-AB89-7EC2D70951BA}"/>
              </a:ext>
            </a:extLst>
          </p:cNvPr>
          <p:cNvSpPr txBox="1"/>
          <p:nvPr/>
        </p:nvSpPr>
        <p:spPr>
          <a:xfrm>
            <a:off x="1139550" y="3039452"/>
            <a:ext cx="10048431" cy="3431709"/>
          </a:xfrm>
          <a:prstGeom prst="rect">
            <a:avLst/>
          </a:prstGeom>
          <a:noFill/>
        </p:spPr>
        <p:txBody>
          <a:bodyPr wrap="square" rtlCol="0">
            <a:spAutoFit/>
          </a:bodyPr>
          <a:lstStyle/>
          <a:p>
            <a:endParaRPr lang="en-US" sz="2300" dirty="0"/>
          </a:p>
          <a:p>
            <a:r>
              <a:rPr lang="en-US" sz="2300" b="1" u="sng" dirty="0"/>
              <a:t>Believe daughter is too young to get vaccine</a:t>
            </a:r>
          </a:p>
          <a:p>
            <a:endParaRPr lang="en-US" sz="1000" b="1" i="1" dirty="0"/>
          </a:p>
          <a:p>
            <a:pPr>
              <a:lnSpc>
                <a:spcPct val="120000"/>
              </a:lnSpc>
            </a:pPr>
            <a:r>
              <a:rPr lang="en-US" sz="2300" i="1" dirty="0"/>
              <a:t>You think that your child is </a:t>
            </a:r>
            <a:r>
              <a:rPr lang="en-US" sz="2300" b="1" i="1" u="sng" dirty="0"/>
              <a:t>too young for the HPV vaccine</a:t>
            </a:r>
            <a:r>
              <a:rPr lang="en-US" sz="2300" i="1" dirty="0"/>
              <a:t>.  Actually, doctors </a:t>
            </a:r>
            <a:r>
              <a:rPr lang="en-US" sz="2300" b="1" i="1" u="sng" dirty="0"/>
              <a:t>recommend the vaccine for girls at 11 and 12 years of age</a:t>
            </a:r>
            <a:r>
              <a:rPr lang="en-US" sz="2300" i="1" dirty="0"/>
              <a:t>, even though they can get the vaccine up to age 26.  The vaccine </a:t>
            </a:r>
            <a:r>
              <a:rPr lang="en-US" sz="2300" b="1" i="1" u="sng" dirty="0"/>
              <a:t>works best in young girls </a:t>
            </a:r>
            <a:r>
              <a:rPr lang="en-US" sz="2300" i="1" dirty="0"/>
              <a:t>because they have a stronger immune response than older girls and the vaccine </a:t>
            </a:r>
          </a:p>
          <a:p>
            <a:pPr>
              <a:lnSpc>
                <a:spcPct val="120000"/>
              </a:lnSpc>
            </a:pPr>
            <a:r>
              <a:rPr lang="en-US" sz="2300" i="1" dirty="0"/>
              <a:t>should be given to girls </a:t>
            </a:r>
            <a:r>
              <a:rPr lang="en-US" sz="2300" b="1" i="1" u="sng" dirty="0"/>
              <a:t>long before they become sexually active</a:t>
            </a:r>
            <a:r>
              <a:rPr lang="en-US" sz="2300" i="1" dirty="0"/>
              <a:t>. </a:t>
            </a:r>
          </a:p>
          <a:p>
            <a:endParaRPr lang="en-US" sz="2300" dirty="0"/>
          </a:p>
        </p:txBody>
      </p:sp>
      <p:sp>
        <p:nvSpPr>
          <p:cNvPr id="7" name="Title 1">
            <a:extLst>
              <a:ext uri="{FF2B5EF4-FFF2-40B4-BE49-F238E27FC236}">
                <a16:creationId xmlns:a16="http://schemas.microsoft.com/office/drawing/2014/main" id="{2EAFF8BD-63C4-874C-9656-17B729F95279}"/>
              </a:ext>
            </a:extLst>
          </p:cNvPr>
          <p:cNvSpPr>
            <a:spLocks noGrp="1"/>
          </p:cNvSpPr>
          <p:nvPr>
            <p:ph type="title"/>
          </p:nvPr>
        </p:nvSpPr>
        <p:spPr>
          <a:xfrm>
            <a:off x="0" y="572026"/>
            <a:ext cx="12192000" cy="931700"/>
          </a:xfrm>
        </p:spPr>
        <p:txBody>
          <a:bodyPr>
            <a:normAutofit/>
          </a:bodyPr>
          <a:lstStyle/>
          <a:p>
            <a:r>
              <a:rPr lang="en-US" sz="3200" b="1" dirty="0"/>
              <a:t>Telephone Intervention Scripts Targeting Theoretical Constructs</a:t>
            </a:r>
          </a:p>
        </p:txBody>
      </p:sp>
    </p:spTree>
    <p:extLst>
      <p:ext uri="{BB962C8B-B14F-4D97-AF65-F5344CB8AC3E}">
        <p14:creationId xmlns:p14="http://schemas.microsoft.com/office/powerpoint/2010/main" val="2772601255"/>
      </p:ext>
    </p:extLst>
  </p:cSld>
  <p:clrMapOvr>
    <a:masterClrMapping/>
  </p:clrMapOvr>
  <mc:AlternateContent xmlns:mc="http://schemas.openxmlformats.org/markup-compatibility/2006" xmlns:p14="http://schemas.microsoft.com/office/powerpoint/2010/main">
    <mc:Choice Requires="p14">
      <p:transition spd="slow" p14:dur="2000" advTm="46499"/>
    </mc:Choice>
    <mc:Fallback xmlns="">
      <p:transition spd="slow" advTm="464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976564" y="2124923"/>
            <a:ext cx="9427102" cy="2963756"/>
          </a:xfrm>
          <a:noFill/>
        </p:spPr>
        <p:txBody>
          <a:bodyPr/>
          <a:lstStyle/>
          <a:p>
            <a:r>
              <a:rPr lang="en-US" sz="4800" b="0" i="1" dirty="0"/>
              <a:t>Welcome and Introduction to</a:t>
            </a:r>
            <a:br>
              <a:rPr lang="en-US" sz="4800" b="0" i="1" dirty="0"/>
            </a:br>
            <a:r>
              <a:rPr lang="en-US" sz="4800" b="0" i="1" dirty="0"/>
              <a:t>Module 4</a:t>
            </a: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237065" y="4030133"/>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Erica S. Breslau, Ph.D.</a:t>
            </a:r>
            <a:br>
              <a:rPr lang="en-US" dirty="0"/>
            </a:br>
            <a:r>
              <a:rPr lang="en-US" dirty="0"/>
              <a:t>National Cancer Institute</a:t>
            </a:r>
          </a:p>
        </p:txBody>
      </p:sp>
      <p:pic>
        <p:nvPicPr>
          <p:cNvPr id="5" name="Picture 4">
            <a:extLst>
              <a:ext uri="{FF2B5EF4-FFF2-40B4-BE49-F238E27FC236}">
                <a16:creationId xmlns:a16="http://schemas.microsoft.com/office/drawing/2014/main" id="{124916BF-AB38-4593-AD8A-6800DDAC0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800" y="1905001"/>
            <a:ext cx="1481667" cy="2218266"/>
          </a:xfrm>
          <a:prstGeom prst="rect">
            <a:avLst/>
          </a:prstGeom>
          <a:ln w="47625">
            <a:solidFill>
              <a:schemeClr val="bg1"/>
            </a:solidFill>
          </a:ln>
        </p:spPr>
      </p:pic>
      <p:pic>
        <p:nvPicPr>
          <p:cNvPr id="7" name="Audio 6">
            <a:hlinkClick r:id="" action="ppaction://media"/>
            <a:extLst>
              <a:ext uri="{FF2B5EF4-FFF2-40B4-BE49-F238E27FC236}">
                <a16:creationId xmlns:a16="http://schemas.microsoft.com/office/drawing/2014/main" id="{0D430623-62AF-4E25-B9CA-E7DA64D553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5732709"/>
      </p:ext>
    </p:extLst>
  </p:cSld>
  <p:clrMapOvr>
    <a:masterClrMapping/>
  </p:clrMapOvr>
  <mc:AlternateContent xmlns:mc="http://schemas.openxmlformats.org/markup-compatibility/2006">
    <mc:Choice xmlns:p14="http://schemas.microsoft.com/office/powerpoint/2010/main" Requires="p14">
      <p:transition spd="slow" p14:dur="2000" advTm="143340"/>
    </mc:Choice>
    <mc:Fallback>
      <p:transition spd="slow" advTm="143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402CD3-D60E-3848-B0C2-7D4D181F29CE}"/>
              </a:ext>
            </a:extLst>
          </p:cNvPr>
          <p:cNvSpPr>
            <a:spLocks noGrp="1"/>
          </p:cNvSpPr>
          <p:nvPr>
            <p:ph type="sldNum" sz="quarter" idx="12"/>
          </p:nvPr>
        </p:nvSpPr>
        <p:spPr/>
        <p:txBody>
          <a:bodyPr/>
          <a:lstStyle/>
          <a:p>
            <a:fld id="{B5CD95D6-22C9-A24E-B2E2-43160CF605BE}" type="slidenum">
              <a:rPr lang="en-US" smtClean="0"/>
              <a:t>20</a:t>
            </a:fld>
            <a:endParaRPr lang="en-US" dirty="0"/>
          </a:p>
        </p:txBody>
      </p:sp>
      <p:graphicFrame>
        <p:nvGraphicFramePr>
          <p:cNvPr id="4" name="Table 3">
            <a:extLst>
              <a:ext uri="{FF2B5EF4-FFF2-40B4-BE49-F238E27FC236}">
                <a16:creationId xmlns:a16="http://schemas.microsoft.com/office/drawing/2014/main" id="{7138E639-F7E4-A44F-908B-79FAB1BEA072}"/>
              </a:ext>
            </a:extLst>
          </p:cNvPr>
          <p:cNvGraphicFramePr>
            <a:graphicFrameLocks noGrp="1"/>
          </p:cNvGraphicFramePr>
          <p:nvPr/>
        </p:nvGraphicFramePr>
        <p:xfrm>
          <a:off x="1696121" y="1928070"/>
          <a:ext cx="8799755" cy="1278128"/>
        </p:xfrm>
        <a:graphic>
          <a:graphicData uri="http://schemas.openxmlformats.org/drawingml/2006/table">
            <a:tbl>
              <a:tblPr/>
              <a:tblGrid>
                <a:gridCol w="8799755">
                  <a:extLst>
                    <a:ext uri="{9D8B030D-6E8A-4147-A177-3AD203B41FA5}">
                      <a16:colId xmlns:a16="http://schemas.microsoft.com/office/drawing/2014/main" val="2844581731"/>
                    </a:ext>
                  </a:extLst>
                </a:gridCol>
              </a:tblGrid>
              <a:tr h="4104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defRPr/>
                      </a:pPr>
                      <a:r>
                        <a:rPr kumimoji="0" lang="en-US" sz="2200" b="1" i="0" u="none" strike="noStrike" kern="1200" cap="none" normalizeH="0" baseline="0" dirty="0">
                          <a:ln>
                            <a:noFill/>
                          </a:ln>
                          <a:solidFill>
                            <a:srgbClr val="000066"/>
                          </a:solidFill>
                          <a:effectLst/>
                          <a:latin typeface="+mn-lt"/>
                          <a:ea typeface="+mn-ea"/>
                          <a:cs typeface="Tahoma" pitchFamily="34" charset="0"/>
                        </a:rPr>
                        <a:t>Segment 3: Personalized Clinic Referral</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accent5">
                          <a:lumMod val="25000"/>
                        </a:schemeClr>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val="1029795483"/>
                  </a:ext>
                </a:extLst>
              </a:tr>
              <a:tr h="85140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34" charset="0"/>
                        <a:buNone/>
                        <a:tabLst/>
                        <a:defRPr/>
                      </a:pPr>
                      <a:r>
                        <a:rPr kumimoji="0" lang="en-US" sz="2200" b="0" i="0" u="none" strike="noStrike" kern="1200" cap="none" normalizeH="0" baseline="0" dirty="0">
                          <a:ln>
                            <a:noFill/>
                          </a:ln>
                          <a:solidFill>
                            <a:schemeClr val="tx1"/>
                          </a:solidFill>
                          <a:effectLst/>
                          <a:latin typeface="+mn-lt"/>
                          <a:ea typeface="+mn-ea"/>
                          <a:cs typeface="Tahoma" pitchFamily="34" charset="0"/>
                        </a:rPr>
                        <a:t>Constructs Targeted: HPV Parent knowledge, </a:t>
                      </a:r>
                      <a:r>
                        <a:rPr kumimoji="0" lang="en-US" sz="2200" b="1" i="0" u="none" strike="noStrike" kern="1200" cap="none" normalizeH="0" baseline="0" dirty="0">
                          <a:ln>
                            <a:noFill/>
                          </a:ln>
                          <a:solidFill>
                            <a:schemeClr val="tx1"/>
                          </a:solidFill>
                          <a:effectLst/>
                          <a:latin typeface="+mn-lt"/>
                          <a:ea typeface="+mn-ea"/>
                          <a:cs typeface="Tahoma" pitchFamily="34" charset="0"/>
                        </a:rPr>
                        <a:t>System Factors</a:t>
                      </a:r>
                      <a:r>
                        <a:rPr kumimoji="0" lang="en-US" sz="2200" b="0" i="0" u="none" strike="noStrike" kern="1200" cap="none" normalizeH="0" baseline="0" dirty="0">
                          <a:ln>
                            <a:noFill/>
                          </a:ln>
                          <a:solidFill>
                            <a:schemeClr val="tx1"/>
                          </a:solidFill>
                          <a:effectLst/>
                          <a:latin typeface="+mn-lt"/>
                          <a:ea typeface="+mn-ea"/>
                          <a:cs typeface="Tahoma" pitchFamily="34" charset="0"/>
                        </a:rPr>
                        <a:t> (via parent)</a:t>
                      </a:r>
                    </a:p>
                  </a:txBody>
                  <a:tcPr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accent5">
                          <a:lumMod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2745072501"/>
                  </a:ext>
                </a:extLst>
              </a:tr>
            </a:tbl>
          </a:graphicData>
        </a:graphic>
      </p:graphicFrame>
      <p:sp>
        <p:nvSpPr>
          <p:cNvPr id="6" name="TextBox 5">
            <a:extLst>
              <a:ext uri="{FF2B5EF4-FFF2-40B4-BE49-F238E27FC236}">
                <a16:creationId xmlns:a16="http://schemas.microsoft.com/office/drawing/2014/main" id="{F65DB495-51E1-5143-8822-4A6FCDC824A0}"/>
              </a:ext>
            </a:extLst>
          </p:cNvPr>
          <p:cNvSpPr txBox="1"/>
          <p:nvPr/>
        </p:nvSpPr>
        <p:spPr>
          <a:xfrm>
            <a:off x="1153150" y="3799613"/>
            <a:ext cx="9969632" cy="2287293"/>
          </a:xfrm>
          <a:prstGeom prst="rect">
            <a:avLst/>
          </a:prstGeom>
          <a:noFill/>
        </p:spPr>
        <p:txBody>
          <a:bodyPr wrap="square" rtlCol="0">
            <a:spAutoFit/>
          </a:bodyPr>
          <a:lstStyle/>
          <a:p>
            <a:r>
              <a:rPr lang="en-US" sz="2300" b="1" u="sng" dirty="0"/>
              <a:t>Referral to vaccine clinic</a:t>
            </a:r>
          </a:p>
          <a:p>
            <a:endParaRPr lang="en-US" sz="1000" dirty="0"/>
          </a:p>
          <a:p>
            <a:pPr>
              <a:lnSpc>
                <a:spcPct val="120000"/>
              </a:lnSpc>
            </a:pPr>
            <a:r>
              <a:rPr lang="en-US" sz="2300" i="1" dirty="0"/>
              <a:t>The HPV vaccine is available for low cost from your usual doctor’s office or clinic or other clinics near your home. If your daughter does not have a usual doctor’s office or clinic, please call </a:t>
            </a:r>
            <a:r>
              <a:rPr lang="en-US" sz="2300" b="1" i="1" u="sng" dirty="0"/>
              <a:t>one of the clinics in the attached lis</a:t>
            </a:r>
            <a:r>
              <a:rPr lang="en-US" sz="2300" b="1" i="1" dirty="0"/>
              <a:t>t </a:t>
            </a:r>
            <a:r>
              <a:rPr lang="en-US" sz="2300" i="1" dirty="0"/>
              <a:t>to ask </a:t>
            </a:r>
          </a:p>
          <a:p>
            <a:pPr>
              <a:lnSpc>
                <a:spcPct val="120000"/>
              </a:lnSpc>
            </a:pPr>
            <a:r>
              <a:rPr lang="en-US" sz="2300" i="1" dirty="0"/>
              <a:t>about getting an appointment for your daughter to get the HPV vaccine.</a:t>
            </a:r>
          </a:p>
        </p:txBody>
      </p:sp>
      <p:sp>
        <p:nvSpPr>
          <p:cNvPr id="7" name="Title 1">
            <a:extLst>
              <a:ext uri="{FF2B5EF4-FFF2-40B4-BE49-F238E27FC236}">
                <a16:creationId xmlns:a16="http://schemas.microsoft.com/office/drawing/2014/main" id="{8402ADBE-AFDF-644B-9A32-D480F5A2E972}"/>
              </a:ext>
            </a:extLst>
          </p:cNvPr>
          <p:cNvSpPr>
            <a:spLocks noGrp="1"/>
          </p:cNvSpPr>
          <p:nvPr>
            <p:ph type="title"/>
          </p:nvPr>
        </p:nvSpPr>
        <p:spPr>
          <a:xfrm>
            <a:off x="0" y="625045"/>
            <a:ext cx="12192000" cy="871677"/>
          </a:xfrm>
        </p:spPr>
        <p:txBody>
          <a:bodyPr>
            <a:normAutofit/>
          </a:bodyPr>
          <a:lstStyle/>
          <a:p>
            <a:r>
              <a:rPr lang="en-US" sz="3200" b="1" dirty="0"/>
              <a:t>Telephone Intervention Scripts Targeting Theoretical Constructs</a:t>
            </a:r>
          </a:p>
        </p:txBody>
      </p:sp>
    </p:spTree>
    <p:extLst>
      <p:ext uri="{BB962C8B-B14F-4D97-AF65-F5344CB8AC3E}">
        <p14:creationId xmlns:p14="http://schemas.microsoft.com/office/powerpoint/2010/main" val="2368328969"/>
      </p:ext>
    </p:extLst>
  </p:cSld>
  <p:clrMapOvr>
    <a:masterClrMapping/>
  </p:clrMapOvr>
  <mc:AlternateContent xmlns:mc="http://schemas.openxmlformats.org/markup-compatibility/2006" xmlns:p14="http://schemas.microsoft.com/office/powerpoint/2010/main">
    <mc:Choice Requires="p14">
      <p:transition spd="slow" p14:dur="2000" advTm="28390"/>
    </mc:Choice>
    <mc:Fallback xmlns="">
      <p:transition spd="slow" advTm="2839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6329B8-B4B1-2444-B523-4052B0EB7C30}"/>
              </a:ext>
            </a:extLst>
          </p:cNvPr>
          <p:cNvSpPr>
            <a:spLocks noGrp="1"/>
          </p:cNvSpPr>
          <p:nvPr>
            <p:ph type="sldNum" sz="quarter" idx="12"/>
          </p:nvPr>
        </p:nvSpPr>
        <p:spPr/>
        <p:txBody>
          <a:bodyPr/>
          <a:lstStyle/>
          <a:p>
            <a:fld id="{B5CD95D6-22C9-A24E-B2E2-43160CF605BE}" type="slidenum">
              <a:rPr lang="en-US" smtClean="0"/>
              <a:t>21</a:t>
            </a:fld>
            <a:endParaRPr lang="en-US" dirty="0"/>
          </a:p>
        </p:txBody>
      </p:sp>
      <p:pic>
        <p:nvPicPr>
          <p:cNvPr id="6" name="Picture 5">
            <a:extLst>
              <a:ext uri="{FF2B5EF4-FFF2-40B4-BE49-F238E27FC236}">
                <a16:creationId xmlns:a16="http://schemas.microsoft.com/office/drawing/2014/main" id="{4863530A-6890-F344-9363-4450A49C4298}"/>
              </a:ext>
            </a:extLst>
          </p:cNvPr>
          <p:cNvPicPr>
            <a:picLocks noChangeAspect="1"/>
          </p:cNvPicPr>
          <p:nvPr/>
        </p:nvPicPr>
        <p:blipFill>
          <a:blip r:embed="rId3"/>
          <a:stretch>
            <a:fillRect/>
          </a:stretch>
        </p:blipFill>
        <p:spPr>
          <a:xfrm>
            <a:off x="2256402" y="1257966"/>
            <a:ext cx="2316480" cy="5600034"/>
          </a:xfrm>
          <a:prstGeom prst="rect">
            <a:avLst/>
          </a:prstGeom>
        </p:spPr>
      </p:pic>
      <p:pic>
        <p:nvPicPr>
          <p:cNvPr id="7" name="Picture 6">
            <a:extLst>
              <a:ext uri="{FF2B5EF4-FFF2-40B4-BE49-F238E27FC236}">
                <a16:creationId xmlns:a16="http://schemas.microsoft.com/office/drawing/2014/main" id="{66E5C82F-EF32-624A-BEF8-A1174A2B677C}"/>
              </a:ext>
            </a:extLst>
          </p:cNvPr>
          <p:cNvPicPr>
            <a:picLocks noChangeAspect="1"/>
          </p:cNvPicPr>
          <p:nvPr/>
        </p:nvPicPr>
        <p:blipFill>
          <a:blip r:embed="rId4"/>
          <a:stretch>
            <a:fillRect/>
          </a:stretch>
        </p:blipFill>
        <p:spPr>
          <a:xfrm>
            <a:off x="4884497" y="1257966"/>
            <a:ext cx="2423006" cy="5117750"/>
          </a:xfrm>
          <a:prstGeom prst="rect">
            <a:avLst/>
          </a:prstGeom>
        </p:spPr>
      </p:pic>
      <p:pic>
        <p:nvPicPr>
          <p:cNvPr id="8" name="Picture 7">
            <a:extLst>
              <a:ext uri="{FF2B5EF4-FFF2-40B4-BE49-F238E27FC236}">
                <a16:creationId xmlns:a16="http://schemas.microsoft.com/office/drawing/2014/main" id="{8849C422-4951-564B-9330-7AB458BB6946}"/>
              </a:ext>
            </a:extLst>
          </p:cNvPr>
          <p:cNvPicPr>
            <a:picLocks noChangeAspect="1"/>
          </p:cNvPicPr>
          <p:nvPr/>
        </p:nvPicPr>
        <p:blipFill>
          <a:blip r:embed="rId5"/>
          <a:stretch>
            <a:fillRect/>
          </a:stretch>
        </p:blipFill>
        <p:spPr>
          <a:xfrm>
            <a:off x="7723280" y="1478281"/>
            <a:ext cx="2212318" cy="5243195"/>
          </a:xfrm>
          <a:prstGeom prst="rect">
            <a:avLst/>
          </a:prstGeom>
        </p:spPr>
      </p:pic>
      <p:sp>
        <p:nvSpPr>
          <p:cNvPr id="9" name="Title 1">
            <a:extLst>
              <a:ext uri="{FF2B5EF4-FFF2-40B4-BE49-F238E27FC236}">
                <a16:creationId xmlns:a16="http://schemas.microsoft.com/office/drawing/2014/main" id="{89C11001-5A4A-8341-9911-138C0F64F2A2}"/>
              </a:ext>
            </a:extLst>
          </p:cNvPr>
          <p:cNvSpPr txBox="1">
            <a:spLocks/>
          </p:cNvSpPr>
          <p:nvPr/>
        </p:nvSpPr>
        <p:spPr>
          <a:xfrm>
            <a:off x="1981200" y="538165"/>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t>Mailed Print Intervention</a:t>
            </a:r>
          </a:p>
        </p:txBody>
      </p:sp>
    </p:spTree>
    <p:extLst>
      <p:ext uri="{BB962C8B-B14F-4D97-AF65-F5344CB8AC3E}">
        <p14:creationId xmlns:p14="http://schemas.microsoft.com/office/powerpoint/2010/main" val="2997459671"/>
      </p:ext>
    </p:extLst>
  </p:cSld>
  <p:clrMapOvr>
    <a:masterClrMapping/>
  </p:clrMapOvr>
  <mc:AlternateContent xmlns:mc="http://schemas.openxmlformats.org/markup-compatibility/2006" xmlns:p14="http://schemas.microsoft.com/office/powerpoint/2010/main">
    <mc:Choice Requires="p14">
      <p:transition spd="slow" p14:dur="2000" advTm="23629"/>
    </mc:Choice>
    <mc:Fallback xmlns="">
      <p:transition spd="slow" advTm="2362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64161"/>
            <a:ext cx="12192000" cy="751840"/>
          </a:xfrm>
          <a:prstGeom prst="rect">
            <a:avLst/>
          </a:prstGeom>
          <a:noFill/>
          <a:ln w="28575">
            <a:noFill/>
            <a:miter lim="800000"/>
            <a:headEnd/>
            <a:tailEnd/>
          </a:ln>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pPr>
              <a:defRPr/>
            </a:pPr>
            <a:r>
              <a:rPr lang="en-US" sz="4000" kern="0" dirty="0">
                <a:solidFill>
                  <a:srgbClr val="000000"/>
                </a:solidFill>
                <a:cs typeface="Arial" panose="020B0604020202020204" pitchFamily="34" charset="0"/>
              </a:rPr>
              <a:t>Pre-Post Changes in Theoretical Constructs</a:t>
            </a:r>
          </a:p>
        </p:txBody>
      </p:sp>
      <p:pic>
        <p:nvPicPr>
          <p:cNvPr id="3" name="Picture 2" descr="Screen Shot 2020-05-22 at 12.36.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46" y="973371"/>
            <a:ext cx="10487380" cy="5782016"/>
          </a:xfrm>
          <a:prstGeom prst="rect">
            <a:avLst/>
          </a:prstGeom>
        </p:spPr>
      </p:pic>
      <p:sp>
        <p:nvSpPr>
          <p:cNvPr id="2" name="Slide Number Placeholder 1">
            <a:extLst>
              <a:ext uri="{FF2B5EF4-FFF2-40B4-BE49-F238E27FC236}">
                <a16:creationId xmlns:a16="http://schemas.microsoft.com/office/drawing/2014/main" id="{30CEEF3D-5BA0-5847-AFB7-290C3BBBFD49}"/>
              </a:ext>
            </a:extLst>
          </p:cNvPr>
          <p:cNvSpPr>
            <a:spLocks noGrp="1"/>
          </p:cNvSpPr>
          <p:nvPr>
            <p:ph type="sldNum" sz="quarter" idx="12"/>
          </p:nvPr>
        </p:nvSpPr>
        <p:spPr/>
        <p:txBody>
          <a:bodyPr/>
          <a:lstStyle/>
          <a:p>
            <a:fld id="{B5CD95D6-22C9-A24E-B2E2-43160CF605BE}" type="slidenum">
              <a:rPr lang="en-US" smtClean="0"/>
              <a:t>22</a:t>
            </a:fld>
            <a:endParaRPr lang="en-US" dirty="0"/>
          </a:p>
        </p:txBody>
      </p:sp>
    </p:spTree>
    <p:extLst>
      <p:ext uri="{BB962C8B-B14F-4D97-AF65-F5344CB8AC3E}">
        <p14:creationId xmlns:p14="http://schemas.microsoft.com/office/powerpoint/2010/main" val="884692390"/>
      </p:ext>
    </p:extLst>
  </p:cSld>
  <p:clrMapOvr>
    <a:masterClrMapping/>
  </p:clrMapOvr>
  <mc:AlternateContent xmlns:mc="http://schemas.openxmlformats.org/markup-compatibility/2006" xmlns:p14="http://schemas.microsoft.com/office/powerpoint/2010/main">
    <mc:Choice Requires="p14">
      <p:transition spd="slow" p14:dur="2000" advTm="19805"/>
    </mc:Choice>
    <mc:Fallback xmlns="">
      <p:transition spd="slow" advTm="1980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bg1"/>
            </a:solidFill>
          </a:ln>
        </p:spPr>
        <p:txBody>
          <a:bodyPr/>
          <a:lstStyle/>
          <a:p>
            <a:pPr lvl="1">
              <a:buNone/>
            </a:pPr>
            <a:endParaRPr lang="en-US" sz="1400" dirty="0"/>
          </a:p>
          <a:p>
            <a:pPr marL="0" indent="0">
              <a:buNone/>
            </a:pPr>
            <a:endParaRPr lang="en-US" dirty="0"/>
          </a:p>
        </p:txBody>
      </p:sp>
      <p:sp>
        <p:nvSpPr>
          <p:cNvPr id="6" name="Title 1"/>
          <p:cNvSpPr txBox="1">
            <a:spLocks/>
          </p:cNvSpPr>
          <p:nvPr/>
        </p:nvSpPr>
        <p:spPr bwMode="auto">
          <a:xfrm>
            <a:off x="0" y="244007"/>
            <a:ext cx="12192000" cy="974728"/>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pPr>
              <a:defRPr/>
            </a:pPr>
            <a:r>
              <a:rPr lang="en-US" sz="4000" kern="0" dirty="0">
                <a:solidFill>
                  <a:srgbClr val="000000"/>
                </a:solidFill>
                <a:latin typeface="+mn-lt"/>
                <a:cs typeface="Arial" panose="020B0604020202020204" pitchFamily="34" charset="0"/>
              </a:rPr>
              <a:t>HPV Vaccine Receipt at 9-month Follow-up</a:t>
            </a:r>
          </a:p>
        </p:txBody>
      </p:sp>
      <p:sp>
        <p:nvSpPr>
          <p:cNvPr id="9" name="TextBox 8"/>
          <p:cNvSpPr txBox="1"/>
          <p:nvPr/>
        </p:nvSpPr>
        <p:spPr>
          <a:xfrm>
            <a:off x="1270000" y="1248573"/>
            <a:ext cx="10329333" cy="446276"/>
          </a:xfrm>
          <a:prstGeom prst="rect">
            <a:avLst/>
          </a:prstGeom>
          <a:noFill/>
        </p:spPr>
        <p:txBody>
          <a:bodyPr wrap="square" rtlCol="0">
            <a:spAutoFit/>
          </a:bodyPr>
          <a:lstStyle/>
          <a:p>
            <a:r>
              <a:rPr lang="en-US" sz="2300" b="1" dirty="0">
                <a:solidFill>
                  <a:srgbClr val="002060"/>
                </a:solidFill>
                <a:latin typeface="Arial"/>
                <a:cs typeface="Arial"/>
              </a:rPr>
              <a:t>HPV Vaccination Rates at 9-Month Follow-up by Study Group </a:t>
            </a:r>
            <a:r>
              <a:rPr lang="en-US" sz="2300" dirty="0">
                <a:solidFill>
                  <a:srgbClr val="002060"/>
                </a:solidFill>
                <a:latin typeface="Arial"/>
                <a:cs typeface="Arial"/>
              </a:rPr>
              <a:t>(n=211) </a:t>
            </a:r>
          </a:p>
        </p:txBody>
      </p:sp>
      <p:grpSp>
        <p:nvGrpSpPr>
          <p:cNvPr id="7" name="Group 6"/>
          <p:cNvGrpSpPr/>
          <p:nvPr/>
        </p:nvGrpSpPr>
        <p:grpSpPr>
          <a:xfrm>
            <a:off x="1828800" y="1439333"/>
            <a:ext cx="8788400" cy="5037667"/>
            <a:chOff x="304800" y="1752600"/>
            <a:chExt cx="8534400" cy="4724400"/>
          </a:xfrm>
        </p:grpSpPr>
        <p:graphicFrame>
          <p:nvGraphicFramePr>
            <p:cNvPr id="8" name="Chart 7"/>
            <p:cNvGraphicFramePr>
              <a:graphicFrameLocks/>
            </p:cNvGraphicFramePr>
            <p:nvPr/>
          </p:nvGraphicFramePr>
          <p:xfrm>
            <a:off x="304800" y="1752600"/>
            <a:ext cx="8534400" cy="4724400"/>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p:cNvPicPr>
              <a:picLocks noChangeAspect="1"/>
            </p:cNvPicPr>
            <p:nvPr/>
          </p:nvPicPr>
          <p:blipFill>
            <a:blip r:embed="rId4"/>
            <a:stretch>
              <a:fillRect/>
            </a:stretch>
          </p:blipFill>
          <p:spPr>
            <a:xfrm>
              <a:off x="1600200" y="2645554"/>
              <a:ext cx="5346456" cy="3752850"/>
            </a:xfrm>
            <a:prstGeom prst="rect">
              <a:avLst/>
            </a:prstGeom>
          </p:spPr>
        </p:pic>
        <p:pic>
          <p:nvPicPr>
            <p:cNvPr id="4" name="Picture 3"/>
            <p:cNvPicPr>
              <a:picLocks noChangeAspect="1"/>
            </p:cNvPicPr>
            <p:nvPr/>
          </p:nvPicPr>
          <p:blipFill>
            <a:blip r:embed="rId5"/>
            <a:stretch>
              <a:fillRect/>
            </a:stretch>
          </p:blipFill>
          <p:spPr>
            <a:xfrm>
              <a:off x="6594406" y="2657208"/>
              <a:ext cx="1787594" cy="3752850"/>
            </a:xfrm>
            <a:prstGeom prst="rect">
              <a:avLst/>
            </a:prstGeom>
          </p:spPr>
        </p:pic>
      </p:grpSp>
      <p:sp>
        <p:nvSpPr>
          <p:cNvPr id="5" name="TextBox 4"/>
          <p:cNvSpPr txBox="1"/>
          <p:nvPr/>
        </p:nvSpPr>
        <p:spPr>
          <a:xfrm>
            <a:off x="9693519" y="5580967"/>
            <a:ext cx="609600" cy="369332"/>
          </a:xfrm>
          <a:prstGeom prst="rect">
            <a:avLst/>
          </a:prstGeom>
          <a:solidFill>
            <a:schemeClr val="bg1"/>
          </a:solidFill>
        </p:spPr>
        <p:txBody>
          <a:bodyPr wrap="square" rtlCol="0">
            <a:spAutoFit/>
          </a:bodyPr>
          <a:lstStyle/>
          <a:p>
            <a:endParaRPr lang="en-US" dirty="0"/>
          </a:p>
        </p:txBody>
      </p:sp>
      <p:sp>
        <p:nvSpPr>
          <p:cNvPr id="10" name="Slide Number Placeholder 9">
            <a:extLst>
              <a:ext uri="{FF2B5EF4-FFF2-40B4-BE49-F238E27FC236}">
                <a16:creationId xmlns:a16="http://schemas.microsoft.com/office/drawing/2014/main" id="{C64C2C51-498D-7245-A589-B47C2A02A661}"/>
              </a:ext>
            </a:extLst>
          </p:cNvPr>
          <p:cNvSpPr>
            <a:spLocks noGrp="1"/>
          </p:cNvSpPr>
          <p:nvPr>
            <p:ph type="sldNum" sz="quarter" idx="12"/>
          </p:nvPr>
        </p:nvSpPr>
        <p:spPr/>
        <p:txBody>
          <a:bodyPr/>
          <a:lstStyle/>
          <a:p>
            <a:fld id="{B5CD95D6-22C9-A24E-B2E2-43160CF605BE}" type="slidenum">
              <a:rPr lang="en-US" smtClean="0"/>
              <a:t>23</a:t>
            </a:fld>
            <a:endParaRPr lang="en-US" dirty="0"/>
          </a:p>
        </p:txBody>
      </p:sp>
      <p:sp>
        <p:nvSpPr>
          <p:cNvPr id="11" name="TextBox 10">
            <a:extLst>
              <a:ext uri="{FF2B5EF4-FFF2-40B4-BE49-F238E27FC236}">
                <a16:creationId xmlns:a16="http://schemas.microsoft.com/office/drawing/2014/main" id="{2035B560-BF27-FF46-B717-1BDEA403C809}"/>
              </a:ext>
            </a:extLst>
          </p:cNvPr>
          <p:cNvSpPr txBox="1"/>
          <p:nvPr/>
        </p:nvSpPr>
        <p:spPr>
          <a:xfrm>
            <a:off x="568046" y="6405619"/>
            <a:ext cx="3223647" cy="369332"/>
          </a:xfrm>
          <a:prstGeom prst="rect">
            <a:avLst/>
          </a:prstGeom>
          <a:noFill/>
        </p:spPr>
        <p:txBody>
          <a:bodyPr wrap="square" rtlCol="0">
            <a:spAutoFit/>
          </a:bodyPr>
          <a:lstStyle/>
          <a:p>
            <a:r>
              <a:rPr lang="en-US" dirty="0"/>
              <a:t>Bastani, Glenn et al., 2017</a:t>
            </a:r>
          </a:p>
        </p:txBody>
      </p:sp>
    </p:spTree>
    <p:extLst>
      <p:ext uri="{BB962C8B-B14F-4D97-AF65-F5344CB8AC3E}">
        <p14:creationId xmlns:p14="http://schemas.microsoft.com/office/powerpoint/2010/main" val="123115612"/>
      </p:ext>
    </p:extLst>
  </p:cSld>
  <p:clrMapOvr>
    <a:masterClrMapping/>
  </p:clrMapOvr>
  <mc:AlternateContent xmlns:mc="http://schemas.openxmlformats.org/markup-compatibility/2006" xmlns:p14="http://schemas.microsoft.com/office/powerpoint/2010/main">
    <mc:Choice Requires="p14">
      <p:transition spd="slow" p14:dur="2000" advTm="57135"/>
    </mc:Choice>
    <mc:Fallback xmlns="">
      <p:transition spd="slow" advTm="5713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D6D12-5E8B-9E4A-99D6-B363464F8AB4}"/>
              </a:ext>
            </a:extLst>
          </p:cNvPr>
          <p:cNvSpPr>
            <a:spLocks noGrp="1"/>
          </p:cNvSpPr>
          <p:nvPr>
            <p:ph type="title"/>
          </p:nvPr>
        </p:nvSpPr>
        <p:spPr>
          <a:xfrm>
            <a:off x="0" y="292567"/>
            <a:ext cx="12191999" cy="1371600"/>
          </a:xfrm>
          <a:solidFill>
            <a:schemeClr val="accent1">
              <a:lumMod val="20000"/>
              <a:lumOff val="80000"/>
            </a:schemeClr>
          </a:solidFill>
        </p:spPr>
        <p:txBody>
          <a:bodyPr>
            <a:normAutofit/>
          </a:bodyPr>
          <a:lstStyle/>
          <a:p>
            <a:r>
              <a:rPr lang="en-US" sz="3600" b="1" dirty="0"/>
              <a:t>Improving HPV Vaccination in                                                                   Federally Qualified Health Centers (FQHCs)</a:t>
            </a:r>
          </a:p>
        </p:txBody>
      </p:sp>
      <p:sp>
        <p:nvSpPr>
          <p:cNvPr id="4" name="Slide Number Placeholder 3">
            <a:extLst>
              <a:ext uri="{FF2B5EF4-FFF2-40B4-BE49-F238E27FC236}">
                <a16:creationId xmlns:a16="http://schemas.microsoft.com/office/drawing/2014/main" id="{AEDF60E7-67E9-E74F-8741-2485B6A34DD5}"/>
              </a:ext>
            </a:extLst>
          </p:cNvPr>
          <p:cNvSpPr>
            <a:spLocks noGrp="1"/>
          </p:cNvSpPr>
          <p:nvPr>
            <p:ph type="sldNum" sz="quarter" idx="12"/>
          </p:nvPr>
        </p:nvSpPr>
        <p:spPr/>
        <p:txBody>
          <a:bodyPr/>
          <a:lstStyle/>
          <a:p>
            <a:fld id="{B5CD95D6-22C9-A24E-B2E2-43160CF605BE}" type="slidenum">
              <a:rPr lang="en-US" smtClean="0"/>
              <a:t>24</a:t>
            </a:fld>
            <a:endParaRPr lang="en-US" dirty="0"/>
          </a:p>
        </p:txBody>
      </p:sp>
      <p:graphicFrame>
        <p:nvGraphicFramePr>
          <p:cNvPr id="9" name="Diagram 8">
            <a:extLst>
              <a:ext uri="{FF2B5EF4-FFF2-40B4-BE49-F238E27FC236}">
                <a16:creationId xmlns:a16="http://schemas.microsoft.com/office/drawing/2014/main" id="{8858C88E-B030-C646-8E53-E5D8C870AD84}"/>
              </a:ext>
            </a:extLst>
          </p:cNvPr>
          <p:cNvGraphicFramePr/>
          <p:nvPr/>
        </p:nvGraphicFramePr>
        <p:xfrm>
          <a:off x="2196460" y="1941880"/>
          <a:ext cx="7799081" cy="464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7032841"/>
      </p:ext>
    </p:extLst>
  </p:cSld>
  <p:clrMapOvr>
    <a:masterClrMapping/>
  </p:clrMapOvr>
  <mc:AlternateContent xmlns:mc="http://schemas.openxmlformats.org/markup-compatibility/2006" xmlns:p14="http://schemas.microsoft.com/office/powerpoint/2010/main">
    <mc:Choice Requires="p14">
      <p:transition spd="slow" p14:dur="2000" advTm="44149"/>
    </mc:Choice>
    <mc:Fallback xmlns="">
      <p:transition spd="slow" advTm="4414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B355F1-FA6D-8D4F-BCF6-8A4C0AE9B46B}"/>
              </a:ext>
            </a:extLst>
          </p:cNvPr>
          <p:cNvSpPr>
            <a:spLocks noGrp="1"/>
          </p:cNvSpPr>
          <p:nvPr>
            <p:ph type="sldNum" sz="quarter" idx="12"/>
          </p:nvPr>
        </p:nvSpPr>
        <p:spPr/>
        <p:txBody>
          <a:bodyPr/>
          <a:lstStyle/>
          <a:p>
            <a:fld id="{B5CD95D6-22C9-A24E-B2E2-43160CF605BE}" type="slidenum">
              <a:rPr lang="en-US" smtClean="0"/>
              <a:t>25</a:t>
            </a:fld>
            <a:endParaRPr lang="en-US" dirty="0"/>
          </a:p>
        </p:txBody>
      </p:sp>
      <p:graphicFrame>
        <p:nvGraphicFramePr>
          <p:cNvPr id="3" name="Diagram 2">
            <a:extLst>
              <a:ext uri="{FF2B5EF4-FFF2-40B4-BE49-F238E27FC236}">
                <a16:creationId xmlns:a16="http://schemas.microsoft.com/office/drawing/2014/main" id="{BA67A594-1565-A645-AB5D-9435A41CED32}"/>
              </a:ext>
            </a:extLst>
          </p:cNvPr>
          <p:cNvGraphicFramePr>
            <a:graphicFrameLocks/>
          </p:cNvGraphicFramePr>
          <p:nvPr/>
        </p:nvGraphicFramePr>
        <p:xfrm>
          <a:off x="1836982" y="1190722"/>
          <a:ext cx="8136752" cy="560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BBC8084-563A-704B-A648-8167B3E662D3}"/>
              </a:ext>
            </a:extLst>
          </p:cNvPr>
          <p:cNvSpPr txBox="1"/>
          <p:nvPr/>
        </p:nvSpPr>
        <p:spPr>
          <a:xfrm>
            <a:off x="878542" y="482836"/>
            <a:ext cx="11815481" cy="707886"/>
          </a:xfrm>
          <a:prstGeom prst="rect">
            <a:avLst/>
          </a:prstGeom>
          <a:noFill/>
        </p:spPr>
        <p:txBody>
          <a:bodyPr wrap="square" rtlCol="0">
            <a:spAutoFit/>
          </a:bodyPr>
          <a:lstStyle/>
          <a:p>
            <a:r>
              <a:rPr lang="en-US" sz="4000" b="1" dirty="0"/>
              <a:t>Progression of HPV Vaccine Promotion Research</a:t>
            </a:r>
          </a:p>
        </p:txBody>
      </p:sp>
    </p:spTree>
    <p:extLst>
      <p:ext uri="{BB962C8B-B14F-4D97-AF65-F5344CB8AC3E}">
        <p14:creationId xmlns:p14="http://schemas.microsoft.com/office/powerpoint/2010/main" val="538985273"/>
      </p:ext>
    </p:extLst>
  </p:cSld>
  <p:clrMapOvr>
    <a:masterClrMapping/>
  </p:clrMapOvr>
  <mc:AlternateContent xmlns:mc="http://schemas.openxmlformats.org/markup-compatibility/2006" xmlns:p14="http://schemas.microsoft.com/office/powerpoint/2010/main">
    <mc:Choice Requires="p14">
      <p:transition spd="slow" p14:dur="2000" advTm="13441"/>
    </mc:Choice>
    <mc:Fallback xmlns="">
      <p:transition spd="slow" advTm="1344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1565-64DA-7241-873C-A4EBCC162EDC}"/>
              </a:ext>
            </a:extLst>
          </p:cNvPr>
          <p:cNvSpPr>
            <a:spLocks noGrp="1"/>
          </p:cNvSpPr>
          <p:nvPr>
            <p:ph idx="1"/>
          </p:nvPr>
        </p:nvSpPr>
        <p:spPr>
          <a:xfrm>
            <a:off x="745064" y="2353733"/>
            <a:ext cx="10820400" cy="4185180"/>
          </a:xfrm>
        </p:spPr>
        <p:txBody>
          <a:bodyPr>
            <a:normAutofit/>
          </a:bodyPr>
          <a:lstStyle/>
          <a:p>
            <a:pPr>
              <a:spcAft>
                <a:spcPts val="1800"/>
              </a:spcAft>
            </a:pPr>
            <a:r>
              <a:rPr lang="en-US" sz="2800" dirty="0"/>
              <a:t>Planning to intervene at parent level, but not clear if same approach would work</a:t>
            </a:r>
          </a:p>
          <a:p>
            <a:pPr>
              <a:spcAft>
                <a:spcPts val="1800"/>
              </a:spcAft>
            </a:pPr>
            <a:r>
              <a:rPr lang="en-US" sz="2800" dirty="0"/>
              <a:t>Theories/conceptual models aim to identify set of </a:t>
            </a:r>
            <a:r>
              <a:rPr lang="en-US" sz="2800" b="1" i="1" dirty="0"/>
              <a:t>common factors </a:t>
            </a:r>
            <a:r>
              <a:rPr lang="en-US" sz="2800" dirty="0"/>
              <a:t>that drive outcomes or behaviors across contexts</a:t>
            </a:r>
          </a:p>
          <a:p>
            <a:pPr>
              <a:spcAft>
                <a:spcPts val="1800"/>
              </a:spcAft>
            </a:pPr>
            <a:r>
              <a:rPr lang="en-US" sz="2800" dirty="0"/>
              <a:t>Health behavior theories = </a:t>
            </a:r>
            <a:r>
              <a:rPr lang="en-US" sz="2800" b="1" i="1" dirty="0"/>
              <a:t>address knowledge, attitudes and beliefs   </a:t>
            </a:r>
            <a:r>
              <a:rPr lang="en-US" sz="2800" dirty="0"/>
              <a:t>at the individual level to produce behavior change</a:t>
            </a:r>
          </a:p>
          <a:p>
            <a:pPr>
              <a:spcAft>
                <a:spcPts val="1800"/>
              </a:spcAft>
            </a:pPr>
            <a:r>
              <a:rPr lang="en-US" sz="2800" dirty="0"/>
              <a:t>May depend on the context</a:t>
            </a:r>
          </a:p>
          <a:p>
            <a:endParaRPr lang="en-US" dirty="0"/>
          </a:p>
        </p:txBody>
      </p:sp>
      <p:sp>
        <p:nvSpPr>
          <p:cNvPr id="4" name="Slide Number Placeholder 3">
            <a:extLst>
              <a:ext uri="{FF2B5EF4-FFF2-40B4-BE49-F238E27FC236}">
                <a16:creationId xmlns:a16="http://schemas.microsoft.com/office/drawing/2014/main" id="{8A0EFD70-B2B0-CB4E-B7DB-2E0FE3D85795}"/>
              </a:ext>
            </a:extLst>
          </p:cNvPr>
          <p:cNvSpPr>
            <a:spLocks noGrp="1"/>
          </p:cNvSpPr>
          <p:nvPr>
            <p:ph type="sldNum" sz="quarter" idx="12"/>
          </p:nvPr>
        </p:nvSpPr>
        <p:spPr/>
        <p:txBody>
          <a:bodyPr/>
          <a:lstStyle/>
          <a:p>
            <a:fld id="{B5CD95D6-22C9-A24E-B2E2-43160CF605BE}" type="slidenum">
              <a:rPr lang="en-US" smtClean="0"/>
              <a:t>26</a:t>
            </a:fld>
            <a:endParaRPr lang="en-US" dirty="0"/>
          </a:p>
        </p:txBody>
      </p:sp>
      <p:sp>
        <p:nvSpPr>
          <p:cNvPr id="5" name="Title 1">
            <a:extLst>
              <a:ext uri="{FF2B5EF4-FFF2-40B4-BE49-F238E27FC236}">
                <a16:creationId xmlns:a16="http://schemas.microsoft.com/office/drawing/2014/main" id="{379B8AAC-F51B-7940-8F5C-55E02D997D3C}"/>
              </a:ext>
            </a:extLst>
          </p:cNvPr>
          <p:cNvSpPr txBox="1">
            <a:spLocks/>
          </p:cNvSpPr>
          <p:nvPr/>
        </p:nvSpPr>
        <p:spPr bwMode="auto">
          <a:xfrm>
            <a:off x="20915" y="467004"/>
            <a:ext cx="12188952" cy="1371600"/>
          </a:xfrm>
          <a:prstGeom prst="rect">
            <a:avLst/>
          </a:prstGeom>
          <a:solidFill>
            <a:schemeClr val="accent1">
              <a:lumMod val="20000"/>
              <a:lumOff val="80000"/>
            </a:schemeClr>
          </a:solid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pPr>
              <a:defRPr/>
            </a:pPr>
            <a:r>
              <a:rPr lang="en-US" sz="3200" kern="0" dirty="0">
                <a:solidFill>
                  <a:srgbClr val="000000"/>
                </a:solidFill>
                <a:latin typeface="+mn-lt"/>
                <a:cs typeface="Arial" panose="020B0604020202020204" pitchFamily="34" charset="0"/>
              </a:rPr>
              <a:t>Different Context-Same Theory?</a:t>
            </a:r>
          </a:p>
        </p:txBody>
      </p:sp>
    </p:spTree>
    <p:extLst>
      <p:ext uri="{BB962C8B-B14F-4D97-AF65-F5344CB8AC3E}">
        <p14:creationId xmlns:p14="http://schemas.microsoft.com/office/powerpoint/2010/main" val="772176254"/>
      </p:ext>
    </p:extLst>
  </p:cSld>
  <p:clrMapOvr>
    <a:masterClrMapping/>
  </p:clrMapOvr>
  <mc:AlternateContent xmlns:mc="http://schemas.openxmlformats.org/markup-compatibility/2006" xmlns:p14="http://schemas.microsoft.com/office/powerpoint/2010/main">
    <mc:Choice Requires="p14">
      <p:transition spd="slow" p14:dur="2000" advTm="48355"/>
    </mc:Choice>
    <mc:Fallback xmlns="">
      <p:transition spd="slow" advTm="4835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9ABEAD2-869F-644C-8B72-B8AD9BC1CABD}"/>
              </a:ext>
            </a:extLst>
          </p:cNvPr>
          <p:cNvSpPr>
            <a:spLocks noGrp="1"/>
          </p:cNvSpPr>
          <p:nvPr>
            <p:ph idx="1"/>
          </p:nvPr>
        </p:nvSpPr>
        <p:spPr>
          <a:xfrm>
            <a:off x="508997" y="1710267"/>
            <a:ext cx="11039536" cy="5712510"/>
          </a:xfrm>
        </p:spPr>
        <p:txBody>
          <a:bodyPr>
            <a:normAutofit/>
          </a:bodyPr>
          <a:lstStyle/>
          <a:p>
            <a:r>
              <a:rPr lang="en-US" sz="2300" dirty="0"/>
              <a:t>Until recently, high level of acceptance of childhood vaccinations</a:t>
            </a:r>
          </a:p>
          <a:p>
            <a:r>
              <a:rPr lang="en-US" sz="2300" dirty="0"/>
              <a:t>Easy as 1-2-3:*</a:t>
            </a:r>
          </a:p>
          <a:p>
            <a:pPr marL="0" indent="0">
              <a:lnSpc>
                <a:spcPct val="90000"/>
              </a:lnSpc>
              <a:buNone/>
            </a:pPr>
            <a:r>
              <a:rPr lang="en-US" sz="2300" dirty="0"/>
              <a:t>		1) nurse tells parent about needed vaccines + provide Vaccine Info Sheet</a:t>
            </a:r>
          </a:p>
          <a:p>
            <a:pPr marL="0" indent="0">
              <a:lnSpc>
                <a:spcPct val="90000"/>
              </a:lnSpc>
              <a:buNone/>
            </a:pPr>
            <a:r>
              <a:rPr lang="en-US" sz="2300" dirty="0"/>
              <a:t>		2) doctor reiterates importance </a:t>
            </a:r>
          </a:p>
          <a:p>
            <a:pPr marL="0" indent="0">
              <a:lnSpc>
                <a:spcPct val="90000"/>
              </a:lnSpc>
              <a:buNone/>
            </a:pPr>
            <a:r>
              <a:rPr lang="en-US" sz="2300" dirty="0"/>
              <a:t>		3) nurse gives the shot</a:t>
            </a:r>
          </a:p>
          <a:p>
            <a:pPr marL="0" indent="0">
              <a:lnSpc>
                <a:spcPct val="90000"/>
              </a:lnSpc>
              <a:spcAft>
                <a:spcPts val="600"/>
              </a:spcAft>
              <a:buNone/>
            </a:pPr>
            <a:r>
              <a:rPr lang="en-US" sz="2300" dirty="0"/>
              <a:t>		       *Gross oversimplification, but full vaccine discussion not part of process</a:t>
            </a:r>
          </a:p>
          <a:p>
            <a:r>
              <a:rPr lang="en-US" sz="2300" i="1" u="sng" dirty="0"/>
              <a:t>Interviews with parents of adolescent in FQHC (n = 91)</a:t>
            </a:r>
          </a:p>
          <a:p>
            <a:pPr lvl="1">
              <a:lnSpc>
                <a:spcPct val="90000"/>
              </a:lnSpc>
            </a:pPr>
            <a:r>
              <a:rPr lang="en-US" sz="2300" dirty="0"/>
              <a:t>Parents not aware of need for HPV vaccine</a:t>
            </a:r>
          </a:p>
          <a:p>
            <a:pPr lvl="1">
              <a:lnSpc>
                <a:spcPct val="90000"/>
              </a:lnSpc>
            </a:pPr>
            <a:r>
              <a:rPr lang="en-US" sz="2300" b="1" dirty="0"/>
              <a:t>Not always sure if provider recommends it</a:t>
            </a:r>
          </a:p>
          <a:p>
            <a:pPr lvl="1">
              <a:lnSpc>
                <a:spcPct val="90000"/>
              </a:lnSpc>
            </a:pPr>
            <a:r>
              <a:rPr lang="en-US" sz="2300" b="1" dirty="0"/>
              <a:t>Want more info</a:t>
            </a:r>
          </a:p>
          <a:p>
            <a:pPr lvl="1">
              <a:spcBef>
                <a:spcPts val="0"/>
              </a:spcBef>
            </a:pPr>
            <a:r>
              <a:rPr lang="en-US" sz="2300" dirty="0"/>
              <a:t>Parents expressed doubts when providers treated HPV vaccine </a:t>
            </a:r>
          </a:p>
          <a:p>
            <a:pPr marL="457200" lvl="1" indent="0">
              <a:spcBef>
                <a:spcPts val="0"/>
              </a:spcBef>
              <a:buNone/>
            </a:pPr>
            <a:r>
              <a:rPr lang="en-US" sz="2300" dirty="0"/>
              <a:t>    differently (e.g., this one not mandatory, “asked” if want vs. </a:t>
            </a:r>
          </a:p>
          <a:p>
            <a:pPr marL="457200" lvl="1" indent="0">
              <a:spcBef>
                <a:spcPts val="0"/>
              </a:spcBef>
              <a:buNone/>
            </a:pPr>
            <a:r>
              <a:rPr lang="en-US" sz="2300" dirty="0"/>
              <a:t>    recommended)</a:t>
            </a:r>
            <a:endParaRPr lang="en-US" sz="2300" b="1" dirty="0"/>
          </a:p>
          <a:p>
            <a:pPr marL="457200" lvl="1" indent="0">
              <a:buNone/>
            </a:pPr>
            <a:endParaRPr lang="en-US" sz="2300" dirty="0"/>
          </a:p>
        </p:txBody>
      </p:sp>
      <p:sp>
        <p:nvSpPr>
          <p:cNvPr id="2" name="Slide Number Placeholder 1">
            <a:extLst>
              <a:ext uri="{FF2B5EF4-FFF2-40B4-BE49-F238E27FC236}">
                <a16:creationId xmlns:a16="http://schemas.microsoft.com/office/drawing/2014/main" id="{1B8798A0-86E6-164B-927C-6959CA2CAFA4}"/>
              </a:ext>
            </a:extLst>
          </p:cNvPr>
          <p:cNvSpPr>
            <a:spLocks noGrp="1"/>
          </p:cNvSpPr>
          <p:nvPr>
            <p:ph type="sldNum" sz="quarter" idx="12"/>
          </p:nvPr>
        </p:nvSpPr>
        <p:spPr>
          <a:xfrm>
            <a:off x="9114118" y="6278181"/>
            <a:ext cx="2844800" cy="365125"/>
          </a:xfrm>
        </p:spPr>
        <p:txBody>
          <a:bodyPr/>
          <a:lstStyle/>
          <a:p>
            <a:fld id="{B5CD95D6-22C9-A24E-B2E2-43160CF605BE}" type="slidenum">
              <a:rPr lang="en-US" smtClean="0"/>
              <a:t>27</a:t>
            </a:fld>
            <a:endParaRPr lang="en-US" dirty="0"/>
          </a:p>
        </p:txBody>
      </p:sp>
      <p:sp>
        <p:nvSpPr>
          <p:cNvPr id="5" name="Title 1">
            <a:extLst>
              <a:ext uri="{FF2B5EF4-FFF2-40B4-BE49-F238E27FC236}">
                <a16:creationId xmlns:a16="http://schemas.microsoft.com/office/drawing/2014/main" id="{80E4D703-57B2-D240-A386-17DD54CDE2C5}"/>
              </a:ext>
            </a:extLst>
          </p:cNvPr>
          <p:cNvSpPr txBox="1">
            <a:spLocks/>
          </p:cNvSpPr>
          <p:nvPr/>
        </p:nvSpPr>
        <p:spPr bwMode="auto">
          <a:xfrm>
            <a:off x="3982" y="214694"/>
            <a:ext cx="12188952" cy="1371600"/>
          </a:xfrm>
          <a:prstGeom prst="rect">
            <a:avLst/>
          </a:prstGeom>
          <a:solidFill>
            <a:schemeClr val="accent1">
              <a:lumMod val="20000"/>
              <a:lumOff val="80000"/>
            </a:schemeClr>
          </a:solid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pPr>
              <a:defRPr/>
            </a:pPr>
            <a:r>
              <a:rPr lang="en-US" sz="3600" kern="0" dirty="0">
                <a:solidFill>
                  <a:srgbClr val="000000"/>
                </a:solidFill>
                <a:latin typeface="+mn-lt"/>
                <a:cs typeface="Arial" panose="020B0604020202020204" pitchFamily="34" charset="0"/>
              </a:rPr>
              <a:t>Vaccination in Clinical Settings</a:t>
            </a:r>
          </a:p>
        </p:txBody>
      </p:sp>
    </p:spTree>
    <p:extLst>
      <p:ext uri="{BB962C8B-B14F-4D97-AF65-F5344CB8AC3E}">
        <p14:creationId xmlns:p14="http://schemas.microsoft.com/office/powerpoint/2010/main" val="2628642104"/>
      </p:ext>
    </p:extLst>
  </p:cSld>
  <p:clrMapOvr>
    <a:masterClrMapping/>
  </p:clrMapOvr>
  <mc:AlternateContent xmlns:mc="http://schemas.openxmlformats.org/markup-compatibility/2006" xmlns:p14="http://schemas.microsoft.com/office/powerpoint/2010/main">
    <mc:Choice Requires="p14">
      <p:transition spd="slow" p14:dur="2000" advTm="91279"/>
    </mc:Choice>
    <mc:Fallback xmlns="">
      <p:transition spd="slow" advTm="9127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DE634A-D4A3-3B45-822E-B05DAB51EE14}"/>
              </a:ext>
            </a:extLst>
          </p:cNvPr>
          <p:cNvPicPr>
            <a:picLocks noChangeAspect="1"/>
          </p:cNvPicPr>
          <p:nvPr/>
        </p:nvPicPr>
        <p:blipFill rotWithShape="1">
          <a:blip r:embed="rId3">
            <a:alphaModFix amt="36000"/>
            <a:extLst>
              <a:ext uri="{BEBA8EAE-BF5A-486C-A8C5-ECC9F3942E4B}">
                <a14:imgProps xmlns:a14="http://schemas.microsoft.com/office/drawing/2010/main">
                  <a14:imgLayer r:embed="rId4">
                    <a14:imgEffect>
                      <a14:colorTemperature colorTemp="5450"/>
                    </a14:imgEffect>
                    <a14:imgEffect>
                      <a14:saturation sat="0"/>
                    </a14:imgEffect>
                  </a14:imgLayer>
                </a14:imgProps>
              </a:ext>
            </a:extLst>
          </a:blip>
          <a:srcRect r="-335" b="24711"/>
          <a:stretch/>
        </p:blipFill>
        <p:spPr>
          <a:xfrm>
            <a:off x="2965074" y="3352792"/>
            <a:ext cx="6053420" cy="3505208"/>
          </a:xfrm>
          <a:prstGeom prst="rect">
            <a:avLst/>
          </a:prstGeom>
          <a:solidFill>
            <a:schemeClr val="bg1">
              <a:alpha val="0"/>
            </a:schemeClr>
          </a:solidFill>
          <a:effectLst>
            <a:outerShdw blurRad="50800" dist="50800" dir="5400000" algn="ctr" rotWithShape="0">
              <a:srgbClr val="000000">
                <a:alpha val="0"/>
              </a:srgbClr>
            </a:outerShdw>
          </a:effectLst>
        </p:spPr>
      </p:pic>
      <p:sp>
        <p:nvSpPr>
          <p:cNvPr id="5" name="Rectangle 4">
            <a:extLst>
              <a:ext uri="{FF2B5EF4-FFF2-40B4-BE49-F238E27FC236}">
                <a16:creationId xmlns:a16="http://schemas.microsoft.com/office/drawing/2014/main" id="{9245C6ED-7459-5746-B8F2-885DBB122326}"/>
              </a:ext>
            </a:extLst>
          </p:cNvPr>
          <p:cNvSpPr/>
          <p:nvPr/>
        </p:nvSpPr>
        <p:spPr>
          <a:xfrm>
            <a:off x="629765" y="1464148"/>
            <a:ext cx="4820779" cy="3929704"/>
          </a:xfrm>
          <a:prstGeom prst="rect">
            <a:avLst/>
          </a:prstGeom>
          <a:solidFill>
            <a:srgbClr val="FDF8B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09E80CE-FD51-EF4C-B060-D8CFB84A4389}"/>
              </a:ext>
            </a:extLst>
          </p:cNvPr>
          <p:cNvSpPr/>
          <p:nvPr/>
        </p:nvSpPr>
        <p:spPr>
          <a:xfrm>
            <a:off x="6573372" y="1464148"/>
            <a:ext cx="5307107" cy="3929704"/>
          </a:xfrm>
          <a:prstGeom prst="rect">
            <a:avLst/>
          </a:prstGeom>
          <a:solidFill>
            <a:srgbClr val="FDF8B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a:p>
            <a:pPr algn="ctr"/>
            <a:br>
              <a:rPr lang="en-US" dirty="0">
                <a:solidFill>
                  <a:schemeClr val="tx1"/>
                </a:solidFill>
              </a:rPr>
            </a:br>
            <a:endParaRPr lang="en-US" dirty="0">
              <a:solidFill>
                <a:schemeClr val="tx1"/>
              </a:solidFill>
            </a:endParaRPr>
          </a:p>
        </p:txBody>
      </p:sp>
      <p:sp>
        <p:nvSpPr>
          <p:cNvPr id="8" name="Title 1">
            <a:extLst>
              <a:ext uri="{FF2B5EF4-FFF2-40B4-BE49-F238E27FC236}">
                <a16:creationId xmlns:a16="http://schemas.microsoft.com/office/drawing/2014/main" id="{DB5343B1-E594-0D4B-90D6-BAB6E696DE3F}"/>
              </a:ext>
            </a:extLst>
          </p:cNvPr>
          <p:cNvSpPr txBox="1">
            <a:spLocks/>
          </p:cNvSpPr>
          <p:nvPr/>
        </p:nvSpPr>
        <p:spPr>
          <a:xfrm>
            <a:off x="878541" y="517542"/>
            <a:ext cx="10972800" cy="71859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t>Decision about Providing HPV Vaccine Information</a:t>
            </a:r>
          </a:p>
          <a:p>
            <a:r>
              <a:rPr lang="en-US" b="1" dirty="0"/>
              <a:t>                   </a:t>
            </a:r>
          </a:p>
        </p:txBody>
      </p:sp>
      <p:sp>
        <p:nvSpPr>
          <p:cNvPr id="10" name="TextBox 9">
            <a:extLst>
              <a:ext uri="{FF2B5EF4-FFF2-40B4-BE49-F238E27FC236}">
                <a16:creationId xmlns:a16="http://schemas.microsoft.com/office/drawing/2014/main" id="{11183930-C5CC-4B49-892D-6CEBB5138A5A}"/>
              </a:ext>
            </a:extLst>
          </p:cNvPr>
          <p:cNvSpPr txBox="1"/>
          <p:nvPr/>
        </p:nvSpPr>
        <p:spPr>
          <a:xfrm>
            <a:off x="878541" y="1536425"/>
            <a:ext cx="4353859" cy="2523768"/>
          </a:xfrm>
          <a:prstGeom prst="rect">
            <a:avLst/>
          </a:prstGeom>
          <a:noFill/>
        </p:spPr>
        <p:txBody>
          <a:bodyPr wrap="square" rtlCol="0">
            <a:spAutoFit/>
          </a:bodyPr>
          <a:lstStyle/>
          <a:p>
            <a:pPr algn="ctr">
              <a:spcAft>
                <a:spcPts val="600"/>
              </a:spcAft>
            </a:pPr>
            <a:r>
              <a:rPr lang="en-US" sz="2800" b="1" dirty="0"/>
              <a:t>Arguments For</a:t>
            </a:r>
            <a:endParaRPr lang="en-US" sz="2400" b="1" i="1" dirty="0"/>
          </a:p>
          <a:p>
            <a:r>
              <a:rPr lang="en-US" sz="2400" b="1" i="1" dirty="0"/>
              <a:t>Consistent w/Theory:</a:t>
            </a:r>
          </a:p>
          <a:p>
            <a:pPr>
              <a:spcAft>
                <a:spcPts val="600"/>
              </a:spcAft>
            </a:pPr>
            <a:r>
              <a:rPr lang="en-US" sz="2400" dirty="0"/>
              <a:t>knowledge is </a:t>
            </a:r>
            <a:r>
              <a:rPr lang="en-US" sz="2400" i="1" dirty="0"/>
              <a:t>necessary to create behavior change</a:t>
            </a:r>
          </a:p>
          <a:p>
            <a:pPr>
              <a:spcAft>
                <a:spcPts val="600"/>
              </a:spcAft>
            </a:pPr>
            <a:r>
              <a:rPr lang="en-US" sz="2400" b="1" i="1" dirty="0"/>
              <a:t>Consistent with Prior Research</a:t>
            </a:r>
          </a:p>
          <a:p>
            <a:r>
              <a:rPr lang="en-US" sz="2400" b="1" i="1" dirty="0"/>
              <a:t>Local Data: </a:t>
            </a:r>
            <a:r>
              <a:rPr lang="en-US" sz="2400" dirty="0"/>
              <a:t>Parents asked for it</a:t>
            </a:r>
          </a:p>
        </p:txBody>
      </p:sp>
      <p:sp>
        <p:nvSpPr>
          <p:cNvPr id="9" name="TextBox 8">
            <a:extLst>
              <a:ext uri="{FF2B5EF4-FFF2-40B4-BE49-F238E27FC236}">
                <a16:creationId xmlns:a16="http://schemas.microsoft.com/office/drawing/2014/main" id="{05B85FB8-5E6B-0448-987F-DC763701D698}"/>
              </a:ext>
            </a:extLst>
          </p:cNvPr>
          <p:cNvSpPr txBox="1"/>
          <p:nvPr/>
        </p:nvSpPr>
        <p:spPr>
          <a:xfrm>
            <a:off x="6735730" y="1514947"/>
            <a:ext cx="5083736" cy="6140142"/>
          </a:xfrm>
          <a:prstGeom prst="rect">
            <a:avLst/>
          </a:prstGeom>
          <a:noFill/>
          <a:effectLst>
            <a:outerShdw blurRad="50800" dist="50800" dir="5400000" algn="ctr" rotWithShape="0">
              <a:schemeClr val="bg1"/>
            </a:outerShdw>
          </a:effectLst>
        </p:spPr>
        <p:txBody>
          <a:bodyPr wrap="square" rtlCol="0">
            <a:spAutoFit/>
          </a:bodyPr>
          <a:lstStyle/>
          <a:p>
            <a:pPr algn="ctr">
              <a:spcAft>
                <a:spcPts val="600"/>
              </a:spcAft>
            </a:pPr>
            <a:r>
              <a:rPr lang="en-US" sz="2800" b="1" dirty="0">
                <a:latin typeface="+mj-lt"/>
              </a:rPr>
              <a:t>Arguments Against</a:t>
            </a:r>
          </a:p>
          <a:p>
            <a:r>
              <a:rPr lang="en-US" sz="2400" b="1" i="1" dirty="0"/>
              <a:t>Local Data</a:t>
            </a:r>
            <a:r>
              <a:rPr lang="en-US" sz="2400" dirty="0"/>
              <a:t>: Parents notice when providers treat HPV vaccine differently than other vaccines</a:t>
            </a:r>
          </a:p>
          <a:p>
            <a:endParaRPr lang="en-US" sz="2400" dirty="0"/>
          </a:p>
          <a:p>
            <a:r>
              <a:rPr lang="en-US" sz="2400" b="1" i="1" dirty="0"/>
              <a:t>Emerging evidence </a:t>
            </a:r>
            <a:r>
              <a:rPr lang="en-US" sz="2000" dirty="0"/>
              <a:t>(Brewer et al., 2017)</a:t>
            </a:r>
          </a:p>
          <a:p>
            <a:r>
              <a:rPr lang="en-US" sz="2400" u="sng" dirty="0"/>
              <a:t>Simple announcement by provider</a:t>
            </a:r>
            <a:r>
              <a:rPr lang="en-US" sz="2400" dirty="0"/>
              <a:t> &gt; HPV vaccination rates vs. usual care</a:t>
            </a:r>
          </a:p>
          <a:p>
            <a:r>
              <a:rPr lang="en-US" sz="2400" u="sng" dirty="0"/>
              <a:t>Conversation intervention</a:t>
            </a:r>
            <a:r>
              <a:rPr lang="en-US" sz="2400" dirty="0"/>
              <a:t> (w/Q &amp; A): no intervention effect</a:t>
            </a:r>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2" name="Slide Number Placeholder 1">
            <a:extLst>
              <a:ext uri="{FF2B5EF4-FFF2-40B4-BE49-F238E27FC236}">
                <a16:creationId xmlns:a16="http://schemas.microsoft.com/office/drawing/2014/main" id="{BD98DD53-A153-AC4F-AC51-91BB5F8EC545}"/>
              </a:ext>
            </a:extLst>
          </p:cNvPr>
          <p:cNvSpPr>
            <a:spLocks noGrp="1"/>
          </p:cNvSpPr>
          <p:nvPr>
            <p:ph type="sldNum" sz="quarter" idx="12"/>
          </p:nvPr>
        </p:nvSpPr>
        <p:spPr/>
        <p:txBody>
          <a:bodyPr/>
          <a:lstStyle/>
          <a:p>
            <a:fld id="{B5CD95D6-22C9-A24E-B2E2-43160CF605BE}" type="slidenum">
              <a:rPr lang="en-US" smtClean="0"/>
              <a:t>28</a:t>
            </a:fld>
            <a:endParaRPr lang="en-US" dirty="0"/>
          </a:p>
        </p:txBody>
      </p:sp>
    </p:spTree>
    <p:extLst>
      <p:ext uri="{BB962C8B-B14F-4D97-AF65-F5344CB8AC3E}">
        <p14:creationId xmlns:p14="http://schemas.microsoft.com/office/powerpoint/2010/main" val="1520524671"/>
      </p:ext>
    </p:extLst>
  </p:cSld>
  <p:clrMapOvr>
    <a:masterClrMapping/>
  </p:clrMapOvr>
  <mc:AlternateContent xmlns:mc="http://schemas.openxmlformats.org/markup-compatibility/2006" xmlns:p14="http://schemas.microsoft.com/office/powerpoint/2010/main">
    <mc:Choice Requires="p14">
      <p:transition spd="slow" p14:dur="2000" advTm="61294"/>
    </mc:Choice>
    <mc:Fallback xmlns="">
      <p:transition spd="slow" advTm="6129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008" y="1619499"/>
            <a:ext cx="4978400" cy="4308872"/>
          </a:xfrm>
          <a:prstGeom prst="rect">
            <a:avLst/>
          </a:prstGeom>
          <a:noFill/>
        </p:spPr>
        <p:txBody>
          <a:bodyPr wrap="square" rtlCol="0">
            <a:spAutoFit/>
          </a:bodyPr>
          <a:lstStyle/>
          <a:p>
            <a:pPr defTabSz="914400">
              <a:spcAft>
                <a:spcPts val="300"/>
              </a:spcAft>
              <a:defRPr/>
            </a:pPr>
            <a:r>
              <a:rPr lang="en-US" b="1" dirty="0">
                <a:solidFill>
                  <a:prstClr val="black"/>
                </a:solidFill>
                <a:latin typeface="Arial" panose="020B0604020202020204" pitchFamily="34" charset="0"/>
                <a:cs typeface="Arial" panose="020B0604020202020204" pitchFamily="34" charset="0"/>
              </a:rPr>
              <a:t>Study setting: </a:t>
            </a:r>
            <a:r>
              <a:rPr lang="en-US" dirty="0">
                <a:solidFill>
                  <a:prstClr val="black"/>
                </a:solidFill>
                <a:latin typeface="Arial" panose="020B0604020202020204" pitchFamily="34" charset="0"/>
                <a:cs typeface="Arial" panose="020B0604020202020204" pitchFamily="34" charset="0"/>
              </a:rPr>
              <a:t>Large Federally Qualified Health Center in Los Angeles County</a:t>
            </a:r>
          </a:p>
          <a:p>
            <a:pPr defTabSz="914400">
              <a:spcAft>
                <a:spcPts val="300"/>
              </a:spcAft>
              <a:defRPr/>
            </a:pPr>
            <a:endParaRPr lang="en-US" b="1" dirty="0">
              <a:solidFill>
                <a:prstClr val="black"/>
              </a:solidFill>
              <a:latin typeface="Arial" panose="020B0604020202020204" pitchFamily="34" charset="0"/>
              <a:cs typeface="Arial" panose="020B0604020202020204" pitchFamily="34" charset="0"/>
            </a:endParaRPr>
          </a:p>
          <a:p>
            <a:pPr defTabSz="914400">
              <a:spcAft>
                <a:spcPts val="300"/>
              </a:spcAft>
              <a:defRPr/>
            </a:pPr>
            <a:r>
              <a:rPr lang="en-US" b="1" dirty="0">
                <a:solidFill>
                  <a:prstClr val="black"/>
                </a:solidFill>
                <a:latin typeface="Arial" panose="020B0604020202020204" pitchFamily="34" charset="0"/>
                <a:cs typeface="Arial" panose="020B0604020202020204" pitchFamily="34" charset="0"/>
              </a:rPr>
              <a:t>Target Sample: </a:t>
            </a:r>
            <a:r>
              <a:rPr lang="en-US" dirty="0">
                <a:solidFill>
                  <a:prstClr val="black"/>
                </a:solidFill>
                <a:latin typeface="Arial" panose="020B0604020202020204" pitchFamily="34" charset="0"/>
                <a:cs typeface="Arial" panose="020B0604020202020204" pitchFamily="34" charset="0"/>
              </a:rPr>
              <a:t>12 year old adolescents                    (n=878; &gt;47% female, &gt;85% Hispanic/Latino)</a:t>
            </a:r>
          </a:p>
          <a:p>
            <a:pPr defTabSz="914400">
              <a:spcAft>
                <a:spcPts val="300"/>
              </a:spcAft>
              <a:defRPr/>
            </a:pPr>
            <a:endParaRPr lang="en-US" b="1" dirty="0">
              <a:solidFill>
                <a:prstClr val="black"/>
              </a:solidFill>
              <a:latin typeface="Arial" panose="020B0604020202020204" pitchFamily="34" charset="0"/>
              <a:cs typeface="Arial" panose="020B0604020202020204" pitchFamily="34" charset="0"/>
            </a:endParaRPr>
          </a:p>
          <a:p>
            <a:pPr defTabSz="914400">
              <a:spcAft>
                <a:spcPts val="300"/>
              </a:spcAft>
              <a:defRPr/>
            </a:pPr>
            <a:r>
              <a:rPr lang="en-US" b="1" dirty="0">
                <a:solidFill>
                  <a:prstClr val="black"/>
                </a:solidFill>
                <a:latin typeface="Arial" panose="020B0604020202020204" pitchFamily="34" charset="0"/>
                <a:cs typeface="Arial" panose="020B0604020202020204" pitchFamily="34" charset="0"/>
              </a:rPr>
              <a:t>Outcome: </a:t>
            </a:r>
            <a:r>
              <a:rPr lang="en-US" dirty="0">
                <a:solidFill>
                  <a:prstClr val="black"/>
                </a:solidFill>
                <a:latin typeface="Arial" panose="020B0604020202020204" pitchFamily="34" charset="0"/>
                <a:cs typeface="Arial" panose="020B0604020202020204" pitchFamily="34" charset="0"/>
              </a:rPr>
              <a:t>next-dose of vaccine</a:t>
            </a:r>
          </a:p>
          <a:p>
            <a:pPr defTabSz="914400">
              <a:spcAft>
                <a:spcPts val="300"/>
              </a:spcAft>
              <a:defRPr/>
            </a:pPr>
            <a:endParaRPr lang="en-US" b="1" dirty="0">
              <a:solidFill>
                <a:prstClr val="black"/>
              </a:solidFill>
              <a:latin typeface="Arial" panose="020B0604020202020204" pitchFamily="34" charset="0"/>
              <a:cs typeface="Arial" panose="020B0604020202020204" pitchFamily="34" charset="0"/>
            </a:endParaRPr>
          </a:p>
          <a:p>
            <a:pPr defTabSz="914400">
              <a:spcAft>
                <a:spcPts val="300"/>
              </a:spcAft>
              <a:defRPr/>
            </a:pPr>
            <a:r>
              <a:rPr lang="en-US" b="1" dirty="0">
                <a:solidFill>
                  <a:prstClr val="black"/>
                </a:solidFill>
                <a:latin typeface="Arial" panose="020B0604020202020204" pitchFamily="34" charset="0"/>
                <a:cs typeface="Arial" panose="020B0604020202020204" pitchFamily="34" charset="0"/>
              </a:rPr>
              <a:t>Intervention</a:t>
            </a:r>
            <a:endParaRPr lang="en-US" dirty="0">
              <a:solidFill>
                <a:prstClr val="black"/>
              </a:solidFill>
              <a:latin typeface="Arial" panose="020B0604020202020204" pitchFamily="34" charset="0"/>
              <a:cs typeface="Arial" panose="020B0604020202020204" pitchFamily="34" charset="0"/>
            </a:endParaRPr>
          </a:p>
          <a:p>
            <a:pPr marL="285750" indent="-285750" defTabSz="914400">
              <a:spcAft>
                <a:spcPts val="300"/>
              </a:spcAft>
              <a:buFont typeface="Arial" panose="020B0604020202020204" pitchFamily="34" charset="0"/>
              <a:buChar char="•"/>
              <a:defRPr/>
            </a:pPr>
            <a:r>
              <a:rPr lang="en-US" sz="1700" dirty="0">
                <a:solidFill>
                  <a:prstClr val="black"/>
                </a:solidFill>
                <a:latin typeface="Arial" panose="020B0604020202020204" pitchFamily="34" charset="0"/>
                <a:cs typeface="Arial" panose="020B0604020202020204" pitchFamily="34" charset="0"/>
              </a:rPr>
              <a:t>Initial reminder </a:t>
            </a:r>
          </a:p>
          <a:p>
            <a:pPr marL="285750" indent="-285750" defTabSz="914400">
              <a:spcAft>
                <a:spcPts val="300"/>
              </a:spcAft>
              <a:buFont typeface="Arial" panose="020B0604020202020204" pitchFamily="34" charset="0"/>
              <a:buChar char="•"/>
              <a:defRPr/>
            </a:pPr>
            <a:r>
              <a:rPr lang="en-US" sz="1700" dirty="0">
                <a:solidFill>
                  <a:prstClr val="black"/>
                </a:solidFill>
                <a:latin typeface="Arial" panose="020B0604020202020204" pitchFamily="34" charset="0"/>
                <a:cs typeface="Arial" panose="020B0604020202020204" pitchFamily="34" charset="0"/>
              </a:rPr>
              <a:t>Second reminder @ 1-month if no dose received</a:t>
            </a:r>
          </a:p>
          <a:p>
            <a:pPr marL="285750" indent="-285750" defTabSz="914400">
              <a:spcAft>
                <a:spcPts val="300"/>
              </a:spcAft>
              <a:buFont typeface="Arial" panose="020B0604020202020204" pitchFamily="34" charset="0"/>
              <a:buChar char="•"/>
              <a:defRPr/>
            </a:pPr>
            <a:r>
              <a:rPr lang="en-US" sz="1700" b="1" u="sng" dirty="0">
                <a:solidFill>
                  <a:prstClr val="black"/>
                </a:solidFill>
                <a:latin typeface="Arial" panose="020B0604020202020204" pitchFamily="34" charset="0"/>
                <a:cs typeface="Arial" panose="020B0604020202020204" pitchFamily="34" charset="0"/>
              </a:rPr>
              <a:t>No detailed information provided</a:t>
            </a:r>
            <a:endParaRPr lang="en-US" b="1" u="sng" dirty="0">
              <a:solidFill>
                <a:prstClr val="black"/>
              </a:solidFill>
              <a:latin typeface="Arial" panose="020B0604020202020204" pitchFamily="34" charset="0"/>
              <a:cs typeface="Arial" panose="020B0604020202020204" pitchFamily="34" charset="0"/>
            </a:endParaRPr>
          </a:p>
          <a:p>
            <a:pPr defTabSz="914400">
              <a:defRPr/>
            </a:pPr>
            <a:endParaRPr lang="en-US" dirty="0">
              <a:solidFill>
                <a:prstClr val="black"/>
              </a:solidFill>
              <a:latin typeface="Arial" panose="020B0604020202020204" pitchFamily="34" charset="0"/>
              <a:cs typeface="Arial" panose="020B0604020202020204" pitchFamily="34" charset="0"/>
            </a:endParaRPr>
          </a:p>
        </p:txBody>
      </p:sp>
      <p:grpSp>
        <p:nvGrpSpPr>
          <p:cNvPr id="53" name="Group 52"/>
          <p:cNvGrpSpPr/>
          <p:nvPr/>
        </p:nvGrpSpPr>
        <p:grpSpPr>
          <a:xfrm>
            <a:off x="4422229" y="1566128"/>
            <a:ext cx="5751126" cy="4899830"/>
            <a:chOff x="1182372" y="1345694"/>
            <a:chExt cx="6621136" cy="4977433"/>
          </a:xfrm>
        </p:grpSpPr>
        <p:sp>
          <p:nvSpPr>
            <p:cNvPr id="2" name="Rounded Rectangle 1"/>
            <p:cNvSpPr/>
            <p:nvPr/>
          </p:nvSpPr>
          <p:spPr>
            <a:xfrm>
              <a:off x="3565680" y="1345694"/>
              <a:ext cx="2463800" cy="546100"/>
            </a:xfrm>
            <a:prstGeom prst="roundRect">
              <a:avLst/>
            </a:prstGeom>
            <a:solidFill>
              <a:srgbClr val="FDF8B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prstClr val="black"/>
                  </a:solidFill>
                  <a:latin typeface="Arial Narrow" panose="020B0606020202030204" pitchFamily="34" charset="0"/>
                  <a:cs typeface="Arial" panose="020B0604020202020204" pitchFamily="34" charset="0"/>
                </a:rPr>
                <a:t>Randomization by Clinic</a:t>
              </a:r>
            </a:p>
          </p:txBody>
        </p:sp>
        <p:grpSp>
          <p:nvGrpSpPr>
            <p:cNvPr id="52" name="Group 51"/>
            <p:cNvGrpSpPr/>
            <p:nvPr/>
          </p:nvGrpSpPr>
          <p:grpSpPr>
            <a:xfrm>
              <a:off x="1182372" y="2316347"/>
              <a:ext cx="3719756" cy="4006780"/>
              <a:chOff x="1182372" y="2316347"/>
              <a:chExt cx="3719756" cy="4006780"/>
            </a:xfrm>
          </p:grpSpPr>
          <p:sp>
            <p:nvSpPr>
              <p:cNvPr id="16" name="Rounded Rectangle 15"/>
              <p:cNvSpPr/>
              <p:nvPr/>
            </p:nvSpPr>
            <p:spPr>
              <a:xfrm>
                <a:off x="1794821" y="2316347"/>
                <a:ext cx="2463800" cy="546100"/>
              </a:xfrm>
              <a:prstGeom prst="roundRect">
                <a:avLst/>
              </a:prstGeom>
              <a:solidFill>
                <a:srgbClr val="FDF8B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prstClr val="black"/>
                    </a:solidFill>
                    <a:latin typeface="Arial Narrow" panose="020B0606020202030204" pitchFamily="34" charset="0"/>
                    <a:cs typeface="Arial" panose="020B0604020202020204" pitchFamily="34" charset="0"/>
                  </a:rPr>
                  <a:t>Intervention</a:t>
                </a:r>
              </a:p>
              <a:p>
                <a:pPr algn="ctr" defTabSz="914400">
                  <a:defRPr/>
                </a:pPr>
                <a:r>
                  <a:rPr lang="en-US" sz="1700" dirty="0">
                    <a:solidFill>
                      <a:prstClr val="black"/>
                    </a:solidFill>
                    <a:latin typeface="Arial Narrow" panose="020B0606020202030204" pitchFamily="34" charset="0"/>
                    <a:cs typeface="Arial" panose="020B0604020202020204" pitchFamily="34" charset="0"/>
                  </a:rPr>
                  <a:t>(3 Clinics)</a:t>
                </a:r>
              </a:p>
            </p:txBody>
          </p:sp>
          <p:grpSp>
            <p:nvGrpSpPr>
              <p:cNvPr id="31" name="Group 30"/>
              <p:cNvGrpSpPr/>
              <p:nvPr/>
            </p:nvGrpSpPr>
            <p:grpSpPr>
              <a:xfrm>
                <a:off x="1793097" y="4106371"/>
                <a:ext cx="2463800" cy="2216756"/>
                <a:chOff x="1882810" y="4139211"/>
                <a:chExt cx="2463800" cy="2216756"/>
              </a:xfrm>
            </p:grpSpPr>
            <p:sp>
              <p:nvSpPr>
                <p:cNvPr id="7" name="Rounded Rectangle 6"/>
                <p:cNvSpPr/>
                <p:nvPr/>
              </p:nvSpPr>
              <p:spPr>
                <a:xfrm>
                  <a:off x="1882810" y="4139211"/>
                  <a:ext cx="2463800" cy="546100"/>
                </a:xfrm>
                <a:prstGeom prst="roundRect">
                  <a:avLst/>
                </a:prstGeom>
                <a:solidFill>
                  <a:srgbClr val="FDF8B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srgbClr val="1F497D"/>
                      </a:solidFill>
                      <a:latin typeface="Arial Narrow" panose="020B0606020202030204" pitchFamily="34" charset="0"/>
                      <a:cs typeface="Arial" panose="020B0604020202020204" pitchFamily="34" charset="0"/>
                    </a:rPr>
                    <a:t> </a:t>
                  </a:r>
                  <a:r>
                    <a:rPr lang="en-US" sz="1700" b="1" dirty="0">
                      <a:solidFill>
                        <a:schemeClr val="tx1"/>
                      </a:solidFill>
                      <a:latin typeface="Arial Narrow" panose="020B0606020202030204" pitchFamily="34" charset="0"/>
                      <a:cs typeface="Arial" panose="020B0604020202020204" pitchFamily="34" charset="0"/>
                    </a:rPr>
                    <a:t>Baseline Reminder</a:t>
                  </a:r>
                </a:p>
              </p:txBody>
            </p:sp>
            <p:sp>
              <p:nvSpPr>
                <p:cNvPr id="15" name="Rounded Rectangle 14"/>
                <p:cNvSpPr/>
                <p:nvPr/>
              </p:nvSpPr>
              <p:spPr>
                <a:xfrm>
                  <a:off x="1882810" y="4974539"/>
                  <a:ext cx="2463800" cy="546100"/>
                </a:xfrm>
                <a:prstGeom prst="roundRect">
                  <a:avLst/>
                </a:prstGeom>
                <a:solidFill>
                  <a:srgbClr val="FDF8B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srgbClr val="1F497D"/>
                      </a:solidFill>
                      <a:latin typeface="Arial Narrow" panose="020B0606020202030204" pitchFamily="34" charset="0"/>
                      <a:cs typeface="Arial" panose="020B0604020202020204" pitchFamily="34" charset="0"/>
                    </a:rPr>
                    <a:t> </a:t>
                  </a:r>
                  <a:r>
                    <a:rPr lang="en-US" sz="1700" b="1" dirty="0">
                      <a:solidFill>
                        <a:schemeClr val="tx1"/>
                      </a:solidFill>
                      <a:latin typeface="Arial Narrow" panose="020B0606020202030204" pitchFamily="34" charset="0"/>
                      <a:cs typeface="Arial" panose="020B0604020202020204" pitchFamily="34" charset="0"/>
                    </a:rPr>
                    <a:t>1-Month Reminder</a:t>
                  </a:r>
                </a:p>
              </p:txBody>
            </p:sp>
            <p:sp>
              <p:nvSpPr>
                <p:cNvPr id="20" name="Rounded Rectangle 19"/>
                <p:cNvSpPr/>
                <p:nvPr/>
              </p:nvSpPr>
              <p:spPr>
                <a:xfrm>
                  <a:off x="1912764" y="5809867"/>
                  <a:ext cx="2414869" cy="546100"/>
                </a:xfrm>
                <a:prstGeom prst="roundRect">
                  <a:avLst/>
                </a:prstGeom>
                <a:solidFill>
                  <a:srgbClr val="FDF8B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schemeClr val="tx1"/>
                      </a:solidFill>
                      <a:latin typeface="Arial Narrow" panose="020B0606020202030204" pitchFamily="34" charset="0"/>
                      <a:cs typeface="Arial" panose="020B0604020202020204" pitchFamily="34" charset="0"/>
                    </a:rPr>
                    <a:t>3-Month Next-dose Completion </a:t>
                  </a:r>
                </a:p>
              </p:txBody>
            </p:sp>
            <p:cxnSp>
              <p:nvCxnSpPr>
                <p:cNvPr id="21" name="Straight Connector 20"/>
                <p:cNvCxnSpPr>
                  <a:stCxn id="15" idx="2"/>
                  <a:endCxn id="20" idx="0"/>
                </p:cNvCxnSpPr>
                <p:nvPr/>
              </p:nvCxnSpPr>
              <p:spPr>
                <a:xfrm>
                  <a:off x="3114710" y="5520639"/>
                  <a:ext cx="5489" cy="28922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7" idx="2"/>
                  <a:endCxn id="15" idx="0"/>
                </p:cNvCxnSpPr>
                <p:nvPr/>
              </p:nvCxnSpPr>
              <p:spPr>
                <a:xfrm>
                  <a:off x="3114710" y="4685311"/>
                  <a:ext cx="0" cy="28922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182372" y="3135497"/>
                <a:ext cx="3719756" cy="970874"/>
                <a:chOff x="1182372" y="3135497"/>
                <a:chExt cx="3719756" cy="970874"/>
              </a:xfrm>
            </p:grpSpPr>
            <p:grpSp>
              <p:nvGrpSpPr>
                <p:cNvPr id="5" name="Group 4"/>
                <p:cNvGrpSpPr/>
                <p:nvPr/>
              </p:nvGrpSpPr>
              <p:grpSpPr>
                <a:xfrm>
                  <a:off x="1182372" y="3135497"/>
                  <a:ext cx="3719756" cy="546100"/>
                  <a:chOff x="1111108" y="3865626"/>
                  <a:chExt cx="3719756" cy="546100"/>
                </a:xfrm>
              </p:grpSpPr>
              <p:sp>
                <p:nvSpPr>
                  <p:cNvPr id="10" name="Rounded Rectangle 9"/>
                  <p:cNvSpPr/>
                  <p:nvPr/>
                </p:nvSpPr>
                <p:spPr>
                  <a:xfrm>
                    <a:off x="1111108" y="3865626"/>
                    <a:ext cx="1183496" cy="546100"/>
                  </a:xfrm>
                  <a:prstGeom prst="roundRect">
                    <a:avLst/>
                  </a:prstGeom>
                  <a:solidFill>
                    <a:schemeClr val="accent6">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prstClr val="black"/>
                        </a:solidFill>
                        <a:latin typeface="Arial Narrow" panose="020B0606020202030204" pitchFamily="34" charset="0"/>
                        <a:cs typeface="Arial" panose="020B0604020202020204" pitchFamily="34" charset="0"/>
                      </a:rPr>
                      <a:t>Letter</a:t>
                    </a:r>
                  </a:p>
                </p:txBody>
              </p:sp>
              <p:sp>
                <p:nvSpPr>
                  <p:cNvPr id="12" name="Rounded Rectangle 11"/>
                  <p:cNvSpPr/>
                  <p:nvPr/>
                </p:nvSpPr>
                <p:spPr>
                  <a:xfrm>
                    <a:off x="2368934" y="3865626"/>
                    <a:ext cx="1183496" cy="546100"/>
                  </a:xfrm>
                  <a:prstGeom prst="roundRect">
                    <a:avLst/>
                  </a:prstGeom>
                  <a:solidFill>
                    <a:schemeClr val="accent3">
                      <a:lumMod val="40000"/>
                      <a:lumOff val="6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err="1">
                        <a:solidFill>
                          <a:prstClr val="black"/>
                        </a:solidFill>
                        <a:latin typeface="Arial Narrow" panose="020B0606020202030204" pitchFamily="34" charset="0"/>
                        <a:cs typeface="Arial" panose="020B0604020202020204" pitchFamily="34" charset="0"/>
                      </a:rPr>
                      <a:t>Robocall</a:t>
                    </a:r>
                    <a:endParaRPr lang="en-US" sz="1700" b="1" dirty="0">
                      <a:solidFill>
                        <a:prstClr val="black"/>
                      </a:solidFill>
                      <a:latin typeface="Arial Narrow" panose="020B0606020202030204" pitchFamily="34" charset="0"/>
                      <a:cs typeface="Arial" panose="020B0604020202020204" pitchFamily="34" charset="0"/>
                    </a:endParaRPr>
                  </a:p>
                </p:txBody>
              </p:sp>
              <p:sp>
                <p:nvSpPr>
                  <p:cNvPr id="13" name="Rounded Rectangle 12"/>
                  <p:cNvSpPr/>
                  <p:nvPr/>
                </p:nvSpPr>
                <p:spPr>
                  <a:xfrm>
                    <a:off x="3647368" y="3865626"/>
                    <a:ext cx="1183496" cy="546100"/>
                  </a:xfrm>
                  <a:prstGeom prst="roundRect">
                    <a:avLst/>
                  </a:prstGeom>
                  <a:solidFill>
                    <a:srgbClr val="EAEAEA"/>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prstClr val="black"/>
                        </a:solidFill>
                        <a:latin typeface="Arial Narrow" panose="020B0606020202030204" pitchFamily="34" charset="0"/>
                        <a:cs typeface="Arial" panose="020B0604020202020204" pitchFamily="34" charset="0"/>
                      </a:rPr>
                      <a:t>Text</a:t>
                    </a:r>
                  </a:p>
                </p:txBody>
              </p:sp>
            </p:grpSp>
            <p:cxnSp>
              <p:nvCxnSpPr>
                <p:cNvPr id="27" name="Elbow Connector 26"/>
                <p:cNvCxnSpPr>
                  <a:stCxn id="10" idx="2"/>
                  <a:endCxn id="13" idx="2"/>
                </p:cNvCxnSpPr>
                <p:nvPr/>
              </p:nvCxnSpPr>
              <p:spPr>
                <a:xfrm rot="16200000" flipH="1">
                  <a:off x="3042250" y="2413467"/>
                  <a:ext cx="12700" cy="2536260"/>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2" idx="2"/>
                  <a:endCxn id="7" idx="0"/>
                </p:cNvCxnSpPr>
                <p:nvPr/>
              </p:nvCxnSpPr>
              <p:spPr>
                <a:xfrm flipH="1">
                  <a:off x="3024997" y="3681597"/>
                  <a:ext cx="6949" cy="424774"/>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35" name="Right Brace 34"/>
            <p:cNvSpPr/>
            <p:nvPr/>
          </p:nvSpPr>
          <p:spPr>
            <a:xfrm rot="16200000">
              <a:off x="4589092" y="333828"/>
              <a:ext cx="418425" cy="35466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sz="1700">
                <a:solidFill>
                  <a:prstClr val="black"/>
                </a:solidFill>
                <a:latin typeface="Calibri"/>
              </a:endParaRPr>
            </a:p>
          </p:txBody>
        </p:sp>
        <p:grpSp>
          <p:nvGrpSpPr>
            <p:cNvPr id="51" name="Group 50"/>
            <p:cNvGrpSpPr/>
            <p:nvPr/>
          </p:nvGrpSpPr>
          <p:grpSpPr>
            <a:xfrm>
              <a:off x="5339707" y="2316347"/>
              <a:ext cx="2463801" cy="3966481"/>
              <a:chOff x="5339707" y="2316347"/>
              <a:chExt cx="2463801" cy="3966481"/>
            </a:xfrm>
          </p:grpSpPr>
          <p:sp>
            <p:nvSpPr>
              <p:cNvPr id="17" name="Rounded Rectangle 16"/>
              <p:cNvSpPr/>
              <p:nvPr/>
            </p:nvSpPr>
            <p:spPr>
              <a:xfrm>
                <a:off x="5339707" y="2316347"/>
                <a:ext cx="2463801" cy="546100"/>
              </a:xfrm>
              <a:prstGeom prst="roundRect">
                <a:avLst/>
              </a:prstGeom>
              <a:solidFill>
                <a:srgbClr val="FDF8B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prstClr val="black"/>
                    </a:solidFill>
                    <a:latin typeface="Arial Narrow" panose="020B0606020202030204" pitchFamily="34" charset="0"/>
                    <a:cs typeface="Arial" panose="020B0604020202020204" pitchFamily="34" charset="0"/>
                  </a:rPr>
                  <a:t>Control</a:t>
                </a:r>
              </a:p>
              <a:p>
                <a:pPr algn="ctr" defTabSz="914400">
                  <a:defRPr/>
                </a:pPr>
                <a:r>
                  <a:rPr lang="en-US" sz="1700" dirty="0">
                    <a:solidFill>
                      <a:prstClr val="black"/>
                    </a:solidFill>
                    <a:latin typeface="Arial Narrow" panose="020B0606020202030204" pitchFamily="34" charset="0"/>
                    <a:cs typeface="Arial" panose="020B0604020202020204" pitchFamily="34" charset="0"/>
                  </a:rPr>
                  <a:t>(3 Clinics)</a:t>
                </a:r>
              </a:p>
            </p:txBody>
          </p:sp>
          <p:sp>
            <p:nvSpPr>
              <p:cNvPr id="39" name="Rounded Rectangle 38"/>
              <p:cNvSpPr/>
              <p:nvPr/>
            </p:nvSpPr>
            <p:spPr>
              <a:xfrm>
                <a:off x="5371385" y="5736728"/>
                <a:ext cx="2414869" cy="546100"/>
              </a:xfrm>
              <a:prstGeom prst="roundRect">
                <a:avLst/>
              </a:prstGeom>
              <a:solidFill>
                <a:srgbClr val="FDF8B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schemeClr val="tx1"/>
                    </a:solidFill>
                    <a:latin typeface="Arial Narrow" panose="020B0606020202030204" pitchFamily="34" charset="0"/>
                    <a:cs typeface="Arial" panose="020B0604020202020204" pitchFamily="34" charset="0"/>
                  </a:rPr>
                  <a:t>3-Month Next-dose Completion </a:t>
                </a:r>
              </a:p>
            </p:txBody>
          </p:sp>
          <p:sp>
            <p:nvSpPr>
              <p:cNvPr id="46" name="Rounded Rectangle 45"/>
              <p:cNvSpPr/>
              <p:nvPr/>
            </p:nvSpPr>
            <p:spPr>
              <a:xfrm>
                <a:off x="5339707" y="4106371"/>
                <a:ext cx="2463800" cy="546100"/>
              </a:xfrm>
              <a:prstGeom prst="roundRect">
                <a:avLst/>
              </a:prstGeom>
              <a:solidFill>
                <a:srgbClr val="FDF8B9"/>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700" b="1" dirty="0">
                    <a:solidFill>
                      <a:schemeClr val="tx1"/>
                    </a:solidFill>
                    <a:latin typeface="Arial Narrow" panose="020B0606020202030204" pitchFamily="34" charset="0"/>
                    <a:cs typeface="Arial" panose="020B0604020202020204" pitchFamily="34" charset="0"/>
                  </a:rPr>
                  <a:t>Usual Care</a:t>
                </a:r>
              </a:p>
            </p:txBody>
          </p:sp>
          <p:cxnSp>
            <p:nvCxnSpPr>
              <p:cNvPr id="48" name="Straight Connector 47"/>
              <p:cNvCxnSpPr>
                <a:stCxn id="17" idx="2"/>
                <a:endCxn id="46" idx="0"/>
              </p:cNvCxnSpPr>
              <p:nvPr/>
            </p:nvCxnSpPr>
            <p:spPr>
              <a:xfrm>
                <a:off x="6571608" y="2862447"/>
                <a:ext cx="0" cy="12439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6" idx="2"/>
                <a:endCxn id="39" idx="0"/>
              </p:cNvCxnSpPr>
              <p:nvPr/>
            </p:nvCxnSpPr>
            <p:spPr>
              <a:xfrm>
                <a:off x="6571607" y="4652471"/>
                <a:ext cx="7213" cy="1084257"/>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56" name="Right Brace 55"/>
          <p:cNvSpPr/>
          <p:nvPr/>
        </p:nvSpPr>
        <p:spPr>
          <a:xfrm rot="16200000">
            <a:off x="5671816" y="2078980"/>
            <a:ext cx="272839" cy="21660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a:solidFill>
                <a:prstClr val="black"/>
              </a:solidFill>
              <a:latin typeface="Calibri"/>
            </a:endParaRPr>
          </a:p>
        </p:txBody>
      </p:sp>
      <p:sp>
        <p:nvSpPr>
          <p:cNvPr id="29" name="Rectangle 2">
            <a:extLst>
              <a:ext uri="{FF2B5EF4-FFF2-40B4-BE49-F238E27FC236}">
                <a16:creationId xmlns:a16="http://schemas.microsoft.com/office/drawing/2014/main" id="{1592525D-E748-B547-BED6-393E33896FAD}"/>
              </a:ext>
            </a:extLst>
          </p:cNvPr>
          <p:cNvSpPr txBox="1">
            <a:spLocks noChangeArrowheads="1"/>
          </p:cNvSpPr>
          <p:nvPr/>
        </p:nvSpPr>
        <p:spPr bwMode="auto">
          <a:xfrm>
            <a:off x="0" y="5221"/>
            <a:ext cx="12192000" cy="1371600"/>
          </a:xfrm>
          <a:prstGeom prst="rect">
            <a:avLst/>
          </a:prstGeom>
          <a:solidFill>
            <a:schemeClr val="accent1">
              <a:lumMod val="20000"/>
              <a:lumOff val="80000"/>
            </a:schemeClr>
          </a:solidFill>
          <a:ln w="28575">
            <a:noFill/>
            <a:miter lim="800000"/>
            <a:headEnd/>
            <a:tailEnd/>
          </a:ln>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pPr defTabSz="914400" eaLnBrk="1" hangingPunct="1">
              <a:defRPr/>
            </a:pPr>
            <a:r>
              <a:rPr lang="en-US" sz="3200" dirty="0">
                <a:solidFill>
                  <a:srgbClr val="000000"/>
                </a:solidFill>
                <a:cs typeface="Arial" panose="020B0604020202020204" pitchFamily="34" charset="0"/>
              </a:rPr>
              <a:t>Evaluating the Effect of Parent reminders on HPV Vaccine Receipt Among Adolescents in a Large FQHC</a:t>
            </a:r>
          </a:p>
        </p:txBody>
      </p:sp>
      <p:sp>
        <p:nvSpPr>
          <p:cNvPr id="3" name="Slide Number Placeholder 2">
            <a:extLst>
              <a:ext uri="{FF2B5EF4-FFF2-40B4-BE49-F238E27FC236}">
                <a16:creationId xmlns:a16="http://schemas.microsoft.com/office/drawing/2014/main" id="{C49FABE0-B4D3-CB44-A8CF-EFB6ED142762}"/>
              </a:ext>
            </a:extLst>
          </p:cNvPr>
          <p:cNvSpPr>
            <a:spLocks noGrp="1"/>
          </p:cNvSpPr>
          <p:nvPr>
            <p:ph type="sldNum" sz="quarter" idx="12"/>
          </p:nvPr>
        </p:nvSpPr>
        <p:spPr/>
        <p:txBody>
          <a:bodyPr/>
          <a:lstStyle/>
          <a:p>
            <a:fld id="{B5CD95D6-22C9-A24E-B2E2-43160CF605BE}" type="slidenum">
              <a:rPr lang="en-US" smtClean="0"/>
              <a:t>29</a:t>
            </a:fld>
            <a:endParaRPr lang="en-US" dirty="0"/>
          </a:p>
        </p:txBody>
      </p:sp>
      <p:sp>
        <p:nvSpPr>
          <p:cNvPr id="33" name="TextBox 32">
            <a:extLst>
              <a:ext uri="{FF2B5EF4-FFF2-40B4-BE49-F238E27FC236}">
                <a16:creationId xmlns:a16="http://schemas.microsoft.com/office/drawing/2014/main" id="{E5B4C121-1B5F-4F44-BF04-4BD326F3AF88}"/>
              </a:ext>
            </a:extLst>
          </p:cNvPr>
          <p:cNvSpPr txBox="1"/>
          <p:nvPr/>
        </p:nvSpPr>
        <p:spPr>
          <a:xfrm>
            <a:off x="185187" y="5802380"/>
            <a:ext cx="10357945" cy="923330"/>
          </a:xfrm>
          <a:prstGeom prst="rect">
            <a:avLst/>
          </a:prstGeom>
          <a:noFill/>
        </p:spPr>
        <p:txBody>
          <a:bodyPr wrap="square" rtlCol="0">
            <a:spAutoFit/>
          </a:bodyPr>
          <a:lstStyle/>
          <a:p>
            <a:r>
              <a:rPr lang="en-US" dirty="0"/>
              <a:t>(NCI R01CA154549; 2016-2018; </a:t>
            </a:r>
          </a:p>
          <a:p>
            <a:r>
              <a:rPr lang="en-US" dirty="0"/>
              <a:t>Study Team: Bastani, Glenn, Herrmann, </a:t>
            </a:r>
            <a:r>
              <a:rPr lang="en-US" dirty="0" err="1"/>
              <a:t>Crespi</a:t>
            </a:r>
            <a:r>
              <a:rPr lang="en-US" dirty="0"/>
              <a:t>, </a:t>
            </a:r>
          </a:p>
          <a:p>
            <a:r>
              <a:rPr lang="en-US" dirty="0"/>
              <a:t>Rosen, Johnson, Park)</a:t>
            </a:r>
          </a:p>
        </p:txBody>
      </p:sp>
    </p:spTree>
    <p:extLst>
      <p:ext uri="{BB962C8B-B14F-4D97-AF65-F5344CB8AC3E}">
        <p14:creationId xmlns:p14="http://schemas.microsoft.com/office/powerpoint/2010/main" val="703045304"/>
      </p:ext>
    </p:extLst>
  </p:cSld>
  <p:clrMapOvr>
    <a:masterClrMapping/>
  </p:clrMapOvr>
  <mc:AlternateContent xmlns:mc="http://schemas.openxmlformats.org/markup-compatibility/2006" xmlns:p14="http://schemas.microsoft.com/office/powerpoint/2010/main">
    <mc:Choice Requires="p14">
      <p:transition spd="slow" p14:dur="2000" advTm="77225"/>
    </mc:Choice>
    <mc:Fallback xmlns="">
      <p:transition spd="slow" advTm="772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976564" y="2124923"/>
            <a:ext cx="9427102" cy="1572870"/>
          </a:xfrm>
          <a:noFill/>
        </p:spPr>
        <p:txBody>
          <a:bodyPr/>
          <a:lstStyle/>
          <a:p>
            <a:r>
              <a:rPr lang="en-US" sz="4800" b="0" i="1" dirty="0"/>
              <a:t>Use of Theory: Practical Guidance</a:t>
            </a: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143932" y="4183592"/>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Beth Glenn, Ph.D.</a:t>
            </a:r>
            <a:br>
              <a:rPr lang="en-US" dirty="0"/>
            </a:br>
            <a:r>
              <a:rPr lang="en-US" dirty="0"/>
              <a:t>University of California              Los Angeles</a:t>
            </a:r>
          </a:p>
        </p:txBody>
      </p:sp>
      <p:pic>
        <p:nvPicPr>
          <p:cNvPr id="5" name="Picture 4">
            <a:extLst>
              <a:ext uri="{FF2B5EF4-FFF2-40B4-BE49-F238E27FC236}">
                <a16:creationId xmlns:a16="http://schemas.microsoft.com/office/drawing/2014/main" id="{124916BF-AB38-4593-AD8A-6800DDAC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1905001"/>
            <a:ext cx="1481667" cy="2218266"/>
          </a:xfrm>
          <a:prstGeom prst="rect">
            <a:avLst/>
          </a:prstGeom>
          <a:ln w="47625">
            <a:solidFill>
              <a:schemeClr val="bg1"/>
            </a:solidFill>
          </a:ln>
        </p:spPr>
      </p:pic>
      <p:pic>
        <p:nvPicPr>
          <p:cNvPr id="4" name="Picture 3">
            <a:extLst>
              <a:ext uri="{FF2B5EF4-FFF2-40B4-BE49-F238E27FC236}">
                <a16:creationId xmlns:a16="http://schemas.microsoft.com/office/drawing/2014/main" id="{FEDC1B72-B39E-413E-A407-2D117AD41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00" y="1905000"/>
            <a:ext cx="1481667" cy="2218267"/>
          </a:xfrm>
          <a:prstGeom prst="rect">
            <a:avLst/>
          </a:prstGeom>
        </p:spPr>
      </p:pic>
    </p:spTree>
    <p:extLst>
      <p:ext uri="{BB962C8B-B14F-4D97-AF65-F5344CB8AC3E}">
        <p14:creationId xmlns:p14="http://schemas.microsoft.com/office/powerpoint/2010/main" val="1851312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39714" y="1345838"/>
            <a:ext cx="8665965" cy="1785104"/>
          </a:xfrm>
          <a:prstGeom prst="rect">
            <a:avLst/>
          </a:prstGeom>
          <a:solidFill>
            <a:srgbClr val="FCE8E8"/>
          </a:solidFill>
          <a:ln>
            <a:solidFill>
              <a:srgbClr val="C00000"/>
            </a:solidFill>
          </a:ln>
        </p:spPr>
        <p:txBody>
          <a:bodyPr wrap="square" rtlCol="0">
            <a:spAutoFit/>
          </a:bodyPr>
          <a:lstStyle/>
          <a:p>
            <a:pPr defTabSz="914400">
              <a:defRPr/>
            </a:pPr>
            <a:endParaRPr lang="en-US" sz="11000" dirty="0">
              <a:solidFill>
                <a:prstClr val="black"/>
              </a:solidFill>
              <a:latin typeface="Calibri"/>
            </a:endParaRPr>
          </a:p>
        </p:txBody>
      </p:sp>
      <p:pic>
        <p:nvPicPr>
          <p:cNvPr id="13314" name="Picture 2" descr="Image result for text message icon"/>
          <p:cNvPicPr>
            <a:picLocks noChangeAspect="1" noChangeArrowheads="1"/>
          </p:cNvPicPr>
          <p:nvPr/>
        </p:nvPicPr>
        <p:blipFill rotWithShape="1">
          <a:blip r:embed="rId3">
            <a:extLst>
              <a:ext uri="{28A0092B-C50C-407E-A947-70E740481C1C}">
                <a14:useLocalDpi xmlns:a14="http://schemas.microsoft.com/office/drawing/2010/main" val="0"/>
              </a:ext>
            </a:extLst>
          </a:blip>
          <a:srcRect l="18382" t="23601" r="17278" b="23846"/>
          <a:stretch/>
        </p:blipFill>
        <p:spPr bwMode="auto">
          <a:xfrm>
            <a:off x="2018788" y="1781150"/>
            <a:ext cx="973534" cy="405534"/>
          </a:xfrm>
          <a:prstGeom prst="rect">
            <a:avLst/>
          </a:prstGeom>
          <a:noFill/>
          <a:ln w="3175">
            <a:solidFill>
              <a:schemeClr val="tx1"/>
            </a:solidFill>
          </a:ln>
          <a:extLst>
            <a:ext uri="{909E8E84-426E-40dd-AFC4-6F175D3DCCD1}">
              <a14:hiddenFill xmlns="" xmlns:a14="http://schemas.microsoft.com/office/drawing/2010/main">
                <a:solidFill>
                  <a:srgbClr val="FFFFFF"/>
                </a:solidFill>
              </a14:hiddenFill>
            </a:ext>
          </a:extLst>
        </p:spPr>
      </p:pic>
      <p:sp>
        <p:nvSpPr>
          <p:cNvPr id="6" name="Rectangle 2"/>
          <p:cNvSpPr txBox="1">
            <a:spLocks noChangeArrowheads="1"/>
          </p:cNvSpPr>
          <p:nvPr/>
        </p:nvSpPr>
        <p:spPr bwMode="auto">
          <a:xfrm>
            <a:off x="0" y="240453"/>
            <a:ext cx="12188952" cy="1005840"/>
          </a:xfrm>
          <a:prstGeom prst="rect">
            <a:avLst/>
          </a:prstGeom>
          <a:solidFill>
            <a:schemeClr val="accent1">
              <a:lumMod val="20000"/>
              <a:lumOff val="80000"/>
            </a:schemeClr>
          </a:solid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pPr defTabSz="914400" eaLnBrk="1" hangingPunct="1">
              <a:defRPr/>
            </a:pPr>
            <a:r>
              <a:rPr lang="en-US" sz="3200" dirty="0">
                <a:solidFill>
                  <a:prstClr val="black"/>
                </a:solidFill>
                <a:cs typeface="Arial" panose="020B0604020202020204" pitchFamily="34" charset="0"/>
              </a:rPr>
              <a:t>Reminder Types: Letter, Text Message, </a:t>
            </a:r>
            <a:r>
              <a:rPr lang="en-US" sz="3200" dirty="0" err="1">
                <a:solidFill>
                  <a:prstClr val="black"/>
                </a:solidFill>
                <a:cs typeface="Arial" panose="020B0604020202020204" pitchFamily="34" charset="0"/>
              </a:rPr>
              <a:t>Robocall</a:t>
            </a:r>
            <a:endParaRPr lang="en-US" sz="3200" dirty="0">
              <a:solidFill>
                <a:prstClr val="black"/>
              </a:solidFill>
              <a:cs typeface="Arial" panose="020B0604020202020204" pitchFamily="34" charset="0"/>
            </a:endParaRPr>
          </a:p>
        </p:txBody>
      </p:sp>
      <p:sp>
        <p:nvSpPr>
          <p:cNvPr id="4" name="TextBox 3"/>
          <p:cNvSpPr txBox="1"/>
          <p:nvPr/>
        </p:nvSpPr>
        <p:spPr>
          <a:xfrm>
            <a:off x="1423204" y="1393652"/>
            <a:ext cx="2164702" cy="369332"/>
          </a:xfrm>
          <a:prstGeom prst="rect">
            <a:avLst/>
          </a:prstGeom>
          <a:noFill/>
        </p:spPr>
        <p:txBody>
          <a:bodyPr wrap="square" rtlCol="0">
            <a:spAutoFit/>
          </a:bodyPr>
          <a:lstStyle/>
          <a:p>
            <a:pPr algn="ctr" defTabSz="914400">
              <a:defRPr/>
            </a:pPr>
            <a:r>
              <a:rPr lang="en-US" b="1" dirty="0">
                <a:solidFill>
                  <a:prstClr val="black"/>
                </a:solidFill>
                <a:latin typeface="Arial" panose="020B0604020202020204" pitchFamily="34" charset="0"/>
                <a:cs typeface="Arial" panose="020B0604020202020204" pitchFamily="34" charset="0"/>
              </a:rPr>
              <a:t>Letter</a:t>
            </a:r>
            <a:r>
              <a:rPr lang="en-US" sz="1600" b="1" dirty="0">
                <a:solidFill>
                  <a:prstClr val="black"/>
                </a:solidFill>
                <a:latin typeface="Calibri"/>
              </a:rPr>
              <a:t> </a:t>
            </a:r>
          </a:p>
        </p:txBody>
      </p:sp>
      <p:sp>
        <p:nvSpPr>
          <p:cNvPr id="9" name="Rectangle 8"/>
          <p:cNvSpPr/>
          <p:nvPr/>
        </p:nvSpPr>
        <p:spPr>
          <a:xfrm>
            <a:off x="2875453" y="1375938"/>
            <a:ext cx="7680275" cy="1877437"/>
          </a:xfrm>
          <a:prstGeom prst="rect">
            <a:avLst/>
          </a:prstGeom>
        </p:spPr>
        <p:txBody>
          <a:bodyPr wrap="square">
            <a:spAutoFit/>
          </a:bodyPr>
          <a:lstStyle/>
          <a:p>
            <a:pPr marL="457200"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pPr>
            <a:r>
              <a:rPr lang="en-US" sz="1400"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a:t>
            </a:r>
            <a:r>
              <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Dear &lt;PATIENT_FNAME&gt; &lt;PATIENT_LNAME&gt;,</a:t>
            </a:r>
          </a:p>
          <a:p>
            <a:pPr marL="457200"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pPr>
            <a:endParaRPr lang="en-US" sz="700"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marL="457200"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pPr>
            <a:r>
              <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Our records indicate that you are due for the 1</a:t>
            </a:r>
            <a:r>
              <a:rPr lang="en-US" sz="1400" i="1" baseline="30000"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st</a:t>
            </a:r>
            <a:r>
              <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 dose of the HPV vaccine. The HPV vaccine protects boys and girls against many diseases. The vaccine is given in a series of 2 shots that are 6 months apart. It is important to complete the series.</a:t>
            </a:r>
          </a:p>
          <a:p>
            <a:pPr marL="457200"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pPr>
            <a:r>
              <a:rPr lang="en-US" sz="7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 </a:t>
            </a:r>
            <a:endParaRPr lang="en-US" sz="3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marL="457200"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pPr>
            <a:r>
              <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Please call the NEVHC Appointment Center at 818-270-9777 to schedule your appointment.</a:t>
            </a:r>
          </a:p>
          <a:p>
            <a:pPr marL="457200" defTabSz="914400">
              <a:defRPr/>
            </a:pPr>
            <a:r>
              <a:rPr lang="en-US" sz="7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 </a:t>
            </a:r>
          </a:p>
          <a:p>
            <a:pPr marL="457200" defTabSz="914400">
              <a:defRPr/>
            </a:pPr>
            <a:r>
              <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Northeast Valley Health Corporation</a:t>
            </a:r>
            <a:r>
              <a:rPr lang="en-US" sz="1400"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a:t>
            </a:r>
          </a:p>
          <a:p>
            <a:pPr defTabSz="914400">
              <a:defRPr/>
            </a:pPr>
            <a:r>
              <a:rPr lang="en-US" sz="11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roup 16"/>
          <p:cNvGrpSpPr/>
          <p:nvPr/>
        </p:nvGrpSpPr>
        <p:grpSpPr>
          <a:xfrm>
            <a:off x="1739714" y="5105162"/>
            <a:ext cx="8750071" cy="1600438"/>
            <a:chOff x="239016" y="3095593"/>
            <a:chExt cx="8798339" cy="1600438"/>
          </a:xfrm>
        </p:grpSpPr>
        <p:sp>
          <p:nvSpPr>
            <p:cNvPr id="15" name="TextBox 14"/>
            <p:cNvSpPr txBox="1"/>
            <p:nvPr/>
          </p:nvSpPr>
          <p:spPr>
            <a:xfrm>
              <a:off x="239016" y="3098198"/>
              <a:ext cx="8713769" cy="1569660"/>
            </a:xfrm>
            <a:prstGeom prst="rect">
              <a:avLst/>
            </a:prstGeom>
            <a:solidFill>
              <a:srgbClr val="FCE8E8"/>
            </a:solidFill>
            <a:ln>
              <a:solidFill>
                <a:srgbClr val="C00000"/>
              </a:solidFill>
            </a:ln>
          </p:spPr>
          <p:txBody>
            <a:bodyPr wrap="square" rtlCol="0">
              <a:spAutoFit/>
            </a:bodyPr>
            <a:lstStyle/>
            <a:p>
              <a:pPr defTabSz="914400">
                <a:defRPr/>
              </a:pPr>
              <a:endParaRPr lang="en-US" sz="9600" dirty="0">
                <a:solidFill>
                  <a:prstClr val="black"/>
                </a:solidFill>
                <a:latin typeface="Calibri"/>
              </a:endParaRPr>
            </a:p>
          </p:txBody>
        </p:sp>
        <p:pic>
          <p:nvPicPr>
            <p:cNvPr id="13318" name="Picture 6" descr="Related imag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405" y="3505622"/>
              <a:ext cx="635205" cy="61562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1314713" y="3095593"/>
              <a:ext cx="7722642" cy="1600438"/>
            </a:xfrm>
            <a:prstGeom prst="rect">
              <a:avLst/>
            </a:prstGeom>
          </p:spPr>
          <p:txBody>
            <a:bodyPr wrap="square">
              <a:spAutoFit/>
            </a:bodyPr>
            <a:lstStyle/>
            <a:p>
              <a:pPr marL="457200" defTabSz="914400">
                <a:defRPr/>
              </a:pPr>
              <a:r>
                <a:rPr lang="es-E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Hola! Estamos llamando de </a:t>
              </a:r>
              <a:r>
                <a:rPr lang="es-ES" sz="1400" i="1" dirty="0" err="1">
                  <a:solidFill>
                    <a:prstClr val="black"/>
                  </a:solidFill>
                  <a:latin typeface="Arial Narrow" panose="020B0606020202030204" pitchFamily="34" charset="0"/>
                  <a:ea typeface="Calibri" panose="020F0502020204030204" pitchFamily="34" charset="0"/>
                  <a:cs typeface="Times New Roman" panose="02020603050405020304" pitchFamily="18" charset="0"/>
                </a:rPr>
                <a:t>Northeast</a:t>
              </a:r>
              <a:r>
                <a:rPr lang="es-E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 Valley </a:t>
              </a:r>
              <a:r>
                <a:rPr lang="es-ES" sz="1400" i="1" dirty="0" err="1">
                  <a:solidFill>
                    <a:prstClr val="black"/>
                  </a:solidFill>
                  <a:latin typeface="Arial Narrow" panose="020B0606020202030204" pitchFamily="34" charset="0"/>
                  <a:ea typeface="Calibri" panose="020F0502020204030204" pitchFamily="34" charset="0"/>
                  <a:cs typeface="Times New Roman" panose="02020603050405020304" pitchFamily="18" charset="0"/>
                </a:rPr>
                <a:t>Health</a:t>
              </a:r>
              <a:r>
                <a:rPr lang="es-E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 Corp. Este mensaje es para XXX.</a:t>
              </a:r>
            </a:p>
            <a:p>
              <a:pPr marL="457200" defTabSz="914400">
                <a:defRPr/>
              </a:pPr>
              <a:endParaRPr lang="es-ES" sz="7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marL="457200" defTabSz="914400">
                <a:defRPr/>
              </a:pPr>
              <a:r>
                <a:rPr lang="es-E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Nuestro registro indica que le toca la primera dosis de la vacuna de VPH.  La vacuna contra el Virus de papiloma humano (VPH) protege a niños y niñas contra muchas enfermedades. La vacuna se administra en una serie de dos vacunas. La segunda vacuna se administra 6 meses después de la primera. Es importante </a:t>
              </a:r>
              <a:r>
                <a:rPr lang="es-ES" sz="1400" i="1" dirty="0" err="1">
                  <a:solidFill>
                    <a:prstClr val="black"/>
                  </a:solidFill>
                  <a:latin typeface="Arial Narrow" panose="020B0606020202030204" pitchFamily="34" charset="0"/>
                  <a:ea typeface="Calibri" panose="020F0502020204030204" pitchFamily="34" charset="0"/>
                  <a:cs typeface="Times New Roman" panose="02020603050405020304" pitchFamily="18" charset="0"/>
                </a:rPr>
                <a:t>completer</a:t>
              </a:r>
              <a:r>
                <a:rPr lang="es-E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 la serie.</a:t>
              </a:r>
            </a:p>
            <a:p>
              <a:pPr marL="457200" defTabSz="914400">
                <a:defRPr/>
              </a:pPr>
              <a:endParaRPr lang="es-ES" sz="7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marL="457200" defTabSz="914400">
                <a:defRPr/>
              </a:pPr>
              <a:r>
                <a:rPr lang="es-E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Llame al centro de citas al 818-270-9777 para programar su cita. </a:t>
              </a:r>
              <a:endPar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p:txBody>
        </p:sp>
      </p:grpSp>
      <p:grpSp>
        <p:nvGrpSpPr>
          <p:cNvPr id="14" name="Group 13"/>
          <p:cNvGrpSpPr/>
          <p:nvPr/>
        </p:nvGrpSpPr>
        <p:grpSpPr>
          <a:xfrm>
            <a:off x="1617832" y="3292859"/>
            <a:ext cx="8787846" cy="1604999"/>
            <a:chOff x="149338" y="5042392"/>
            <a:chExt cx="8787846" cy="1604999"/>
          </a:xfrm>
        </p:grpSpPr>
        <p:sp>
          <p:nvSpPr>
            <p:cNvPr id="18" name="TextBox 17"/>
            <p:cNvSpPr txBox="1"/>
            <p:nvPr/>
          </p:nvSpPr>
          <p:spPr>
            <a:xfrm>
              <a:off x="271219" y="5077731"/>
              <a:ext cx="8665965" cy="1569660"/>
            </a:xfrm>
            <a:prstGeom prst="rect">
              <a:avLst/>
            </a:prstGeom>
            <a:solidFill>
              <a:srgbClr val="FCE8E8"/>
            </a:solidFill>
            <a:ln>
              <a:solidFill>
                <a:srgbClr val="C00000"/>
              </a:solidFill>
            </a:ln>
          </p:spPr>
          <p:txBody>
            <a:bodyPr wrap="square" rtlCol="0">
              <a:spAutoFit/>
            </a:bodyPr>
            <a:lstStyle/>
            <a:p>
              <a:pPr defTabSz="914400">
                <a:defRPr/>
              </a:pPr>
              <a:endParaRPr lang="en-US" sz="9600" dirty="0">
                <a:solidFill>
                  <a:prstClr val="black"/>
                </a:solidFill>
                <a:latin typeface="Calibri"/>
              </a:endParaRPr>
            </a:p>
          </p:txBody>
        </p:sp>
        <p:sp>
          <p:nvSpPr>
            <p:cNvPr id="7" name="TextBox 6"/>
            <p:cNvSpPr txBox="1"/>
            <p:nvPr/>
          </p:nvSpPr>
          <p:spPr>
            <a:xfrm>
              <a:off x="149338" y="5042392"/>
              <a:ext cx="1811168" cy="369332"/>
            </a:xfrm>
            <a:prstGeom prst="rect">
              <a:avLst/>
            </a:prstGeom>
            <a:noFill/>
          </p:spPr>
          <p:txBody>
            <a:bodyPr wrap="square" rtlCol="0">
              <a:spAutoFit/>
            </a:bodyPr>
            <a:lstStyle/>
            <a:p>
              <a:pPr algn="ctr" defTabSz="914400">
                <a:defRPr/>
              </a:pPr>
              <a:r>
                <a:rPr lang="en-US" b="1" dirty="0">
                  <a:solidFill>
                    <a:prstClr val="black"/>
                  </a:solidFill>
                  <a:latin typeface="Arial" panose="020B0604020202020204" pitchFamily="34" charset="0"/>
                  <a:cs typeface="Arial" panose="020B0604020202020204" pitchFamily="34" charset="0"/>
                </a:rPr>
                <a:t>Text message</a:t>
              </a:r>
            </a:p>
          </p:txBody>
        </p:sp>
        <p:pic>
          <p:nvPicPr>
            <p:cNvPr id="13316" name="Picture 4" descr="Image result for text message"/>
            <p:cNvPicPr>
              <a:picLocks noChangeAspect="1" noChangeArrowheads="1"/>
            </p:cNvPicPr>
            <p:nvPr/>
          </p:nvPicPr>
          <p:blipFill rotWithShape="1">
            <a:blip r:embed="rId5">
              <a:extLst>
                <a:ext uri="{28A0092B-C50C-407E-A947-70E740481C1C}">
                  <a14:useLocalDpi xmlns:a14="http://schemas.microsoft.com/office/drawing/2010/main" val="0"/>
                </a:ext>
              </a:extLst>
            </a:blip>
            <a:srcRect l="29022" t="15630" r="29936" b="16673"/>
            <a:stretch/>
          </p:blipFill>
          <p:spPr bwMode="auto">
            <a:xfrm>
              <a:off x="711240" y="5362770"/>
              <a:ext cx="540390" cy="884895"/>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1841514" y="5139650"/>
              <a:ext cx="6811164" cy="1331134"/>
            </a:xfrm>
            <a:prstGeom prst="rect">
              <a:avLst/>
            </a:prstGeom>
          </p:spPr>
          <p:txBody>
            <a:bodyPr wrap="square">
              <a:spAutoFit/>
            </a:bodyPr>
            <a:lstStyle/>
            <a:p>
              <a:pPr defTabSz="914400">
                <a:lnSpc>
                  <a:spcPct val="115000"/>
                </a:lnSpc>
                <a:defRPr/>
              </a:pPr>
              <a:r>
                <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“Hello from Northeast Valley Health Corp. Your child &lt;PATIENT_FNAME&gt; is due for the 1st dose of the HPV vaccination. </a:t>
              </a:r>
            </a:p>
            <a:p>
              <a:pPr defTabSz="914400">
                <a:lnSpc>
                  <a:spcPct val="115000"/>
                </a:lnSpc>
                <a:defRPr/>
              </a:pPr>
              <a:endParaRPr lang="en-US" sz="7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defTabSz="914400">
                <a:lnSpc>
                  <a:spcPct val="115000"/>
                </a:lnSpc>
                <a:defRPr/>
              </a:pPr>
              <a:r>
                <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Call the Appointment Center at 818-270-9777 to schedule your appt.</a:t>
              </a:r>
            </a:p>
            <a:p>
              <a:pPr defTabSz="914400">
                <a:lnSpc>
                  <a:spcPct val="115000"/>
                </a:lnSpc>
                <a:defRPr/>
              </a:pPr>
              <a:endParaRPr lang="en-US" sz="7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endParaRPr>
            </a:p>
            <a:p>
              <a:pPr defTabSz="914400">
                <a:lnSpc>
                  <a:spcPct val="115000"/>
                </a:lnSpc>
                <a:defRPr/>
              </a:pPr>
              <a:r>
                <a:rPr lang="en-US" sz="1400" i="1" dirty="0">
                  <a:solidFill>
                    <a:prstClr val="black"/>
                  </a:solidFill>
                  <a:latin typeface="Arial Narrow" panose="020B0606020202030204" pitchFamily="34" charset="0"/>
                  <a:ea typeface="Calibri" panose="020F0502020204030204" pitchFamily="34" charset="0"/>
                  <a:cs typeface="Times New Roman" panose="02020603050405020304" pitchFamily="18" charset="0"/>
                </a:rPr>
                <a:t>Text STOP at any time to stop receiving messages.”</a:t>
              </a:r>
            </a:p>
          </p:txBody>
        </p:sp>
      </p:grpSp>
      <p:sp>
        <p:nvSpPr>
          <p:cNvPr id="8" name="TextBox 7"/>
          <p:cNvSpPr txBox="1"/>
          <p:nvPr/>
        </p:nvSpPr>
        <p:spPr>
          <a:xfrm>
            <a:off x="1004075" y="5087348"/>
            <a:ext cx="2929813" cy="369332"/>
          </a:xfrm>
          <a:prstGeom prst="rect">
            <a:avLst/>
          </a:prstGeom>
          <a:noFill/>
        </p:spPr>
        <p:txBody>
          <a:bodyPr wrap="square" rtlCol="0">
            <a:spAutoFit/>
          </a:bodyPr>
          <a:lstStyle/>
          <a:p>
            <a:pPr algn="ctr" defTabSz="914400">
              <a:defRPr/>
            </a:pPr>
            <a:r>
              <a:rPr lang="en-US" b="1" dirty="0" err="1">
                <a:solidFill>
                  <a:prstClr val="black"/>
                </a:solidFill>
                <a:latin typeface="Arial" panose="020B0604020202020204" pitchFamily="34" charset="0"/>
                <a:cs typeface="Arial" panose="020B0604020202020204" pitchFamily="34" charset="0"/>
              </a:rPr>
              <a:t>Robocall</a:t>
            </a:r>
            <a:endParaRPr lang="en-US" b="1" dirty="0">
              <a:solidFill>
                <a:prstClr val="black"/>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CE5B2A90-A159-4E40-A21A-ECA81596D2C1}"/>
              </a:ext>
            </a:extLst>
          </p:cNvPr>
          <p:cNvSpPr>
            <a:spLocks noGrp="1"/>
          </p:cNvSpPr>
          <p:nvPr>
            <p:ph type="sldNum" sz="quarter" idx="12"/>
          </p:nvPr>
        </p:nvSpPr>
        <p:spPr/>
        <p:txBody>
          <a:bodyPr/>
          <a:lstStyle/>
          <a:p>
            <a:fld id="{B5CD95D6-22C9-A24E-B2E2-43160CF605BE}" type="slidenum">
              <a:rPr lang="en-US" smtClean="0"/>
              <a:t>30</a:t>
            </a:fld>
            <a:endParaRPr lang="en-US" dirty="0"/>
          </a:p>
        </p:txBody>
      </p:sp>
    </p:spTree>
    <p:extLst>
      <p:ext uri="{BB962C8B-B14F-4D97-AF65-F5344CB8AC3E}">
        <p14:creationId xmlns:p14="http://schemas.microsoft.com/office/powerpoint/2010/main" val="3949561779"/>
      </p:ext>
    </p:extLst>
  </p:cSld>
  <p:clrMapOvr>
    <a:masterClrMapping/>
  </p:clrMapOvr>
  <mc:AlternateContent xmlns:mc="http://schemas.openxmlformats.org/markup-compatibility/2006" xmlns:p14="http://schemas.microsoft.com/office/powerpoint/2010/main">
    <mc:Choice Requires="p14">
      <p:transition spd="slow" p14:dur="2000" advTm="25386"/>
    </mc:Choice>
    <mc:Fallback xmlns="">
      <p:transition spd="slow" advTm="2538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txBox="1">
            <a:spLocks noChangeArrowheads="1"/>
          </p:cNvSpPr>
          <p:nvPr/>
        </p:nvSpPr>
        <p:spPr bwMode="auto">
          <a:xfrm>
            <a:off x="0" y="163540"/>
            <a:ext cx="12192000" cy="1005840"/>
          </a:xfrm>
          <a:prstGeom prst="rect">
            <a:avLst/>
          </a:prstGeom>
          <a:solidFill>
            <a:schemeClr val="accent1">
              <a:lumMod val="20000"/>
              <a:lumOff val="80000"/>
            </a:schemeClr>
          </a:solidFill>
          <a:ln w="28575">
            <a:noFill/>
            <a:miter lim="800000"/>
            <a:headEnd/>
            <a:tailEnd/>
          </a:ln>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pPr defTabSz="914400" eaLnBrk="1" hangingPunct="1">
              <a:defRPr/>
            </a:pPr>
            <a:r>
              <a:rPr lang="en-US" sz="3200" dirty="0">
                <a:solidFill>
                  <a:srgbClr val="000000"/>
                </a:solidFill>
                <a:cs typeface="Arial" panose="020B0604020202020204" pitchFamily="34" charset="0"/>
              </a:rPr>
              <a:t>HPV Next-Dose Vaccination at 3-Month Follow-up</a:t>
            </a:r>
          </a:p>
        </p:txBody>
      </p:sp>
      <p:graphicFrame>
        <p:nvGraphicFramePr>
          <p:cNvPr id="4" name="Chart 3"/>
          <p:cNvGraphicFramePr/>
          <p:nvPr/>
        </p:nvGraphicFramePr>
        <p:xfrm>
          <a:off x="2355850" y="1384300"/>
          <a:ext cx="7581900" cy="410210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p:cNvGrpSpPr/>
          <p:nvPr/>
        </p:nvGrpSpPr>
        <p:grpSpPr>
          <a:xfrm>
            <a:off x="9297989" y="2794000"/>
            <a:ext cx="537578" cy="609598"/>
            <a:chOff x="7773989" y="2794000"/>
            <a:chExt cx="537578" cy="609598"/>
          </a:xfrm>
        </p:grpSpPr>
        <p:sp>
          <p:nvSpPr>
            <p:cNvPr id="10" name="Right Brace 9"/>
            <p:cNvSpPr/>
            <p:nvPr/>
          </p:nvSpPr>
          <p:spPr>
            <a:xfrm>
              <a:off x="7773989" y="2794000"/>
              <a:ext cx="112712" cy="609598"/>
            </a:xfrm>
            <a:prstGeom prst="rightBrace">
              <a:avLst/>
            </a:prstGeom>
            <a:ln w="19050">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b="1" dirty="0">
                <a:solidFill>
                  <a:srgbClr val="1F497D"/>
                </a:solidFill>
                <a:latin typeface="Calibri"/>
              </a:endParaRPr>
            </a:p>
          </p:txBody>
        </p:sp>
        <p:sp>
          <p:nvSpPr>
            <p:cNvPr id="2" name="TextBox 1"/>
            <p:cNvSpPr txBox="1"/>
            <p:nvPr/>
          </p:nvSpPr>
          <p:spPr>
            <a:xfrm>
              <a:off x="7830345" y="2914133"/>
              <a:ext cx="481222" cy="338554"/>
            </a:xfrm>
            <a:prstGeom prst="rect">
              <a:avLst/>
            </a:prstGeom>
            <a:noFill/>
          </p:spPr>
          <p:txBody>
            <a:bodyPr wrap="none" rtlCol="0">
              <a:spAutoFit/>
            </a:bodyPr>
            <a:lstStyle/>
            <a:p>
              <a:pPr defTabSz="914400">
                <a:defRPr/>
              </a:pPr>
              <a:r>
                <a:rPr lang="en-US" sz="1600" b="1" dirty="0">
                  <a:solidFill>
                    <a:srgbClr val="CC3300"/>
                  </a:solidFill>
                  <a:latin typeface="Arial" panose="020B0604020202020204" pitchFamily="34" charset="0"/>
                  <a:cs typeface="Arial" panose="020B0604020202020204" pitchFamily="34" charset="0"/>
                </a:rPr>
                <a:t>7%</a:t>
              </a:r>
            </a:p>
          </p:txBody>
        </p:sp>
      </p:grpSp>
      <p:grpSp>
        <p:nvGrpSpPr>
          <p:cNvPr id="11" name="Group 10"/>
          <p:cNvGrpSpPr/>
          <p:nvPr/>
        </p:nvGrpSpPr>
        <p:grpSpPr>
          <a:xfrm>
            <a:off x="7570789" y="2260600"/>
            <a:ext cx="640042" cy="1142998"/>
            <a:chOff x="7773989" y="2794000"/>
            <a:chExt cx="640042" cy="609598"/>
          </a:xfrm>
        </p:grpSpPr>
        <p:sp>
          <p:nvSpPr>
            <p:cNvPr id="12" name="Right Brace 11"/>
            <p:cNvSpPr/>
            <p:nvPr/>
          </p:nvSpPr>
          <p:spPr>
            <a:xfrm>
              <a:off x="7773989" y="2794000"/>
              <a:ext cx="112712" cy="609598"/>
            </a:xfrm>
            <a:prstGeom prst="rightBrace">
              <a:avLst/>
            </a:prstGeom>
            <a:ln w="19050">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b="1" dirty="0">
                <a:solidFill>
                  <a:srgbClr val="1F497D"/>
                </a:solidFill>
                <a:latin typeface="Arial" panose="020B0604020202020204" pitchFamily="34" charset="0"/>
                <a:cs typeface="Arial" panose="020B0604020202020204" pitchFamily="34" charset="0"/>
              </a:endParaRPr>
            </a:p>
          </p:txBody>
        </p:sp>
        <p:sp>
          <p:nvSpPr>
            <p:cNvPr id="13" name="TextBox 12"/>
            <p:cNvSpPr txBox="1"/>
            <p:nvPr/>
          </p:nvSpPr>
          <p:spPr>
            <a:xfrm>
              <a:off x="7830345" y="2988199"/>
              <a:ext cx="583686" cy="180562"/>
            </a:xfrm>
            <a:prstGeom prst="rect">
              <a:avLst/>
            </a:prstGeom>
            <a:noFill/>
          </p:spPr>
          <p:txBody>
            <a:bodyPr wrap="none" rtlCol="0">
              <a:spAutoFit/>
            </a:bodyPr>
            <a:lstStyle/>
            <a:p>
              <a:pPr defTabSz="914400">
                <a:defRPr/>
              </a:pPr>
              <a:r>
                <a:rPr lang="en-US" sz="1600" b="1" dirty="0">
                  <a:solidFill>
                    <a:srgbClr val="CC3300"/>
                  </a:solidFill>
                  <a:latin typeface="Arial" panose="020B0604020202020204" pitchFamily="34" charset="0"/>
                  <a:cs typeface="Arial" panose="020B0604020202020204" pitchFamily="34" charset="0"/>
                </a:rPr>
                <a:t>11%</a:t>
              </a:r>
            </a:p>
          </p:txBody>
        </p:sp>
      </p:grpSp>
      <p:grpSp>
        <p:nvGrpSpPr>
          <p:cNvPr id="14" name="Group 13"/>
          <p:cNvGrpSpPr/>
          <p:nvPr/>
        </p:nvGrpSpPr>
        <p:grpSpPr>
          <a:xfrm>
            <a:off x="5859839" y="2047016"/>
            <a:ext cx="651391" cy="1356582"/>
            <a:chOff x="7773989" y="2794000"/>
            <a:chExt cx="651391" cy="609598"/>
          </a:xfrm>
        </p:grpSpPr>
        <p:sp>
          <p:nvSpPr>
            <p:cNvPr id="15" name="Right Brace 14"/>
            <p:cNvSpPr/>
            <p:nvPr/>
          </p:nvSpPr>
          <p:spPr>
            <a:xfrm>
              <a:off x="7773989" y="2794000"/>
              <a:ext cx="112712" cy="609598"/>
            </a:xfrm>
            <a:prstGeom prst="rightBrace">
              <a:avLst/>
            </a:prstGeom>
            <a:ln w="19050">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b="1" dirty="0">
                <a:solidFill>
                  <a:srgbClr val="1F497D"/>
                </a:solidFill>
                <a:latin typeface="Arial" panose="020B0604020202020204" pitchFamily="34" charset="0"/>
                <a:cs typeface="Arial" panose="020B0604020202020204" pitchFamily="34" charset="0"/>
              </a:endParaRPr>
            </a:p>
          </p:txBody>
        </p:sp>
        <p:sp>
          <p:nvSpPr>
            <p:cNvPr id="16" name="TextBox 15"/>
            <p:cNvSpPr txBox="1"/>
            <p:nvPr/>
          </p:nvSpPr>
          <p:spPr>
            <a:xfrm>
              <a:off x="7830345" y="3018226"/>
              <a:ext cx="595035" cy="152134"/>
            </a:xfrm>
            <a:prstGeom prst="rect">
              <a:avLst/>
            </a:prstGeom>
            <a:noFill/>
          </p:spPr>
          <p:txBody>
            <a:bodyPr wrap="none" rtlCol="0">
              <a:spAutoFit/>
            </a:bodyPr>
            <a:lstStyle/>
            <a:p>
              <a:pPr defTabSz="914400">
                <a:defRPr/>
              </a:pPr>
              <a:r>
                <a:rPr lang="en-US" sz="1600" b="1" dirty="0">
                  <a:solidFill>
                    <a:srgbClr val="CC3300"/>
                  </a:solidFill>
                  <a:latin typeface="Arial" panose="020B0604020202020204" pitchFamily="34" charset="0"/>
                  <a:cs typeface="Arial" panose="020B0604020202020204" pitchFamily="34" charset="0"/>
                </a:rPr>
                <a:t>13%</a:t>
              </a:r>
            </a:p>
          </p:txBody>
        </p:sp>
      </p:grpSp>
      <p:grpSp>
        <p:nvGrpSpPr>
          <p:cNvPr id="17" name="Group 16"/>
          <p:cNvGrpSpPr/>
          <p:nvPr/>
        </p:nvGrpSpPr>
        <p:grpSpPr>
          <a:xfrm>
            <a:off x="4111921" y="2260600"/>
            <a:ext cx="640042" cy="1142998"/>
            <a:chOff x="7773989" y="2794000"/>
            <a:chExt cx="640042" cy="609598"/>
          </a:xfrm>
        </p:grpSpPr>
        <p:sp>
          <p:nvSpPr>
            <p:cNvPr id="18" name="Right Brace 17"/>
            <p:cNvSpPr/>
            <p:nvPr/>
          </p:nvSpPr>
          <p:spPr>
            <a:xfrm>
              <a:off x="7773989" y="2794000"/>
              <a:ext cx="112712" cy="609598"/>
            </a:xfrm>
            <a:prstGeom prst="rightBrace">
              <a:avLst/>
            </a:prstGeom>
            <a:ln w="19050">
              <a:solidFill>
                <a:srgbClr val="CC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defRPr/>
              </a:pPr>
              <a:endParaRPr lang="en-US" b="1" dirty="0">
                <a:solidFill>
                  <a:srgbClr val="1F497D"/>
                </a:solidFill>
                <a:latin typeface="Arial" panose="020B0604020202020204" pitchFamily="34" charset="0"/>
                <a:cs typeface="Arial" panose="020B0604020202020204" pitchFamily="34" charset="0"/>
              </a:endParaRPr>
            </a:p>
          </p:txBody>
        </p:sp>
        <p:sp>
          <p:nvSpPr>
            <p:cNvPr id="19" name="TextBox 18"/>
            <p:cNvSpPr txBox="1"/>
            <p:nvPr/>
          </p:nvSpPr>
          <p:spPr>
            <a:xfrm>
              <a:off x="7830345" y="2988199"/>
              <a:ext cx="583686" cy="180562"/>
            </a:xfrm>
            <a:prstGeom prst="rect">
              <a:avLst/>
            </a:prstGeom>
            <a:noFill/>
          </p:spPr>
          <p:txBody>
            <a:bodyPr wrap="none" rtlCol="0">
              <a:spAutoFit/>
            </a:bodyPr>
            <a:lstStyle/>
            <a:p>
              <a:pPr defTabSz="914400">
                <a:defRPr/>
              </a:pPr>
              <a:r>
                <a:rPr lang="en-US" sz="1600" b="1" dirty="0">
                  <a:solidFill>
                    <a:srgbClr val="CC3300"/>
                  </a:solidFill>
                  <a:latin typeface="Arial" panose="020B0604020202020204" pitchFamily="34" charset="0"/>
                  <a:cs typeface="Arial" panose="020B0604020202020204" pitchFamily="34" charset="0"/>
                </a:rPr>
                <a:t>11%</a:t>
              </a:r>
            </a:p>
          </p:txBody>
        </p:sp>
      </p:grpSp>
      <p:sp>
        <p:nvSpPr>
          <p:cNvPr id="20" name="Rounded Rectangle 19"/>
          <p:cNvSpPr/>
          <p:nvPr/>
        </p:nvSpPr>
        <p:spPr>
          <a:xfrm>
            <a:off x="1966823" y="5473700"/>
            <a:ext cx="8483463" cy="1092201"/>
          </a:xfrm>
          <a:prstGeom prst="roundRect">
            <a:avLst/>
          </a:prstGeom>
          <a:solidFill>
            <a:schemeClr val="accent2">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b="1" dirty="0">
              <a:solidFill>
                <a:prstClr val="black"/>
              </a:solidFill>
              <a:latin typeface="Arial" panose="020B0604020202020204" pitchFamily="34" charset="0"/>
              <a:cs typeface="Arial" panose="020B0604020202020204" pitchFamily="34" charset="0"/>
            </a:endParaRPr>
          </a:p>
          <a:p>
            <a:pPr algn="ctr" defTabSz="914400">
              <a:defRPr/>
            </a:pPr>
            <a:r>
              <a:rPr lang="en-US" b="1" dirty="0">
                <a:solidFill>
                  <a:prstClr val="black"/>
                </a:solidFill>
                <a:latin typeface="Arial" panose="020B0604020202020204" pitchFamily="34" charset="0"/>
                <a:cs typeface="Arial" panose="020B0604020202020204" pitchFamily="34" charset="0"/>
              </a:rPr>
              <a:t>The largest effects were observed for mailed reminders, </a:t>
            </a:r>
          </a:p>
          <a:p>
            <a:pPr algn="ctr" defTabSz="914400">
              <a:spcAft>
                <a:spcPts val="600"/>
              </a:spcAft>
              <a:defRPr/>
            </a:pPr>
            <a:r>
              <a:rPr lang="en-US" dirty="0">
                <a:solidFill>
                  <a:prstClr val="black"/>
                </a:solidFill>
                <a:latin typeface="Arial" panose="020B0604020202020204" pitchFamily="34" charset="0"/>
                <a:cs typeface="Arial" panose="020B0604020202020204" pitchFamily="34" charset="0"/>
              </a:rPr>
              <a:t>followed by text message reminders, and lastly robocalls.</a:t>
            </a:r>
          </a:p>
          <a:p>
            <a:pPr algn="ctr" defTabSz="914400">
              <a:defRPr/>
            </a:pPr>
            <a:r>
              <a:rPr lang="en-US" dirty="0">
                <a:solidFill>
                  <a:prstClr val="black"/>
                </a:solidFill>
                <a:latin typeface="Arial" panose="020B0604020202020204" pitchFamily="34" charset="0"/>
                <a:cs typeface="Arial" panose="020B0604020202020204" pitchFamily="34" charset="0"/>
              </a:rPr>
              <a:t>Robocalls also </a:t>
            </a:r>
            <a:r>
              <a:rPr lang="en-US" b="1" i="1" dirty="0">
                <a:solidFill>
                  <a:prstClr val="black"/>
                </a:solidFill>
                <a:latin typeface="Arial" panose="020B0604020202020204" pitchFamily="34" charset="0"/>
                <a:cs typeface="Arial" panose="020B0604020202020204" pitchFamily="34" charset="0"/>
              </a:rPr>
              <a:t>least likely </a:t>
            </a:r>
            <a:r>
              <a:rPr lang="en-US" dirty="0">
                <a:solidFill>
                  <a:prstClr val="black"/>
                </a:solidFill>
                <a:latin typeface="Arial" panose="020B0604020202020204" pitchFamily="34" charset="0"/>
                <a:cs typeface="Arial" panose="020B0604020202020204" pitchFamily="34" charset="0"/>
              </a:rPr>
              <a:t>to be received</a:t>
            </a:r>
          </a:p>
          <a:p>
            <a:pPr algn="ctr" defTabSz="914400">
              <a:defRPr/>
            </a:pPr>
            <a:endParaRPr lang="en-US" dirty="0">
              <a:solidFill>
                <a:prstClr val="black"/>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C4932BF-5999-F94B-9E61-4F0BDD66E4D9}"/>
              </a:ext>
            </a:extLst>
          </p:cNvPr>
          <p:cNvSpPr>
            <a:spLocks noGrp="1"/>
          </p:cNvSpPr>
          <p:nvPr>
            <p:ph type="sldNum" sz="quarter" idx="12"/>
          </p:nvPr>
        </p:nvSpPr>
        <p:spPr/>
        <p:txBody>
          <a:bodyPr/>
          <a:lstStyle/>
          <a:p>
            <a:fld id="{B5CD95D6-22C9-A24E-B2E2-43160CF605BE}" type="slidenum">
              <a:rPr lang="en-US" smtClean="0"/>
              <a:t>31</a:t>
            </a:fld>
            <a:endParaRPr lang="en-US" dirty="0"/>
          </a:p>
        </p:txBody>
      </p:sp>
    </p:spTree>
    <p:extLst>
      <p:ext uri="{BB962C8B-B14F-4D97-AF65-F5344CB8AC3E}">
        <p14:creationId xmlns:p14="http://schemas.microsoft.com/office/powerpoint/2010/main" val="571125723"/>
      </p:ext>
    </p:extLst>
  </p:cSld>
  <p:clrMapOvr>
    <a:masterClrMapping/>
  </p:clrMapOvr>
  <mc:AlternateContent xmlns:mc="http://schemas.openxmlformats.org/markup-compatibility/2006" xmlns:p14="http://schemas.microsoft.com/office/powerpoint/2010/main">
    <mc:Choice Requires="p14">
      <p:transition spd="slow" p14:dur="2000" advTm="53494"/>
    </mc:Choice>
    <mc:Fallback xmlns="">
      <p:transition spd="slow" advTm="5349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5" y="309681"/>
            <a:ext cx="12188952" cy="1097280"/>
          </a:xfrm>
          <a:prstGeom prst="rect">
            <a:avLst/>
          </a:prstGeom>
          <a:solidFill>
            <a:schemeClr val="accent1">
              <a:lumMod val="20000"/>
              <a:lumOff val="80000"/>
            </a:schemeClr>
          </a:solid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r>
              <a:rPr lang="en-US" sz="3200" dirty="0">
                <a:solidFill>
                  <a:srgbClr val="000000"/>
                </a:solidFill>
                <a:cs typeface="Arial" pitchFamily="34" charset="0"/>
              </a:rPr>
              <a:t>                                         </a:t>
            </a:r>
          </a:p>
          <a:p>
            <a:r>
              <a:rPr lang="en-US" sz="3200" dirty="0">
                <a:solidFill>
                  <a:srgbClr val="000000"/>
                </a:solidFill>
                <a:cs typeface="Arial" pitchFamily="34" charset="0"/>
              </a:rPr>
              <a:t>Evaluating the Effect of a Multilevel Clinic-Based Intervention to Increase HPV Vaccine Uptake</a:t>
            </a:r>
          </a:p>
          <a:p>
            <a:endParaRPr lang="en-US" sz="3200" dirty="0">
              <a:solidFill>
                <a:srgbClr val="000000"/>
              </a:solidFill>
              <a:cs typeface="Arial" pitchFamily="34" charset="0"/>
            </a:endParaRPr>
          </a:p>
        </p:txBody>
      </p:sp>
      <p:sp>
        <p:nvSpPr>
          <p:cNvPr id="12" name="Rectangle 11"/>
          <p:cNvSpPr/>
          <p:nvPr/>
        </p:nvSpPr>
        <p:spPr>
          <a:xfrm>
            <a:off x="305129" y="1826380"/>
            <a:ext cx="6050619" cy="3770263"/>
          </a:xfrm>
          <a:prstGeom prst="rect">
            <a:avLst/>
          </a:prstGeom>
        </p:spPr>
        <p:txBody>
          <a:bodyPr wrap="square">
            <a:spAutoFit/>
          </a:bodyPr>
          <a:lstStyle/>
          <a:p>
            <a:pPr marL="285744" indent="-285744">
              <a:spcAft>
                <a:spcPts val="1800"/>
              </a:spcAft>
              <a:buFont typeface="Arial" panose="020B0604020202020204" pitchFamily="34" charset="0"/>
              <a:buChar char="•"/>
            </a:pPr>
            <a:r>
              <a:rPr lang="en-US" sz="2400" b="1" dirty="0">
                <a:solidFill>
                  <a:srgbClr val="000000"/>
                </a:solidFill>
              </a:rPr>
              <a:t>Randomized 8 clinics to study</a:t>
            </a:r>
            <a:endParaRPr lang="en-US" sz="2400" dirty="0">
              <a:solidFill>
                <a:srgbClr val="000000"/>
              </a:solidFill>
            </a:endParaRPr>
          </a:p>
          <a:p>
            <a:pPr marL="285744" indent="-285744">
              <a:spcAft>
                <a:spcPts val="1800"/>
              </a:spcAft>
              <a:buFont typeface="Arial" panose="020B0604020202020204" pitchFamily="34" charset="0"/>
              <a:buChar char="•"/>
            </a:pPr>
            <a:r>
              <a:rPr lang="en-US" sz="2400" b="1" i="1" dirty="0">
                <a:solidFill>
                  <a:srgbClr val="000000"/>
                </a:solidFill>
              </a:rPr>
              <a:t>Matching factors: </a:t>
            </a:r>
            <a:r>
              <a:rPr lang="en-US" sz="2400" dirty="0">
                <a:solidFill>
                  <a:srgbClr val="000000"/>
                </a:solidFill>
              </a:rPr>
              <a:t>HPV vaccine initiation rates + size of adolescent population</a:t>
            </a:r>
          </a:p>
          <a:p>
            <a:pPr marL="285744" indent="-285744">
              <a:buFont typeface="Arial" panose="020B0604020202020204" pitchFamily="34" charset="0"/>
              <a:buChar char="•"/>
            </a:pPr>
            <a:r>
              <a:rPr lang="en-US" sz="2400" b="1" dirty="0">
                <a:solidFill>
                  <a:srgbClr val="000000"/>
                </a:solidFill>
              </a:rPr>
              <a:t>Multilevel, multicomponent </a:t>
            </a:r>
          </a:p>
          <a:p>
            <a:pPr>
              <a:spcAft>
                <a:spcPts val="1800"/>
              </a:spcAft>
            </a:pPr>
            <a:r>
              <a:rPr lang="en-US" sz="2400" b="1" dirty="0">
                <a:solidFill>
                  <a:srgbClr val="000000"/>
                </a:solidFill>
              </a:rPr>
              <a:t>    intervention</a:t>
            </a:r>
          </a:p>
          <a:p>
            <a:pPr marL="285744" indent="-285744">
              <a:spcAft>
                <a:spcPts val="1800"/>
              </a:spcAft>
              <a:buFont typeface="Arial" panose="020B0604020202020204" pitchFamily="34" charset="0"/>
              <a:buChar char="•"/>
            </a:pPr>
            <a:r>
              <a:rPr lang="en-US" sz="2400" b="1" i="1" dirty="0">
                <a:solidFill>
                  <a:srgbClr val="000000"/>
                </a:solidFill>
              </a:rPr>
              <a:t>Outcome: </a:t>
            </a:r>
            <a:r>
              <a:rPr lang="en-US" sz="2400" dirty="0">
                <a:solidFill>
                  <a:srgbClr val="000000"/>
                </a:solidFill>
              </a:rPr>
              <a:t>based on EHR data</a:t>
            </a:r>
          </a:p>
          <a:p>
            <a:pPr marL="285744" indent="-285744">
              <a:buFont typeface="Arial" panose="020B0604020202020204" pitchFamily="34" charset="0"/>
              <a:buChar char="•"/>
            </a:pPr>
            <a:endParaRPr lang="en-US" sz="2000" dirty="0">
              <a:solidFill>
                <a:srgbClr val="000000"/>
              </a:solidFill>
            </a:endParaRPr>
          </a:p>
        </p:txBody>
      </p:sp>
      <p:grpSp>
        <p:nvGrpSpPr>
          <p:cNvPr id="45" name="Group 44"/>
          <p:cNvGrpSpPr/>
          <p:nvPr/>
        </p:nvGrpSpPr>
        <p:grpSpPr>
          <a:xfrm>
            <a:off x="5746138" y="1524263"/>
            <a:ext cx="4165601" cy="3266592"/>
            <a:chOff x="4538133" y="1794933"/>
            <a:chExt cx="4165601" cy="3266592"/>
          </a:xfrm>
        </p:grpSpPr>
        <p:grpSp>
          <p:nvGrpSpPr>
            <p:cNvPr id="44" name="Group 43"/>
            <p:cNvGrpSpPr/>
            <p:nvPr/>
          </p:nvGrpSpPr>
          <p:grpSpPr>
            <a:xfrm>
              <a:off x="6739466" y="2472266"/>
              <a:ext cx="1964268" cy="2589259"/>
              <a:chOff x="6739466" y="2472266"/>
              <a:chExt cx="1964268" cy="2589259"/>
            </a:xfrm>
          </p:grpSpPr>
          <p:sp>
            <p:nvSpPr>
              <p:cNvPr id="15" name="Rectangle 14"/>
              <p:cNvSpPr/>
              <p:nvPr/>
            </p:nvSpPr>
            <p:spPr bwMode="auto">
              <a:xfrm>
                <a:off x="6739467" y="2472266"/>
                <a:ext cx="1964267" cy="592667"/>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noAutofit/>
              </a:bodyPr>
              <a:lstStyle/>
              <a:p>
                <a:pPr algn="ctr" fontAlgn="base">
                  <a:spcBef>
                    <a:spcPct val="50000"/>
                  </a:spcBef>
                  <a:spcAft>
                    <a:spcPct val="0"/>
                  </a:spcAft>
                </a:pPr>
                <a:r>
                  <a:rPr lang="en-US" sz="1600" b="1" dirty="0">
                    <a:solidFill>
                      <a:srgbClr val="000000"/>
                    </a:solidFill>
                  </a:rPr>
                  <a:t>Usual Care Clinics               </a:t>
                </a:r>
                <a:r>
                  <a:rPr lang="en-US" sz="1600" dirty="0">
                    <a:solidFill>
                      <a:srgbClr val="000000"/>
                    </a:solidFill>
                  </a:rPr>
                  <a:t>(N=4 clinics)</a:t>
                </a:r>
              </a:p>
            </p:txBody>
          </p:sp>
          <p:sp>
            <p:nvSpPr>
              <p:cNvPr id="17" name="Rectangle 16"/>
              <p:cNvSpPr/>
              <p:nvPr/>
            </p:nvSpPr>
            <p:spPr bwMode="auto">
              <a:xfrm>
                <a:off x="6739467" y="3212712"/>
                <a:ext cx="1964267" cy="592667"/>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noAutofit/>
              </a:bodyPr>
              <a:lstStyle/>
              <a:p>
                <a:pPr algn="ctr" fontAlgn="base">
                  <a:spcBef>
                    <a:spcPct val="50000"/>
                  </a:spcBef>
                  <a:spcAft>
                    <a:spcPct val="0"/>
                  </a:spcAft>
                </a:pPr>
                <a:r>
                  <a:rPr lang="en-US" sz="1600" b="1" dirty="0">
                    <a:solidFill>
                      <a:srgbClr val="000000"/>
                    </a:solidFill>
                  </a:rPr>
                  <a:t>Baseline HPV Rate </a:t>
                </a:r>
                <a:r>
                  <a:rPr lang="en-US" sz="1600" dirty="0">
                    <a:solidFill>
                      <a:srgbClr val="000000"/>
                    </a:solidFill>
                  </a:rPr>
                  <a:t>(n=12,000)</a:t>
                </a:r>
              </a:p>
            </p:txBody>
          </p:sp>
          <p:sp>
            <p:nvSpPr>
              <p:cNvPr id="24" name="Rectangle 23"/>
              <p:cNvSpPr/>
              <p:nvPr/>
            </p:nvSpPr>
            <p:spPr bwMode="auto">
              <a:xfrm>
                <a:off x="6739466" y="3948263"/>
                <a:ext cx="1964267" cy="1113262"/>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lnSpc>
                    <a:spcPct val="90000"/>
                  </a:lnSpc>
                  <a:spcAft>
                    <a:spcPct val="0"/>
                  </a:spcAft>
                </a:pPr>
                <a:endParaRPr lang="en-US" sz="2800" dirty="0">
                  <a:solidFill>
                    <a:srgbClr val="000000"/>
                  </a:solidFill>
                </a:endParaRPr>
              </a:p>
              <a:p>
                <a:pPr algn="ctr" fontAlgn="base">
                  <a:lnSpc>
                    <a:spcPct val="90000"/>
                  </a:lnSpc>
                  <a:spcAft>
                    <a:spcPct val="0"/>
                  </a:spcAft>
                </a:pPr>
                <a:r>
                  <a:rPr lang="en-US" sz="1600" dirty="0">
                    <a:solidFill>
                      <a:srgbClr val="000000"/>
                    </a:solidFill>
                  </a:rPr>
                  <a:t>-Usual Care</a:t>
                </a:r>
              </a:p>
            </p:txBody>
          </p:sp>
          <p:cxnSp>
            <p:nvCxnSpPr>
              <p:cNvPr id="31" name="Straight Connector 30"/>
              <p:cNvCxnSpPr>
                <a:stCxn id="15" idx="2"/>
                <a:endCxn id="17" idx="0"/>
              </p:cNvCxnSpPr>
              <p:nvPr/>
            </p:nvCxnSpPr>
            <p:spPr bwMode="auto">
              <a:xfrm>
                <a:off x="7721601" y="3064933"/>
                <a:ext cx="0" cy="147779"/>
              </a:xfrm>
              <a:prstGeom prst="line">
                <a:avLst/>
              </a:prstGeom>
              <a:noFill/>
              <a:ln w="9525" cap="flat" cmpd="sng" algn="ctr">
                <a:solidFill>
                  <a:schemeClr val="tx1"/>
                </a:solidFill>
                <a:prstDash val="solid"/>
                <a:round/>
                <a:headEnd type="none" w="med" len="med"/>
                <a:tailEnd type="none" w="med" len="med"/>
              </a:ln>
              <a:effectLst/>
            </p:spPr>
          </p:cxnSp>
          <p:cxnSp>
            <p:nvCxnSpPr>
              <p:cNvPr id="37" name="Straight Connector 36"/>
              <p:cNvCxnSpPr>
                <a:stCxn id="17" idx="2"/>
                <a:endCxn id="24" idx="0"/>
              </p:cNvCxnSpPr>
              <p:nvPr/>
            </p:nvCxnSpPr>
            <p:spPr bwMode="auto">
              <a:xfrm flipH="1">
                <a:off x="7721600" y="3805379"/>
                <a:ext cx="1" cy="142884"/>
              </a:xfrm>
              <a:prstGeom prst="line">
                <a:avLst/>
              </a:prstGeom>
              <a:noFill/>
              <a:ln w="9525" cap="flat" cmpd="sng" algn="ctr">
                <a:solidFill>
                  <a:schemeClr val="tx1"/>
                </a:solidFill>
                <a:prstDash val="solid"/>
                <a:round/>
                <a:headEnd type="none" w="med" len="med"/>
                <a:tailEnd type="none" w="med" len="med"/>
              </a:ln>
              <a:effectLst/>
            </p:spPr>
          </p:cxnSp>
        </p:grpSp>
        <p:grpSp>
          <p:nvGrpSpPr>
            <p:cNvPr id="43" name="Group 42"/>
            <p:cNvGrpSpPr/>
            <p:nvPr/>
          </p:nvGrpSpPr>
          <p:grpSpPr>
            <a:xfrm>
              <a:off x="4538133" y="1794933"/>
              <a:ext cx="4148667" cy="3266591"/>
              <a:chOff x="4538133" y="1794933"/>
              <a:chExt cx="4148667" cy="3266591"/>
            </a:xfrm>
          </p:grpSpPr>
          <p:sp>
            <p:nvSpPr>
              <p:cNvPr id="5" name="Rectangle 4"/>
              <p:cNvSpPr/>
              <p:nvPr/>
            </p:nvSpPr>
            <p:spPr bwMode="auto">
              <a:xfrm>
                <a:off x="4555067" y="1794933"/>
                <a:ext cx="4131733" cy="389467"/>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noAutofit/>
              </a:bodyPr>
              <a:lstStyle/>
              <a:p>
                <a:pPr algn="ctr" fontAlgn="base">
                  <a:spcBef>
                    <a:spcPct val="50000"/>
                  </a:spcBef>
                  <a:spcAft>
                    <a:spcPct val="0"/>
                  </a:spcAft>
                </a:pPr>
                <a:r>
                  <a:rPr lang="en-US" sz="2000" b="1" dirty="0">
                    <a:solidFill>
                      <a:srgbClr val="000000"/>
                    </a:solidFill>
                  </a:rPr>
                  <a:t>Randomization by Clinic</a:t>
                </a:r>
              </a:p>
            </p:txBody>
          </p:sp>
          <p:sp>
            <p:nvSpPr>
              <p:cNvPr id="14" name="Rectangle 13"/>
              <p:cNvSpPr/>
              <p:nvPr/>
            </p:nvSpPr>
            <p:spPr bwMode="auto">
              <a:xfrm>
                <a:off x="4538133" y="2472266"/>
                <a:ext cx="1964267" cy="592667"/>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noAutofit/>
              </a:bodyPr>
              <a:lstStyle/>
              <a:p>
                <a:pPr algn="ctr" fontAlgn="base">
                  <a:spcBef>
                    <a:spcPct val="50000"/>
                  </a:spcBef>
                  <a:spcAft>
                    <a:spcPct val="0"/>
                  </a:spcAft>
                </a:pPr>
                <a:r>
                  <a:rPr lang="en-US" sz="1600" b="1" dirty="0">
                    <a:solidFill>
                      <a:srgbClr val="000000"/>
                    </a:solidFill>
                  </a:rPr>
                  <a:t>Intervention Clinics            </a:t>
                </a:r>
                <a:r>
                  <a:rPr lang="en-US" sz="1600" dirty="0">
                    <a:solidFill>
                      <a:srgbClr val="000000"/>
                    </a:solidFill>
                  </a:rPr>
                  <a:t>(N=4 clinics)</a:t>
                </a:r>
              </a:p>
            </p:txBody>
          </p:sp>
          <p:sp>
            <p:nvSpPr>
              <p:cNvPr id="16" name="Rectangle 15"/>
              <p:cNvSpPr/>
              <p:nvPr/>
            </p:nvSpPr>
            <p:spPr bwMode="auto">
              <a:xfrm>
                <a:off x="4538133" y="3212716"/>
                <a:ext cx="1964267" cy="592667"/>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noAutofit/>
              </a:bodyPr>
              <a:lstStyle/>
              <a:p>
                <a:pPr algn="ctr" fontAlgn="base">
                  <a:spcBef>
                    <a:spcPct val="50000"/>
                  </a:spcBef>
                  <a:spcAft>
                    <a:spcPct val="0"/>
                  </a:spcAft>
                </a:pPr>
                <a:r>
                  <a:rPr lang="en-US" sz="1600" b="1" dirty="0">
                    <a:solidFill>
                      <a:srgbClr val="000000"/>
                    </a:solidFill>
                  </a:rPr>
                  <a:t>Baseline HPV Rate </a:t>
                </a:r>
                <a:r>
                  <a:rPr lang="en-US" sz="1600" dirty="0">
                    <a:solidFill>
                      <a:srgbClr val="000000"/>
                    </a:solidFill>
                  </a:rPr>
                  <a:t>(n=8,000)</a:t>
                </a:r>
              </a:p>
            </p:txBody>
          </p:sp>
          <p:sp>
            <p:nvSpPr>
              <p:cNvPr id="23" name="Rectangle 22"/>
              <p:cNvSpPr/>
              <p:nvPr/>
            </p:nvSpPr>
            <p:spPr bwMode="auto">
              <a:xfrm>
                <a:off x="4538133" y="3951473"/>
                <a:ext cx="1961561" cy="1110051"/>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lnSpc>
                    <a:spcPct val="90000"/>
                  </a:lnSpc>
                  <a:spcAft>
                    <a:spcPct val="0"/>
                  </a:spcAft>
                </a:pPr>
                <a:r>
                  <a:rPr lang="en-US" sz="1600" dirty="0">
                    <a:solidFill>
                      <a:srgbClr val="000000"/>
                    </a:solidFill>
                  </a:rPr>
                  <a:t>-PCP training</a:t>
                </a:r>
              </a:p>
              <a:p>
                <a:pPr algn="ctr" fontAlgn="base">
                  <a:lnSpc>
                    <a:spcPct val="90000"/>
                  </a:lnSpc>
                  <a:spcAft>
                    <a:spcPct val="0"/>
                  </a:spcAft>
                </a:pPr>
                <a:r>
                  <a:rPr lang="en-US" sz="1600" dirty="0">
                    <a:solidFill>
                      <a:srgbClr val="000000"/>
                    </a:solidFill>
                  </a:rPr>
                  <a:t>-Nurse/MA training</a:t>
                </a:r>
              </a:p>
              <a:p>
                <a:pPr algn="ctr" fontAlgn="base">
                  <a:lnSpc>
                    <a:spcPct val="90000"/>
                  </a:lnSpc>
                  <a:spcAft>
                    <a:spcPct val="0"/>
                  </a:spcAft>
                </a:pPr>
                <a:r>
                  <a:rPr lang="en-US" sz="1600" dirty="0">
                    <a:solidFill>
                      <a:srgbClr val="000000"/>
                    </a:solidFill>
                  </a:rPr>
                  <a:t>--System Changes</a:t>
                </a:r>
              </a:p>
              <a:p>
                <a:pPr algn="ctr" fontAlgn="base">
                  <a:lnSpc>
                    <a:spcPct val="90000"/>
                  </a:lnSpc>
                  <a:spcAft>
                    <a:spcPct val="0"/>
                  </a:spcAft>
                </a:pPr>
                <a:r>
                  <a:rPr lang="en-US" sz="1600" dirty="0">
                    <a:solidFill>
                      <a:srgbClr val="000000"/>
                    </a:solidFill>
                  </a:rPr>
                  <a:t>-Parent prompts</a:t>
                </a:r>
              </a:p>
            </p:txBody>
          </p:sp>
          <p:sp>
            <p:nvSpPr>
              <p:cNvPr id="26" name="Left Brace 25"/>
              <p:cNvSpPr/>
              <p:nvPr/>
            </p:nvSpPr>
            <p:spPr bwMode="auto">
              <a:xfrm rot="5400000">
                <a:off x="6409267" y="1193804"/>
                <a:ext cx="287866" cy="2302934"/>
              </a:xfrm>
              <a:prstGeom prst="leftBrace">
                <a:avLst/>
              </a:prstGeom>
              <a:noFill/>
              <a:ln w="9525" cap="flat" cmpd="sng" algn="ctr">
                <a:solidFill>
                  <a:schemeClr val="tx1"/>
                </a:solidFill>
                <a:prstDash val="solid"/>
                <a:round/>
                <a:headEnd type="none" w="med" len="med"/>
                <a:tailEnd type="none" w="med" len="med"/>
              </a:ln>
              <a:effectLst/>
            </p:spPr>
            <p:txBody>
              <a:bodyPr/>
              <a:lstStyle/>
              <a:p>
                <a:endParaRPr lang="en-US">
                  <a:solidFill>
                    <a:srgbClr val="000000"/>
                  </a:solidFill>
                </a:endParaRPr>
              </a:p>
            </p:txBody>
          </p:sp>
          <p:cxnSp>
            <p:nvCxnSpPr>
              <p:cNvPr id="9" name="Straight Connector 8"/>
              <p:cNvCxnSpPr>
                <a:stCxn id="14" idx="2"/>
                <a:endCxn id="16" idx="0"/>
              </p:cNvCxnSpPr>
              <p:nvPr/>
            </p:nvCxnSpPr>
            <p:spPr bwMode="auto">
              <a:xfrm>
                <a:off x="5520267" y="3064933"/>
                <a:ext cx="0" cy="147783"/>
              </a:xfrm>
              <a:prstGeom prst="line">
                <a:avLst/>
              </a:prstGeom>
              <a:noFill/>
              <a:ln w="9525" cap="flat" cmpd="sng" algn="ctr">
                <a:solidFill>
                  <a:schemeClr val="tx1"/>
                </a:solidFill>
                <a:prstDash val="solid"/>
                <a:round/>
                <a:headEnd type="none" w="med" len="med"/>
                <a:tailEnd type="none" w="med" len="med"/>
              </a:ln>
              <a:effectLst/>
            </p:spPr>
          </p:cxnSp>
          <p:cxnSp>
            <p:nvCxnSpPr>
              <p:cNvPr id="33" name="Straight Connector 32"/>
              <p:cNvCxnSpPr>
                <a:stCxn id="16" idx="2"/>
                <a:endCxn id="23" idx="0"/>
              </p:cNvCxnSpPr>
              <p:nvPr/>
            </p:nvCxnSpPr>
            <p:spPr bwMode="auto">
              <a:xfrm flipH="1">
                <a:off x="5518914" y="3805383"/>
                <a:ext cx="1353" cy="146090"/>
              </a:xfrm>
              <a:prstGeom prst="line">
                <a:avLst/>
              </a:prstGeom>
              <a:noFill/>
              <a:ln w="9525" cap="flat" cmpd="sng" algn="ctr">
                <a:solidFill>
                  <a:schemeClr val="tx1"/>
                </a:solidFill>
                <a:prstDash val="solid"/>
                <a:round/>
                <a:headEnd type="none" w="med" len="med"/>
                <a:tailEnd type="none" w="med" len="med"/>
              </a:ln>
              <a:effectLst/>
            </p:spPr>
          </p:cxnSp>
        </p:grpSp>
      </p:grpSp>
      <p:sp>
        <p:nvSpPr>
          <p:cNvPr id="27" name="Rectangle 26"/>
          <p:cNvSpPr/>
          <p:nvPr/>
        </p:nvSpPr>
        <p:spPr bwMode="auto">
          <a:xfrm>
            <a:off x="7948514" y="5008913"/>
            <a:ext cx="1965960" cy="594360"/>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noAutofit/>
          </a:bodyPr>
          <a:lstStyle/>
          <a:p>
            <a:pPr algn="ctr" fontAlgn="base">
              <a:spcBef>
                <a:spcPct val="50000"/>
              </a:spcBef>
              <a:spcAft>
                <a:spcPct val="0"/>
              </a:spcAft>
            </a:pPr>
            <a:r>
              <a:rPr lang="en-US" sz="1600" b="1" dirty="0">
                <a:solidFill>
                  <a:srgbClr val="000000"/>
                </a:solidFill>
              </a:rPr>
              <a:t>3-Month Follow-up </a:t>
            </a:r>
            <a:r>
              <a:rPr lang="en-US" sz="1600" b="1" dirty="0">
                <a:solidFill>
                  <a:srgbClr val="000000"/>
                </a:solidFill>
                <a:sym typeface="Wingdings"/>
              </a:rPr>
              <a:t>HPV Rate </a:t>
            </a:r>
            <a:r>
              <a:rPr lang="en-US" sz="1600" dirty="0">
                <a:solidFill>
                  <a:srgbClr val="000000"/>
                </a:solidFill>
                <a:sym typeface="Wingdings"/>
              </a:rPr>
              <a:t>(Initiation)</a:t>
            </a:r>
            <a:endParaRPr lang="en-US" sz="1600" dirty="0">
              <a:solidFill>
                <a:srgbClr val="000000"/>
              </a:solidFill>
            </a:endParaRPr>
          </a:p>
        </p:txBody>
      </p:sp>
      <p:sp>
        <p:nvSpPr>
          <p:cNvPr id="28" name="Rectangle 27"/>
          <p:cNvSpPr/>
          <p:nvPr/>
        </p:nvSpPr>
        <p:spPr bwMode="auto">
          <a:xfrm>
            <a:off x="5741739" y="5879628"/>
            <a:ext cx="1965960" cy="701883"/>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1" compatLnSpc="1">
            <a:prstTxWarp prst="textNoShape">
              <a:avLst/>
            </a:prstTxWarp>
            <a:noAutofit/>
          </a:bodyPr>
          <a:lstStyle/>
          <a:p>
            <a:pPr algn="ctr" fontAlgn="base">
              <a:spcAft>
                <a:spcPct val="0"/>
              </a:spcAft>
            </a:pPr>
            <a:r>
              <a:rPr lang="en-US" sz="1600" b="1" dirty="0">
                <a:solidFill>
                  <a:srgbClr val="000000"/>
                </a:solidFill>
              </a:rPr>
              <a:t>12-Month Follow-up </a:t>
            </a:r>
            <a:r>
              <a:rPr lang="en-US" sz="1600" b="1" dirty="0">
                <a:solidFill>
                  <a:srgbClr val="000000"/>
                </a:solidFill>
                <a:sym typeface="Wingdings"/>
              </a:rPr>
              <a:t>HPV Rate </a:t>
            </a:r>
            <a:r>
              <a:rPr lang="en-US" sz="1600" dirty="0">
                <a:solidFill>
                  <a:srgbClr val="000000"/>
                </a:solidFill>
                <a:sym typeface="Wingdings"/>
              </a:rPr>
              <a:t>(Completion)</a:t>
            </a:r>
            <a:endParaRPr lang="en-US" sz="1600" dirty="0">
              <a:solidFill>
                <a:srgbClr val="000000"/>
              </a:solidFill>
            </a:endParaRPr>
          </a:p>
        </p:txBody>
      </p:sp>
      <p:sp>
        <p:nvSpPr>
          <p:cNvPr id="29" name="Rectangle 28"/>
          <p:cNvSpPr/>
          <p:nvPr/>
        </p:nvSpPr>
        <p:spPr bwMode="auto">
          <a:xfrm>
            <a:off x="7947471" y="5914116"/>
            <a:ext cx="1965963" cy="701885"/>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0" tIns="45720" rIns="0" bIns="45720" numCol="1" rtlCol="0" anchor="ctr" anchorCtr="1" compatLnSpc="1">
            <a:prstTxWarp prst="textNoShape">
              <a:avLst/>
            </a:prstTxWarp>
            <a:noAutofit/>
          </a:bodyPr>
          <a:lstStyle/>
          <a:p>
            <a:pPr algn="ctr" fontAlgn="base">
              <a:spcAft>
                <a:spcPct val="0"/>
              </a:spcAft>
            </a:pPr>
            <a:r>
              <a:rPr lang="en-US" sz="1600" b="1" dirty="0">
                <a:solidFill>
                  <a:srgbClr val="000000"/>
                </a:solidFill>
              </a:rPr>
              <a:t>12-Month Follow-up </a:t>
            </a:r>
            <a:r>
              <a:rPr lang="en-US" sz="1600" b="1" dirty="0">
                <a:solidFill>
                  <a:srgbClr val="000000"/>
                </a:solidFill>
                <a:sym typeface="Wingdings"/>
              </a:rPr>
              <a:t>HPV Rate </a:t>
            </a:r>
            <a:r>
              <a:rPr lang="en-US" sz="1600" dirty="0">
                <a:solidFill>
                  <a:srgbClr val="000000"/>
                </a:solidFill>
                <a:sym typeface="Wingdings"/>
              </a:rPr>
              <a:t>(Completion)</a:t>
            </a:r>
            <a:endParaRPr lang="en-US" sz="1600" dirty="0">
              <a:solidFill>
                <a:srgbClr val="000000"/>
              </a:solidFill>
            </a:endParaRPr>
          </a:p>
        </p:txBody>
      </p:sp>
      <p:sp>
        <p:nvSpPr>
          <p:cNvPr id="30" name="Rectangle 29"/>
          <p:cNvSpPr/>
          <p:nvPr/>
        </p:nvSpPr>
        <p:spPr bwMode="auto">
          <a:xfrm>
            <a:off x="5741739" y="5047857"/>
            <a:ext cx="1965960" cy="594360"/>
          </a:xfrm>
          <a:prstGeom prst="rect">
            <a:avLst/>
          </a:prstGeom>
          <a:solidFill>
            <a:srgbClr val="FDF8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noAutofit/>
          </a:bodyPr>
          <a:lstStyle/>
          <a:p>
            <a:pPr algn="ctr" fontAlgn="base">
              <a:spcBef>
                <a:spcPct val="50000"/>
              </a:spcBef>
              <a:spcAft>
                <a:spcPct val="0"/>
              </a:spcAft>
            </a:pPr>
            <a:r>
              <a:rPr lang="en-US" sz="1600" b="1" dirty="0">
                <a:solidFill>
                  <a:srgbClr val="000000"/>
                </a:solidFill>
              </a:rPr>
              <a:t>3-Month Follow-up </a:t>
            </a:r>
            <a:r>
              <a:rPr lang="en-US" sz="1600" b="1" dirty="0">
                <a:solidFill>
                  <a:srgbClr val="000000"/>
                </a:solidFill>
                <a:sym typeface="Wingdings"/>
              </a:rPr>
              <a:t>HPV Rate </a:t>
            </a:r>
            <a:r>
              <a:rPr lang="en-US" sz="1600" dirty="0">
                <a:solidFill>
                  <a:srgbClr val="000000"/>
                </a:solidFill>
                <a:sym typeface="Wingdings"/>
              </a:rPr>
              <a:t>(Initiation</a:t>
            </a:r>
            <a:r>
              <a:rPr lang="en-US" sz="1651" dirty="0">
                <a:solidFill>
                  <a:srgbClr val="000000"/>
                </a:solidFill>
                <a:sym typeface="Wingdings"/>
              </a:rPr>
              <a:t>)</a:t>
            </a:r>
            <a:endParaRPr lang="en-US" sz="1651" dirty="0">
              <a:solidFill>
                <a:srgbClr val="000000"/>
              </a:solidFill>
            </a:endParaRPr>
          </a:p>
        </p:txBody>
      </p:sp>
      <p:cxnSp>
        <p:nvCxnSpPr>
          <p:cNvPr id="4" name="Straight Connector 3"/>
          <p:cNvCxnSpPr>
            <a:stCxn id="23" idx="2"/>
            <a:endCxn id="30" idx="0"/>
          </p:cNvCxnSpPr>
          <p:nvPr/>
        </p:nvCxnSpPr>
        <p:spPr bwMode="auto">
          <a:xfrm flipH="1">
            <a:off x="6724719" y="4790854"/>
            <a:ext cx="2200" cy="257003"/>
          </a:xfrm>
          <a:prstGeom prst="line">
            <a:avLst/>
          </a:prstGeom>
          <a:noFill/>
          <a:ln w="9525" cap="flat" cmpd="sng" algn="ctr">
            <a:solidFill>
              <a:schemeClr val="tx1"/>
            </a:solidFill>
            <a:prstDash val="solid"/>
            <a:round/>
            <a:headEnd type="none" w="med" len="med"/>
            <a:tailEnd type="none" w="med" len="med"/>
          </a:ln>
          <a:effectLst/>
        </p:spPr>
      </p:cxnSp>
      <p:cxnSp>
        <p:nvCxnSpPr>
          <p:cNvPr id="7" name="Straight Connector 6"/>
          <p:cNvCxnSpPr>
            <a:stCxn id="24" idx="2"/>
            <a:endCxn id="27" idx="0"/>
          </p:cNvCxnSpPr>
          <p:nvPr/>
        </p:nvCxnSpPr>
        <p:spPr bwMode="auto">
          <a:xfrm>
            <a:off x="8929605" y="4790855"/>
            <a:ext cx="1889" cy="218058"/>
          </a:xfrm>
          <a:prstGeom prst="line">
            <a:avLst/>
          </a:prstGeom>
          <a:noFill/>
          <a:ln w="9525" cap="flat" cmpd="sng" algn="ctr">
            <a:solidFill>
              <a:schemeClr val="tx1"/>
            </a:solidFill>
            <a:prstDash val="solid"/>
            <a:round/>
            <a:headEnd type="none" w="med" len="med"/>
            <a:tailEnd type="none" w="med" len="med"/>
          </a:ln>
          <a:effectLst/>
        </p:spPr>
      </p:cxnSp>
      <p:cxnSp>
        <p:nvCxnSpPr>
          <p:cNvPr id="11" name="Straight Connector 10"/>
          <p:cNvCxnSpPr>
            <a:stCxn id="30" idx="2"/>
            <a:endCxn id="28" idx="0"/>
          </p:cNvCxnSpPr>
          <p:nvPr/>
        </p:nvCxnSpPr>
        <p:spPr bwMode="auto">
          <a:xfrm>
            <a:off x="6724719" y="5642217"/>
            <a:ext cx="0" cy="237411"/>
          </a:xfrm>
          <a:prstGeom prst="line">
            <a:avLst/>
          </a:prstGeom>
          <a:noFill/>
          <a:ln w="9525" cap="flat" cmpd="sng" algn="ctr">
            <a:solidFill>
              <a:schemeClr val="tx1"/>
            </a:solidFill>
            <a:prstDash val="solid"/>
            <a:round/>
            <a:headEnd type="none" w="med" len="med"/>
            <a:tailEnd type="none" w="med" len="med"/>
          </a:ln>
          <a:effectLst/>
        </p:spPr>
      </p:cxnSp>
      <p:cxnSp>
        <p:nvCxnSpPr>
          <p:cNvPr id="19" name="Straight Connector 18"/>
          <p:cNvCxnSpPr>
            <a:cxnSpLocks/>
            <a:stCxn id="27" idx="2"/>
            <a:endCxn id="29" idx="0"/>
          </p:cNvCxnSpPr>
          <p:nvPr/>
        </p:nvCxnSpPr>
        <p:spPr bwMode="auto">
          <a:xfrm flipH="1">
            <a:off x="8930453" y="5603273"/>
            <a:ext cx="1041" cy="310843"/>
          </a:xfrm>
          <a:prstGeom prst="line">
            <a:avLst/>
          </a:prstGeom>
          <a:noFill/>
          <a:ln w="9525" cap="flat" cmpd="sng" algn="ctr">
            <a:solidFill>
              <a:schemeClr val="tx1"/>
            </a:solidFill>
            <a:prstDash val="solid"/>
            <a:round/>
            <a:headEnd type="none" w="med" len="med"/>
            <a:tailEnd type="none" w="med" len="med"/>
          </a:ln>
          <a:effectLst/>
        </p:spPr>
      </p:cxnSp>
      <p:sp>
        <p:nvSpPr>
          <p:cNvPr id="32" name="TextBox 31">
            <a:extLst>
              <a:ext uri="{FF2B5EF4-FFF2-40B4-BE49-F238E27FC236}">
                <a16:creationId xmlns:a16="http://schemas.microsoft.com/office/drawing/2014/main" id="{25DEFA38-5482-F444-8C35-3F1FDB289B79}"/>
              </a:ext>
            </a:extLst>
          </p:cNvPr>
          <p:cNvSpPr txBox="1"/>
          <p:nvPr/>
        </p:nvSpPr>
        <p:spPr>
          <a:xfrm>
            <a:off x="240886" y="5869907"/>
            <a:ext cx="5031443" cy="646331"/>
          </a:xfrm>
          <a:prstGeom prst="rect">
            <a:avLst/>
          </a:prstGeom>
          <a:noFill/>
        </p:spPr>
        <p:txBody>
          <a:bodyPr wrap="square" rtlCol="0">
            <a:spAutoFit/>
          </a:bodyPr>
          <a:lstStyle/>
          <a:p>
            <a:r>
              <a:rPr lang="en-US" dirty="0"/>
              <a:t>(NCI R01CA154549; 2016-2018; Study Team: Bastani, Glenn, Herrmann, </a:t>
            </a:r>
            <a:r>
              <a:rPr lang="en-US" dirty="0" err="1"/>
              <a:t>Crespi</a:t>
            </a:r>
            <a:r>
              <a:rPr lang="en-US" dirty="0"/>
              <a:t>, Hochman)</a:t>
            </a:r>
          </a:p>
        </p:txBody>
      </p:sp>
    </p:spTree>
    <p:extLst>
      <p:ext uri="{BB962C8B-B14F-4D97-AF65-F5344CB8AC3E}">
        <p14:creationId xmlns:p14="http://schemas.microsoft.com/office/powerpoint/2010/main" val="789964446"/>
      </p:ext>
    </p:extLst>
  </p:cSld>
  <p:clrMapOvr>
    <a:masterClrMapping/>
  </p:clrMapOvr>
  <mc:AlternateContent xmlns:mc="http://schemas.openxmlformats.org/markup-compatibility/2006" xmlns:p14="http://schemas.microsoft.com/office/powerpoint/2010/main">
    <mc:Choice Requires="p14">
      <p:transition spd="slow" p14:dur="2000" advTm="69499"/>
    </mc:Choice>
    <mc:Fallback xmlns="">
      <p:transition spd="slow" advTm="6949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ight Arrow 41">
            <a:extLst>
              <a:ext uri="{FF2B5EF4-FFF2-40B4-BE49-F238E27FC236}">
                <a16:creationId xmlns:a16="http://schemas.microsoft.com/office/drawing/2014/main" id="{746C5B60-41C3-9C4A-87EB-3F589660072C}"/>
              </a:ext>
            </a:extLst>
          </p:cNvPr>
          <p:cNvSpPr/>
          <p:nvPr/>
        </p:nvSpPr>
        <p:spPr>
          <a:xfrm>
            <a:off x="-244530" y="1056895"/>
            <a:ext cx="8056351" cy="1916557"/>
          </a:xfrm>
          <a:prstGeom prst="rightArrow">
            <a:avLst/>
          </a:prstGeom>
          <a:solidFill>
            <a:schemeClr val="accent3">
              <a:lumMod val="40000"/>
              <a:lumOff val="6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ight Arrow 39">
            <a:extLst>
              <a:ext uri="{FF2B5EF4-FFF2-40B4-BE49-F238E27FC236}">
                <a16:creationId xmlns:a16="http://schemas.microsoft.com/office/drawing/2014/main" id="{8F2CD85C-9493-6B4B-8102-6A111DA936E2}"/>
              </a:ext>
            </a:extLst>
          </p:cNvPr>
          <p:cNvSpPr/>
          <p:nvPr/>
        </p:nvSpPr>
        <p:spPr>
          <a:xfrm>
            <a:off x="-127641" y="2917523"/>
            <a:ext cx="7960978" cy="1963419"/>
          </a:xfrm>
          <a:prstGeom prst="rightArrow">
            <a:avLst/>
          </a:prstGeom>
          <a:solidFill>
            <a:schemeClr val="accent3">
              <a:lumMod val="40000"/>
              <a:lumOff val="6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Box 15"/>
          <p:cNvSpPr txBox="1">
            <a:spLocks noChangeArrowheads="1"/>
          </p:cNvSpPr>
          <p:nvPr/>
        </p:nvSpPr>
        <p:spPr bwMode="auto">
          <a:xfrm>
            <a:off x="7875480" y="3366131"/>
            <a:ext cx="2194560" cy="1006429"/>
          </a:xfrm>
          <a:prstGeom prst="rect">
            <a:avLst/>
          </a:prstGeom>
          <a:solidFill>
            <a:srgbClr val="FDF8B9"/>
          </a:solidFill>
          <a:ln w="9525">
            <a:solidFill>
              <a:schemeClr val="tx1"/>
            </a:solidFill>
            <a:miter lim="800000"/>
            <a:headEnd/>
            <a:tailEnd/>
          </a:ln>
          <a:effectLst/>
        </p:spPr>
        <p:txBody>
          <a:bodyPr wrap="square">
            <a:spAutoFit/>
          </a:bodyPr>
          <a:lstStyle/>
          <a:p>
            <a:pPr fontAlgn="base">
              <a:lnSpc>
                <a:spcPct val="90000"/>
              </a:lnSpc>
              <a:spcBef>
                <a:spcPct val="0"/>
              </a:spcBef>
              <a:spcAft>
                <a:spcPct val="0"/>
              </a:spcAft>
              <a:defRPr/>
            </a:pPr>
            <a:r>
              <a:rPr lang="en-US" sz="1350" b="1" kern="0" dirty="0">
                <a:solidFill>
                  <a:srgbClr val="000000"/>
                </a:solidFill>
              </a:rPr>
              <a:t>Provider </a:t>
            </a:r>
            <a:endParaRPr lang="en-US" sz="1050" kern="0" dirty="0">
              <a:solidFill>
                <a:srgbClr val="000000"/>
              </a:solidFill>
            </a:endParaRP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chemeClr val="tx1">
                    <a:lumMod val="65000"/>
                    <a:lumOff val="35000"/>
                  </a:schemeClr>
                </a:solidFill>
              </a:rPr>
              <a:t>Demographics, Specialty</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b="1" kern="0" dirty="0">
                <a:solidFill>
                  <a:srgbClr val="000000"/>
                </a:solidFill>
              </a:rPr>
              <a:t>Knowledge, Beliefs, Culture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b="1" kern="0" dirty="0">
                <a:solidFill>
                  <a:srgbClr val="000000"/>
                </a:solidFill>
              </a:rPr>
              <a:t>Communication Style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b="1" kern="0" dirty="0">
                <a:solidFill>
                  <a:srgbClr val="000000"/>
                </a:solidFill>
              </a:rPr>
              <a:t>Barriers &amp; Supports</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chemeClr val="tx1">
                    <a:lumMod val="65000"/>
                    <a:lumOff val="35000"/>
                  </a:schemeClr>
                </a:solidFill>
              </a:rPr>
              <a:t>Practice Related Factors</a:t>
            </a:r>
          </a:p>
        </p:txBody>
      </p:sp>
      <p:pic>
        <p:nvPicPr>
          <p:cNvPr id="25" name="Picture 24">
            <a:extLst>
              <a:ext uri="{FF2B5EF4-FFF2-40B4-BE49-F238E27FC236}">
                <a16:creationId xmlns:a16="http://schemas.microsoft.com/office/drawing/2014/main" id="{BE2B5A64-17B4-CD4E-B3D8-D1B5083B6B8B}"/>
              </a:ext>
            </a:extLst>
          </p:cNvPr>
          <p:cNvPicPr>
            <a:picLocks noChangeAspect="1"/>
          </p:cNvPicPr>
          <p:nvPr/>
        </p:nvPicPr>
        <p:blipFill rotWithShape="1">
          <a:blip r:embed="rId3"/>
          <a:srcRect l="9736" r="11894"/>
          <a:stretch/>
        </p:blipFill>
        <p:spPr>
          <a:xfrm>
            <a:off x="415748" y="2925418"/>
            <a:ext cx="1921540" cy="1824248"/>
          </a:xfrm>
          <a:prstGeom prst="rect">
            <a:avLst/>
          </a:prstGeom>
        </p:spPr>
      </p:pic>
      <p:grpSp>
        <p:nvGrpSpPr>
          <p:cNvPr id="18" name="Group 17">
            <a:extLst>
              <a:ext uri="{FF2B5EF4-FFF2-40B4-BE49-F238E27FC236}">
                <a16:creationId xmlns:a16="http://schemas.microsoft.com/office/drawing/2014/main" id="{EE9201D4-EBA1-F94D-83C3-A9C1BD7FFF51}"/>
              </a:ext>
            </a:extLst>
          </p:cNvPr>
          <p:cNvGrpSpPr/>
          <p:nvPr/>
        </p:nvGrpSpPr>
        <p:grpSpPr>
          <a:xfrm>
            <a:off x="-149157" y="4841975"/>
            <a:ext cx="10219197" cy="1858647"/>
            <a:chOff x="421286" y="1596395"/>
            <a:chExt cx="9908396" cy="1615931"/>
          </a:xfrm>
        </p:grpSpPr>
        <p:sp>
          <p:nvSpPr>
            <p:cNvPr id="15" name="Right Arrow 14">
              <a:extLst>
                <a:ext uri="{FF2B5EF4-FFF2-40B4-BE49-F238E27FC236}">
                  <a16:creationId xmlns:a16="http://schemas.microsoft.com/office/drawing/2014/main" id="{062358EB-6389-304D-B9B7-D989DDE5B781}"/>
                </a:ext>
              </a:extLst>
            </p:cNvPr>
            <p:cNvSpPr/>
            <p:nvPr/>
          </p:nvSpPr>
          <p:spPr>
            <a:xfrm>
              <a:off x="421286" y="1596395"/>
              <a:ext cx="7665022" cy="1615931"/>
            </a:xfrm>
            <a:prstGeom prst="rightArrow">
              <a:avLst/>
            </a:prstGeom>
            <a:solidFill>
              <a:schemeClr val="accent3">
                <a:lumMod val="40000"/>
                <a:lumOff val="60000"/>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9"/>
            <p:cNvSpPr txBox="1">
              <a:spLocks noChangeArrowheads="1"/>
            </p:cNvSpPr>
            <p:nvPr/>
          </p:nvSpPr>
          <p:spPr bwMode="auto">
            <a:xfrm>
              <a:off x="8135122" y="1715514"/>
              <a:ext cx="2194560" cy="1338828"/>
            </a:xfrm>
            <a:prstGeom prst="rect">
              <a:avLst/>
            </a:prstGeom>
            <a:solidFill>
              <a:srgbClr val="FDF8B9"/>
            </a:solidFill>
            <a:ln w="9525">
              <a:solidFill>
                <a:schemeClr val="tx1"/>
              </a:solidFill>
              <a:miter lim="800000"/>
              <a:headEnd/>
              <a:tailEnd/>
            </a:ln>
          </p:spPr>
          <p:txBody>
            <a:bodyPr vert="horz" wrap="square" lIns="34290" tIns="34290" rIns="34290" bIns="3429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00"/>
                </a:buClr>
                <a:buChar char="–"/>
                <a:defRPr sz="2800">
                  <a:solidFill>
                    <a:schemeClr val="tx1"/>
                  </a:solidFill>
                  <a:latin typeface="+mn-lt"/>
                </a:defRPr>
              </a:lvl2pPr>
              <a:lvl3pPr marL="1143000" indent="-228600" algn="l" rtl="0" eaLnBrk="0" fontAlgn="base" hangingPunct="0">
                <a:spcBef>
                  <a:spcPct val="20000"/>
                </a:spcBef>
                <a:spcAft>
                  <a:spcPct val="0"/>
                </a:spcAft>
                <a:buClr>
                  <a:srgbClr val="800000"/>
                </a:buClr>
                <a:buChar char="•"/>
                <a:defRPr sz="2400">
                  <a:solidFill>
                    <a:schemeClr val="tx1"/>
                  </a:solidFill>
                  <a:latin typeface="+mn-lt"/>
                </a:defRPr>
              </a:lvl3pPr>
              <a:lvl4pPr marL="1600200" indent="-228600" algn="l" rtl="0" eaLnBrk="0" fontAlgn="base" hangingPunct="0">
                <a:spcBef>
                  <a:spcPct val="20000"/>
                </a:spcBef>
                <a:spcAft>
                  <a:spcPct val="0"/>
                </a:spcAft>
                <a:buClr>
                  <a:srgbClr val="800000"/>
                </a:buClr>
                <a:buChar char="–"/>
                <a:defRPr sz="2000">
                  <a:solidFill>
                    <a:schemeClr val="tx1"/>
                  </a:solidFill>
                  <a:latin typeface="+mn-lt"/>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defRPr>
              </a:lvl5pPr>
              <a:lvl6pPr marL="2514600" indent="-228600" algn="l" rtl="0" fontAlgn="base">
                <a:spcBef>
                  <a:spcPct val="20000"/>
                </a:spcBef>
                <a:spcAft>
                  <a:spcPct val="0"/>
                </a:spcAft>
                <a:buClr>
                  <a:srgbClr val="800000"/>
                </a:buClr>
                <a:buChar char="»"/>
                <a:defRPr sz="2000">
                  <a:solidFill>
                    <a:schemeClr val="tx1"/>
                  </a:solidFill>
                  <a:latin typeface="+mn-lt"/>
                </a:defRPr>
              </a:lvl6pPr>
              <a:lvl7pPr marL="2971800" indent="-228600" algn="l" rtl="0" fontAlgn="base">
                <a:spcBef>
                  <a:spcPct val="20000"/>
                </a:spcBef>
                <a:spcAft>
                  <a:spcPct val="0"/>
                </a:spcAft>
                <a:buClr>
                  <a:srgbClr val="800000"/>
                </a:buClr>
                <a:buChar char="»"/>
                <a:defRPr sz="2000">
                  <a:solidFill>
                    <a:schemeClr val="tx1"/>
                  </a:solidFill>
                  <a:latin typeface="+mn-lt"/>
                </a:defRPr>
              </a:lvl7pPr>
              <a:lvl8pPr marL="3429000" indent="-228600" algn="l" rtl="0" fontAlgn="base">
                <a:spcBef>
                  <a:spcPct val="20000"/>
                </a:spcBef>
                <a:spcAft>
                  <a:spcPct val="0"/>
                </a:spcAft>
                <a:buClr>
                  <a:srgbClr val="800000"/>
                </a:buClr>
                <a:buChar char="»"/>
                <a:defRPr sz="2000">
                  <a:solidFill>
                    <a:schemeClr val="tx1"/>
                  </a:solidFill>
                  <a:latin typeface="+mn-lt"/>
                </a:defRPr>
              </a:lvl8pPr>
              <a:lvl9pPr marL="3886200" indent="-228600" algn="l" rtl="0" fontAlgn="base">
                <a:spcBef>
                  <a:spcPct val="20000"/>
                </a:spcBef>
                <a:spcAft>
                  <a:spcPct val="0"/>
                </a:spcAft>
                <a:buClr>
                  <a:srgbClr val="800000"/>
                </a:buClr>
                <a:buChar char="»"/>
                <a:defRPr sz="2000">
                  <a:solidFill>
                    <a:schemeClr val="tx1"/>
                  </a:solidFill>
                  <a:latin typeface="+mn-lt"/>
                </a:defRPr>
              </a:lvl9pPr>
            </a:lstStyle>
            <a:p>
              <a:pPr marL="133350" indent="-133350">
                <a:spcAft>
                  <a:spcPts val="0"/>
                </a:spcAft>
                <a:buClr>
                  <a:srgbClr val="000000"/>
                </a:buClr>
                <a:buNone/>
                <a:defRPr/>
              </a:pPr>
              <a:r>
                <a:rPr lang="en-US" sz="1350" b="1" kern="0" dirty="0">
                  <a:solidFill>
                    <a:srgbClr val="000000"/>
                  </a:solidFill>
                  <a:latin typeface="Calibri"/>
                </a:rPr>
                <a:t>Individual (Parent-Level)</a:t>
              </a:r>
              <a:endParaRPr lang="en-US" sz="1650" b="1" kern="0" dirty="0">
                <a:solidFill>
                  <a:srgbClr val="000000"/>
                </a:solidFill>
                <a:latin typeface="Calibri"/>
              </a:endParaRPr>
            </a:p>
            <a:p>
              <a:pPr marL="86916" indent="-86916">
                <a:lnSpc>
                  <a:spcPct val="90000"/>
                </a:lnSpc>
                <a:spcBef>
                  <a:spcPct val="0"/>
                </a:spcBef>
                <a:buClr>
                  <a:schemeClr val="tx1"/>
                </a:buClr>
                <a:buSzPct val="100000"/>
                <a:buFont typeface="Arial" pitchFamily="34" charset="0"/>
                <a:buChar char="•"/>
                <a:defRPr/>
              </a:pPr>
              <a:r>
                <a:rPr lang="en-US" sz="1050" kern="0" dirty="0">
                  <a:solidFill>
                    <a:schemeClr val="tx1">
                      <a:lumMod val="65000"/>
                      <a:lumOff val="35000"/>
                    </a:schemeClr>
                  </a:solidFill>
                </a:rPr>
                <a:t>Demographics, Living conditions</a:t>
              </a:r>
            </a:p>
            <a:p>
              <a:pPr marL="86916" indent="-86916">
                <a:lnSpc>
                  <a:spcPct val="90000"/>
                </a:lnSpc>
                <a:spcBef>
                  <a:spcPct val="0"/>
                </a:spcBef>
                <a:buClr>
                  <a:schemeClr val="tx1"/>
                </a:buClr>
                <a:buSzPct val="100000"/>
                <a:buFont typeface="Arial" pitchFamily="34" charset="0"/>
                <a:buChar char="•"/>
                <a:defRPr/>
              </a:pPr>
              <a:r>
                <a:rPr lang="en-US" sz="1050" kern="0" dirty="0">
                  <a:solidFill>
                    <a:schemeClr val="tx1">
                      <a:lumMod val="65000"/>
                      <a:lumOff val="35000"/>
                    </a:schemeClr>
                  </a:solidFill>
                </a:rPr>
                <a:t>Health care coverage</a:t>
              </a:r>
            </a:p>
            <a:p>
              <a:pPr marL="86916" indent="-86916">
                <a:lnSpc>
                  <a:spcPct val="90000"/>
                </a:lnSpc>
                <a:spcBef>
                  <a:spcPct val="0"/>
                </a:spcBef>
                <a:buClr>
                  <a:schemeClr val="tx1"/>
                </a:buClr>
                <a:buSzPct val="100000"/>
                <a:buFont typeface="Arial" pitchFamily="34" charset="0"/>
                <a:buChar char="•"/>
                <a:defRPr/>
              </a:pPr>
              <a:r>
                <a:rPr lang="en-US" sz="1050" kern="0" dirty="0">
                  <a:solidFill>
                    <a:schemeClr val="tx1">
                      <a:lumMod val="65000"/>
                      <a:lumOff val="35000"/>
                    </a:schemeClr>
                  </a:solidFill>
                </a:rPr>
                <a:t>Medical/preventive health history</a:t>
              </a:r>
            </a:p>
            <a:p>
              <a:pPr marL="86916" indent="-86916">
                <a:lnSpc>
                  <a:spcPct val="90000"/>
                </a:lnSpc>
                <a:spcBef>
                  <a:spcPct val="0"/>
                </a:spcBef>
                <a:buClr>
                  <a:schemeClr val="tx1"/>
                </a:buClr>
                <a:buSzPct val="100000"/>
                <a:buFont typeface="Arial" pitchFamily="34" charset="0"/>
                <a:buChar char="•"/>
                <a:defRPr/>
              </a:pPr>
              <a:r>
                <a:rPr lang="en-US" sz="1050" kern="0" dirty="0">
                  <a:solidFill>
                    <a:schemeClr val="tx1">
                      <a:lumMod val="65000"/>
                      <a:lumOff val="35000"/>
                    </a:schemeClr>
                  </a:solidFill>
                  <a:latin typeface="Calibri"/>
                </a:rPr>
                <a:t>Knowledge, Attitudes, Beliefs, </a:t>
              </a:r>
            </a:p>
            <a:p>
              <a:pPr marL="86916" indent="-86916">
                <a:lnSpc>
                  <a:spcPct val="90000"/>
                </a:lnSpc>
                <a:spcBef>
                  <a:spcPct val="0"/>
                </a:spcBef>
                <a:buClr>
                  <a:schemeClr val="tx1"/>
                </a:buClr>
                <a:buSzPct val="100000"/>
                <a:buFont typeface="Arial" pitchFamily="34" charset="0"/>
                <a:buChar char="•"/>
                <a:defRPr/>
              </a:pPr>
              <a:r>
                <a:rPr lang="en-US" sz="1050" kern="0" dirty="0">
                  <a:solidFill>
                    <a:schemeClr val="tx1">
                      <a:lumMod val="65000"/>
                      <a:lumOff val="35000"/>
                    </a:schemeClr>
                  </a:solidFill>
                  <a:latin typeface="Calibri"/>
                </a:rPr>
                <a:t>Communication with provider</a:t>
              </a:r>
            </a:p>
            <a:p>
              <a:pPr marL="86916" indent="-86916">
                <a:lnSpc>
                  <a:spcPct val="90000"/>
                </a:lnSpc>
                <a:spcBef>
                  <a:spcPct val="0"/>
                </a:spcBef>
                <a:buClr>
                  <a:schemeClr val="tx1"/>
                </a:buClr>
                <a:buSzPct val="100000"/>
                <a:buFont typeface="Arial" pitchFamily="34" charset="0"/>
                <a:buChar char="•"/>
                <a:defRPr/>
              </a:pPr>
              <a:r>
                <a:rPr lang="en-US" sz="1050" kern="0" dirty="0">
                  <a:solidFill>
                    <a:schemeClr val="tx1">
                      <a:lumMod val="65000"/>
                      <a:lumOff val="35000"/>
                    </a:schemeClr>
                  </a:solidFill>
                  <a:latin typeface="Calibri"/>
                </a:rPr>
                <a:t>Barriers &amp; Supports</a:t>
              </a:r>
            </a:p>
            <a:p>
              <a:pPr marL="86916" indent="-86916">
                <a:lnSpc>
                  <a:spcPct val="90000"/>
                </a:lnSpc>
                <a:spcBef>
                  <a:spcPct val="0"/>
                </a:spcBef>
                <a:buClr>
                  <a:schemeClr val="tx1"/>
                </a:buClr>
                <a:buSzPct val="100000"/>
                <a:buFont typeface="Arial" pitchFamily="34" charset="0"/>
                <a:buChar char="•"/>
                <a:defRPr/>
              </a:pPr>
              <a:r>
                <a:rPr lang="en-US" sz="1050" b="1" kern="0" dirty="0">
                  <a:latin typeface="Calibri"/>
                </a:rPr>
                <a:t>Cue to action</a:t>
              </a:r>
              <a:endParaRPr lang="en-US" sz="1275" b="1" kern="0" dirty="0">
                <a:latin typeface="Calibri"/>
              </a:endParaRPr>
            </a:p>
            <a:p>
              <a:pPr marL="133350" indent="-133350">
                <a:spcBef>
                  <a:spcPts val="0"/>
                </a:spcBef>
                <a:buSzPct val="120000"/>
                <a:defRPr/>
              </a:pPr>
              <a:endParaRPr lang="en-US" sz="1275" kern="0" dirty="0">
                <a:solidFill>
                  <a:srgbClr val="000000"/>
                </a:solidFill>
                <a:latin typeface="Calibri"/>
              </a:endParaRPr>
            </a:p>
          </p:txBody>
        </p:sp>
        <p:sp>
          <p:nvSpPr>
            <p:cNvPr id="3" name="Rectangle 2">
              <a:extLst>
                <a:ext uri="{FF2B5EF4-FFF2-40B4-BE49-F238E27FC236}">
                  <a16:creationId xmlns:a16="http://schemas.microsoft.com/office/drawing/2014/main" id="{DD002D20-5BAF-4444-8395-7B916563C19A}"/>
                </a:ext>
              </a:extLst>
            </p:cNvPr>
            <p:cNvSpPr/>
            <p:nvPr/>
          </p:nvSpPr>
          <p:spPr>
            <a:xfrm>
              <a:off x="3146717" y="2231219"/>
              <a:ext cx="3951563" cy="604781"/>
            </a:xfrm>
            <a:prstGeom prst="rect">
              <a:avLst/>
            </a:prstGeom>
            <a:ln>
              <a:noFill/>
            </a:ln>
          </p:spPr>
          <p:txBody>
            <a:bodyPr wrap="square">
              <a:spAutoFit/>
            </a:bodyPr>
            <a:lstStyle/>
            <a:p>
              <a:pPr marL="285744" indent="-285744">
                <a:lnSpc>
                  <a:spcPct val="90000"/>
                </a:lnSpc>
                <a:buFont typeface="Arial" panose="020B0604020202020204" pitchFamily="34" charset="0"/>
                <a:buChar char="•"/>
              </a:pPr>
              <a:r>
                <a:rPr lang="en-US" dirty="0">
                  <a:solidFill>
                    <a:srgbClr val="000000"/>
                  </a:solidFill>
                  <a:cs typeface="Arial"/>
                </a:rPr>
                <a:t>Reminder card for 2</a:t>
              </a:r>
              <a:r>
                <a:rPr lang="en-US" baseline="30000" dirty="0">
                  <a:solidFill>
                    <a:srgbClr val="000000"/>
                  </a:solidFill>
                  <a:cs typeface="Arial"/>
                </a:rPr>
                <a:t>nd</a:t>
              </a:r>
              <a:r>
                <a:rPr lang="en-US" dirty="0">
                  <a:solidFill>
                    <a:srgbClr val="000000"/>
                  </a:solidFill>
                  <a:cs typeface="Arial"/>
                </a:rPr>
                <a:t> and 3</a:t>
              </a:r>
              <a:r>
                <a:rPr lang="en-US" baseline="30000" dirty="0">
                  <a:solidFill>
                    <a:srgbClr val="000000"/>
                  </a:solidFill>
                  <a:cs typeface="Arial"/>
                </a:rPr>
                <a:t>rd</a:t>
              </a:r>
              <a:r>
                <a:rPr lang="en-US" dirty="0">
                  <a:solidFill>
                    <a:srgbClr val="000000"/>
                  </a:solidFill>
                  <a:cs typeface="Arial"/>
                </a:rPr>
                <a:t> dose</a:t>
              </a:r>
            </a:p>
            <a:p>
              <a:pPr marL="285744" indent="-285744">
                <a:lnSpc>
                  <a:spcPct val="95000"/>
                </a:lnSpc>
                <a:buFont typeface="Arial" panose="020B0604020202020204" pitchFamily="34" charset="0"/>
                <a:buChar char="•"/>
              </a:pPr>
              <a:r>
                <a:rPr lang="en-US" dirty="0">
                  <a:solidFill>
                    <a:srgbClr val="000000"/>
                  </a:solidFill>
                  <a:cs typeface="Arial"/>
                </a:rPr>
                <a:t>Given to parent at time of first dose</a:t>
              </a:r>
            </a:p>
          </p:txBody>
        </p:sp>
        <p:sp>
          <p:nvSpPr>
            <p:cNvPr id="4" name="Rectangle 3">
              <a:extLst>
                <a:ext uri="{FF2B5EF4-FFF2-40B4-BE49-F238E27FC236}">
                  <a16:creationId xmlns:a16="http://schemas.microsoft.com/office/drawing/2014/main" id="{FACBB157-C026-5542-B3F0-3D7FCA6794FE}"/>
                </a:ext>
              </a:extLst>
            </p:cNvPr>
            <p:cNvSpPr/>
            <p:nvPr/>
          </p:nvSpPr>
          <p:spPr>
            <a:xfrm>
              <a:off x="3689088" y="1900955"/>
              <a:ext cx="2790931" cy="439890"/>
            </a:xfrm>
            <a:prstGeom prst="rect">
              <a:avLst/>
            </a:prstGeom>
            <a:ln>
              <a:noFill/>
            </a:ln>
          </p:spPr>
          <p:txBody>
            <a:bodyPr wrap="square">
              <a:spAutoFit/>
            </a:bodyPr>
            <a:lstStyle/>
            <a:p>
              <a:pPr algn="ctr"/>
              <a:r>
                <a:rPr lang="en-US" sz="2400" b="1" dirty="0">
                  <a:solidFill>
                    <a:srgbClr val="002060"/>
                  </a:solidFill>
                  <a:cs typeface="Arial"/>
                </a:rPr>
                <a:t>Parent Level </a:t>
              </a:r>
            </a:p>
          </p:txBody>
        </p:sp>
      </p:grpSp>
      <p:grpSp>
        <p:nvGrpSpPr>
          <p:cNvPr id="19" name="Group 18">
            <a:extLst>
              <a:ext uri="{FF2B5EF4-FFF2-40B4-BE49-F238E27FC236}">
                <a16:creationId xmlns:a16="http://schemas.microsoft.com/office/drawing/2014/main" id="{2A3D7860-8105-0C47-851C-A399808BC431}"/>
              </a:ext>
            </a:extLst>
          </p:cNvPr>
          <p:cNvGrpSpPr/>
          <p:nvPr/>
        </p:nvGrpSpPr>
        <p:grpSpPr>
          <a:xfrm>
            <a:off x="3137693" y="3436406"/>
            <a:ext cx="3481558" cy="1444536"/>
            <a:chOff x="4050813" y="4832814"/>
            <a:chExt cx="3481558" cy="1444536"/>
          </a:xfrm>
        </p:grpSpPr>
        <p:sp>
          <p:nvSpPr>
            <p:cNvPr id="26" name="TextBox 25">
              <a:extLst>
                <a:ext uri="{FF2B5EF4-FFF2-40B4-BE49-F238E27FC236}">
                  <a16:creationId xmlns:a16="http://schemas.microsoft.com/office/drawing/2014/main" id="{B58C6091-0B41-BC4E-AC3E-96112F858172}"/>
                </a:ext>
              </a:extLst>
            </p:cNvPr>
            <p:cNvSpPr txBox="1"/>
            <p:nvPr/>
          </p:nvSpPr>
          <p:spPr>
            <a:xfrm>
              <a:off x="4050813" y="5160121"/>
              <a:ext cx="3481558" cy="1117229"/>
            </a:xfrm>
            <a:prstGeom prst="rect">
              <a:avLst/>
            </a:prstGeom>
            <a:noFill/>
          </p:spPr>
          <p:txBody>
            <a:bodyPr wrap="square" rtlCol="0">
              <a:spAutoFit/>
            </a:bodyPr>
            <a:lstStyle/>
            <a:p>
              <a:pPr marL="285744" indent="-285744">
                <a:lnSpc>
                  <a:spcPct val="90000"/>
                </a:lnSpc>
                <a:buFont typeface="Arial" panose="020B0604020202020204" pitchFamily="34" charset="0"/>
                <a:buChar char="•"/>
              </a:pPr>
              <a:r>
                <a:rPr lang="en-US" dirty="0">
                  <a:solidFill>
                    <a:srgbClr val="000000"/>
                  </a:solidFill>
                  <a:cs typeface="Arial"/>
                </a:rPr>
                <a:t>Current recommendations</a:t>
              </a:r>
            </a:p>
            <a:p>
              <a:pPr marL="285744" indent="-285744">
                <a:lnSpc>
                  <a:spcPct val="90000"/>
                </a:lnSpc>
                <a:buFont typeface="Arial" panose="020B0604020202020204" pitchFamily="34" charset="0"/>
                <a:buChar char="•"/>
              </a:pPr>
              <a:r>
                <a:rPr lang="en-US" dirty="0">
                  <a:solidFill>
                    <a:srgbClr val="000000"/>
                  </a:solidFill>
                  <a:cs typeface="Arial"/>
                </a:rPr>
                <a:t>Communication techniques</a:t>
              </a:r>
            </a:p>
            <a:p>
              <a:pPr marL="285744" indent="-285744">
                <a:lnSpc>
                  <a:spcPct val="90000"/>
                </a:lnSpc>
                <a:buFont typeface="Arial" panose="020B0604020202020204" pitchFamily="34" charset="0"/>
                <a:buChar char="•"/>
              </a:pPr>
              <a:r>
                <a:rPr lang="en-US" dirty="0">
                  <a:solidFill>
                    <a:srgbClr val="000000"/>
                  </a:solidFill>
                  <a:cs typeface="Arial"/>
                </a:rPr>
                <a:t>Provider and clinic feedback</a:t>
              </a:r>
            </a:p>
            <a:p>
              <a:pPr marL="285744" indent="-285744">
                <a:buFont typeface="Arial" panose="020B0604020202020204" pitchFamily="34" charset="0"/>
                <a:buChar char="•"/>
              </a:pPr>
              <a:endParaRPr lang="en-US" dirty="0">
                <a:solidFill>
                  <a:srgbClr val="000000"/>
                </a:solidFill>
                <a:cs typeface="Arial"/>
              </a:endParaRPr>
            </a:p>
          </p:txBody>
        </p:sp>
        <p:sp>
          <p:nvSpPr>
            <p:cNvPr id="7" name="Rectangle 6">
              <a:extLst>
                <a:ext uri="{FF2B5EF4-FFF2-40B4-BE49-F238E27FC236}">
                  <a16:creationId xmlns:a16="http://schemas.microsoft.com/office/drawing/2014/main" id="{B9E4F490-DFEB-C641-A891-64F48CFA33DB}"/>
                </a:ext>
              </a:extLst>
            </p:cNvPr>
            <p:cNvSpPr/>
            <p:nvPr/>
          </p:nvSpPr>
          <p:spPr>
            <a:xfrm>
              <a:off x="4449020" y="4832814"/>
              <a:ext cx="2724528" cy="461665"/>
            </a:xfrm>
            <a:prstGeom prst="rect">
              <a:avLst/>
            </a:prstGeom>
          </p:spPr>
          <p:txBody>
            <a:bodyPr wrap="none">
              <a:spAutoFit/>
            </a:bodyPr>
            <a:lstStyle/>
            <a:p>
              <a:pPr algn="ctr"/>
              <a:r>
                <a:rPr lang="en-US" sz="2400" b="1" dirty="0">
                  <a:solidFill>
                    <a:srgbClr val="002060"/>
                  </a:solidFill>
                  <a:cs typeface="Arial"/>
                </a:rPr>
                <a:t>Provider/Staff Level</a:t>
              </a:r>
            </a:p>
          </p:txBody>
        </p:sp>
      </p:grpSp>
      <p:sp>
        <p:nvSpPr>
          <p:cNvPr id="10" name="Rectangle 9">
            <a:extLst>
              <a:ext uri="{FF2B5EF4-FFF2-40B4-BE49-F238E27FC236}">
                <a16:creationId xmlns:a16="http://schemas.microsoft.com/office/drawing/2014/main" id="{1A089B2D-CA15-6441-B524-A16E572C3D30}"/>
              </a:ext>
            </a:extLst>
          </p:cNvPr>
          <p:cNvSpPr/>
          <p:nvPr/>
        </p:nvSpPr>
        <p:spPr>
          <a:xfrm>
            <a:off x="3231662" y="1860590"/>
            <a:ext cx="7108338" cy="840230"/>
          </a:xfrm>
          <a:prstGeom prst="rect">
            <a:avLst/>
          </a:prstGeom>
        </p:spPr>
        <p:txBody>
          <a:bodyPr wrap="square">
            <a:spAutoFit/>
          </a:bodyPr>
          <a:lstStyle/>
          <a:p>
            <a:pPr marL="285744" indent="-285744">
              <a:lnSpc>
                <a:spcPct val="90000"/>
              </a:lnSpc>
              <a:buFont typeface="Arial" panose="020B0604020202020204" pitchFamily="34" charset="0"/>
              <a:buChar char="•"/>
            </a:pPr>
            <a:r>
              <a:rPr lang="en-US" dirty="0">
                <a:solidFill>
                  <a:srgbClr val="000000"/>
                </a:solidFill>
                <a:cs typeface="Arial"/>
              </a:rPr>
              <a:t>Changes to clinic workflow &amp; </a:t>
            </a:r>
          </a:p>
          <a:p>
            <a:pPr>
              <a:lnSpc>
                <a:spcPct val="90000"/>
              </a:lnSpc>
            </a:pPr>
            <a:r>
              <a:rPr lang="en-US" dirty="0">
                <a:solidFill>
                  <a:srgbClr val="000000"/>
                </a:solidFill>
                <a:cs typeface="Arial"/>
              </a:rPr>
              <a:t>     policies to reduce missed opportunities</a:t>
            </a:r>
          </a:p>
          <a:p>
            <a:pPr>
              <a:lnSpc>
                <a:spcPct val="90000"/>
              </a:lnSpc>
            </a:pPr>
            <a:r>
              <a:rPr lang="en-US" dirty="0">
                <a:solidFill>
                  <a:srgbClr val="000000"/>
                </a:solidFill>
                <a:cs typeface="Arial"/>
              </a:rPr>
              <a:t>        </a:t>
            </a:r>
          </a:p>
        </p:txBody>
      </p:sp>
      <p:sp>
        <p:nvSpPr>
          <p:cNvPr id="41" name="Text Box 15">
            <a:extLst>
              <a:ext uri="{FF2B5EF4-FFF2-40B4-BE49-F238E27FC236}">
                <a16:creationId xmlns:a16="http://schemas.microsoft.com/office/drawing/2014/main" id="{88E42C4A-8C88-B64D-8277-BF7E32D5532F}"/>
              </a:ext>
            </a:extLst>
          </p:cNvPr>
          <p:cNvSpPr txBox="1">
            <a:spLocks noChangeArrowheads="1"/>
          </p:cNvSpPr>
          <p:nvPr/>
        </p:nvSpPr>
        <p:spPr bwMode="auto">
          <a:xfrm>
            <a:off x="7823724" y="1532601"/>
            <a:ext cx="2168415" cy="1006429"/>
          </a:xfrm>
          <a:prstGeom prst="rect">
            <a:avLst/>
          </a:prstGeom>
          <a:solidFill>
            <a:srgbClr val="FDF8B9"/>
          </a:solidFill>
          <a:ln w="9525">
            <a:solidFill>
              <a:schemeClr val="tx1"/>
            </a:solidFill>
            <a:miter lim="800000"/>
            <a:headEnd/>
            <a:tailEnd/>
          </a:ln>
          <a:effectLst/>
        </p:spPr>
        <p:txBody>
          <a:bodyPr wrap="square">
            <a:spAutoFit/>
          </a:bodyPr>
          <a:lstStyle/>
          <a:p>
            <a:pPr fontAlgn="base">
              <a:lnSpc>
                <a:spcPct val="90000"/>
              </a:lnSpc>
              <a:spcBef>
                <a:spcPct val="0"/>
              </a:spcBef>
              <a:spcAft>
                <a:spcPct val="0"/>
              </a:spcAft>
              <a:defRPr/>
            </a:pPr>
            <a:r>
              <a:rPr lang="en-US" sz="1350" b="1" kern="0" dirty="0">
                <a:solidFill>
                  <a:srgbClr val="000000"/>
                </a:solidFill>
              </a:rPr>
              <a:t>System </a:t>
            </a:r>
            <a:endParaRPr lang="en-US" sz="1050" kern="0" dirty="0">
              <a:solidFill>
                <a:srgbClr val="000000"/>
              </a:solidFill>
            </a:endParaRP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chemeClr val="tx1">
                    <a:lumMod val="65000"/>
                    <a:lumOff val="35000"/>
                  </a:schemeClr>
                </a:solidFill>
              </a:rPr>
              <a:t>Age/Maturity/Size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chemeClr val="tx1">
                    <a:lumMod val="65000"/>
                    <a:lumOff val="35000"/>
                  </a:schemeClr>
                </a:solidFill>
              </a:rPr>
              <a:t>Type/Structure/Climate/Resources</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chemeClr val="tx1">
                    <a:lumMod val="65000"/>
                    <a:lumOff val="35000"/>
                  </a:schemeClr>
                </a:solidFill>
              </a:rPr>
              <a:t>Patient &amp; Provider Mix</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b="1" kern="0" dirty="0">
                <a:solidFill>
                  <a:srgbClr val="000000"/>
                </a:solidFill>
              </a:rPr>
              <a:t>Readiness for Change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b="1" kern="0" dirty="0">
                <a:solidFill>
                  <a:srgbClr val="000000"/>
                </a:solidFill>
              </a:rPr>
              <a:t>Policies/Practices/Procedures</a:t>
            </a:r>
          </a:p>
        </p:txBody>
      </p:sp>
      <p:pic>
        <p:nvPicPr>
          <p:cNvPr id="30" name="Picture 6" descr="http://www.childrensmedmag.com/wp-content/uploads/2013/09/Nurse_atComputer-571x380.jpg">
            <a:extLst>
              <a:ext uri="{FF2B5EF4-FFF2-40B4-BE49-F238E27FC236}">
                <a16:creationId xmlns:a16="http://schemas.microsoft.com/office/drawing/2014/main" id="{DF3674AF-879E-614A-B7F7-33F502D065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82" r="5192"/>
          <a:stretch/>
        </p:blipFill>
        <p:spPr bwMode="auto">
          <a:xfrm>
            <a:off x="484856" y="907882"/>
            <a:ext cx="1913142" cy="190949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F7B55CF-F012-E945-9446-7F9DDD7E8DB8}"/>
              </a:ext>
            </a:extLst>
          </p:cNvPr>
          <p:cNvSpPr/>
          <p:nvPr/>
        </p:nvSpPr>
        <p:spPr>
          <a:xfrm>
            <a:off x="1758852" y="1526879"/>
            <a:ext cx="6096000" cy="461665"/>
          </a:xfrm>
          <a:prstGeom prst="rect">
            <a:avLst/>
          </a:prstGeom>
        </p:spPr>
        <p:txBody>
          <a:bodyPr>
            <a:spAutoFit/>
          </a:bodyPr>
          <a:lstStyle/>
          <a:p>
            <a:pPr algn="ctr"/>
            <a:r>
              <a:rPr lang="en-US" sz="2400" b="1" dirty="0">
                <a:solidFill>
                  <a:srgbClr val="002060"/>
                </a:solidFill>
                <a:cs typeface="Arial"/>
              </a:rPr>
              <a:t>System Level</a:t>
            </a:r>
          </a:p>
        </p:txBody>
      </p:sp>
      <p:sp>
        <p:nvSpPr>
          <p:cNvPr id="43" name="Rectangle 2">
            <a:extLst>
              <a:ext uri="{FF2B5EF4-FFF2-40B4-BE49-F238E27FC236}">
                <a16:creationId xmlns:a16="http://schemas.microsoft.com/office/drawing/2014/main" id="{BAC54B64-5E11-F44C-A157-46EA36D62080}"/>
              </a:ext>
            </a:extLst>
          </p:cNvPr>
          <p:cNvSpPr txBox="1">
            <a:spLocks noChangeArrowheads="1"/>
          </p:cNvSpPr>
          <p:nvPr/>
        </p:nvSpPr>
        <p:spPr bwMode="auto">
          <a:xfrm>
            <a:off x="1" y="118533"/>
            <a:ext cx="12191999" cy="810676"/>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r>
              <a:rPr lang="en-US" sz="4000" dirty="0">
                <a:solidFill>
                  <a:srgbClr val="000000"/>
                </a:solidFill>
                <a:cs typeface="Arial" pitchFamily="34" charset="0"/>
              </a:rPr>
              <a:t>Multilevel Intervention</a:t>
            </a:r>
            <a:endParaRPr lang="en-US" sz="4000" b="0" dirty="0">
              <a:solidFill>
                <a:srgbClr val="000000"/>
              </a:solidFill>
              <a:cs typeface="Arial" pitchFamily="34" charset="0"/>
            </a:endParaRPr>
          </a:p>
        </p:txBody>
      </p:sp>
      <p:pic>
        <p:nvPicPr>
          <p:cNvPr id="23" name="Picture 12" descr="http://ahrsitefiles.s3.amazonaws.com/SiteFiles/SiteImages/HPV-vaccine-reminder-magnet-redblue_opt.png">
            <a:extLst>
              <a:ext uri="{FF2B5EF4-FFF2-40B4-BE49-F238E27FC236}">
                <a16:creationId xmlns:a16="http://schemas.microsoft.com/office/drawing/2014/main" id="{E1754605-4C64-D64C-85FB-D738E95BC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21" y="4823460"/>
            <a:ext cx="1994577" cy="1994578"/>
          </a:xfrm>
          <a:prstGeom prst="rect">
            <a:avLst/>
          </a:prstGeom>
          <a:pattFill prst="pct5">
            <a:fgClr>
              <a:schemeClr val="accent1"/>
            </a:fgClr>
            <a:bgClr>
              <a:schemeClr val="bg1"/>
            </a:bgClr>
          </a:pattFill>
        </p:spPr>
      </p:pic>
      <p:sp>
        <p:nvSpPr>
          <p:cNvPr id="2" name="Slide Number Placeholder 1">
            <a:extLst>
              <a:ext uri="{FF2B5EF4-FFF2-40B4-BE49-F238E27FC236}">
                <a16:creationId xmlns:a16="http://schemas.microsoft.com/office/drawing/2014/main" id="{BEA7D07A-97F7-6747-86AD-8EA4862D5E38}"/>
              </a:ext>
            </a:extLst>
          </p:cNvPr>
          <p:cNvSpPr>
            <a:spLocks noGrp="1"/>
          </p:cNvSpPr>
          <p:nvPr>
            <p:ph type="sldNum" sz="quarter" idx="12"/>
          </p:nvPr>
        </p:nvSpPr>
        <p:spPr/>
        <p:txBody>
          <a:bodyPr/>
          <a:lstStyle/>
          <a:p>
            <a:fld id="{B5CD95D6-22C9-A24E-B2E2-43160CF605BE}" type="slidenum">
              <a:rPr lang="en-US" smtClean="0"/>
              <a:t>33</a:t>
            </a:fld>
            <a:endParaRPr lang="en-US" dirty="0"/>
          </a:p>
        </p:txBody>
      </p:sp>
    </p:spTree>
    <p:extLst>
      <p:ext uri="{BB962C8B-B14F-4D97-AF65-F5344CB8AC3E}">
        <p14:creationId xmlns:p14="http://schemas.microsoft.com/office/powerpoint/2010/main" val="745373585"/>
      </p:ext>
    </p:extLst>
  </p:cSld>
  <p:clrMapOvr>
    <a:masterClrMapping/>
  </p:clrMapOvr>
  <mc:AlternateContent xmlns:mc="http://schemas.openxmlformats.org/markup-compatibility/2006" xmlns:p14="http://schemas.microsoft.com/office/powerpoint/2010/main">
    <mc:Choice Requires="p14">
      <p:transition spd="slow" p14:dur="2000" advTm="91610"/>
    </mc:Choice>
    <mc:Fallback xmlns="">
      <p:transition spd="slow" advTm="9161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5AB13FD-6C96-471C-A1C0-78E009217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8069" y="1449332"/>
            <a:ext cx="4338743" cy="4700305"/>
          </a:xfrm>
          <a:prstGeom prst="rect">
            <a:avLst/>
          </a:prstGeom>
        </p:spPr>
      </p:pic>
      <p:pic>
        <p:nvPicPr>
          <p:cNvPr id="45" name="Picture 44">
            <a:extLst>
              <a:ext uri="{FF2B5EF4-FFF2-40B4-BE49-F238E27FC236}">
                <a16:creationId xmlns:a16="http://schemas.microsoft.com/office/drawing/2014/main" id="{90C53B26-6DD2-441E-9F03-BE7393F72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00" y="1409035"/>
            <a:ext cx="4335588" cy="4696887"/>
          </a:xfrm>
          <a:prstGeom prst="rect">
            <a:avLst/>
          </a:prstGeom>
        </p:spPr>
      </p:pic>
      <p:sp>
        <p:nvSpPr>
          <p:cNvPr id="6" name="Title 2"/>
          <p:cNvSpPr txBox="1">
            <a:spLocks/>
          </p:cNvSpPr>
          <p:nvPr/>
        </p:nvSpPr>
        <p:spPr>
          <a:xfrm>
            <a:off x="4761" y="147476"/>
            <a:ext cx="12293599" cy="866303"/>
          </a:xfrm>
          <a:prstGeom prst="rect">
            <a:avLst/>
          </a:prstGeom>
          <a:solidFill>
            <a:schemeClr val="accent1">
              <a:lumMod val="20000"/>
              <a:lumOff val="80000"/>
            </a:schemeClr>
          </a:solidFill>
        </p:spPr>
        <p:txBody>
          <a:bodyPr vert="horz" lIns="0" tIns="0" rIns="0" bIns="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uLnTx/>
                <a:uFillTx/>
                <a:cs typeface="Calibri"/>
              </a:rPr>
              <a:t>Effect of the Intervention on </a:t>
            </a:r>
            <a:r>
              <a:rPr lang="en-US" sz="3200" b="1" dirty="0">
                <a:cs typeface="Calibri"/>
              </a:rPr>
              <a:t>HPV Vaccine Initiation &amp; Completion</a:t>
            </a:r>
            <a:endParaRPr kumimoji="0" lang="en-US" sz="3200" b="1" i="0" u="none" strike="noStrike" kern="1200" cap="none" spc="0" normalizeH="0" baseline="0" noProof="0" dirty="0">
              <a:ln>
                <a:noFill/>
              </a:ln>
              <a:uLnTx/>
              <a:uFillTx/>
              <a:cs typeface="Calibri"/>
            </a:endParaRPr>
          </a:p>
        </p:txBody>
      </p:sp>
      <p:sp>
        <p:nvSpPr>
          <p:cNvPr id="4" name="AutoShape 4" descr="Image result for icon patient"/>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939617" y="1053429"/>
            <a:ext cx="5280096"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7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HPV Vaccine Initiation Rates (</a:t>
            </a:r>
            <a:r>
              <a:rPr lang="en-US" sz="1700" b="1" dirty="0">
                <a:latin typeface="Arial" panose="020B0604020202020204" pitchFamily="34" charset="0"/>
                <a:cs typeface="Arial" panose="020B0604020202020204" pitchFamily="34" charset="0"/>
              </a:rPr>
              <a:t>N~17,000</a:t>
            </a:r>
            <a:r>
              <a:rPr kumimoji="0" lang="en-US" sz="17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p:txBody>
      </p:sp>
      <p:sp>
        <p:nvSpPr>
          <p:cNvPr id="33" name="Rectangle 32"/>
          <p:cNvSpPr/>
          <p:nvPr/>
        </p:nvSpPr>
        <p:spPr>
          <a:xfrm>
            <a:off x="5901797" y="1053429"/>
            <a:ext cx="5491161" cy="353943"/>
          </a:xfrm>
          <a:prstGeom prst="rect">
            <a:avLst/>
          </a:prstGeom>
        </p:spPr>
        <p:txBody>
          <a:bodyPr wrap="square">
            <a:spAutoFit/>
          </a:bodyPr>
          <a:lstStyle/>
          <a:p>
            <a:pPr lvl="0">
              <a:spcAft>
                <a:spcPts val="1200"/>
              </a:spcAft>
              <a:defRPr/>
            </a:pPr>
            <a:r>
              <a:rPr kumimoji="0" lang="en-US" sz="17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HPV Vaccine Completion Rates </a:t>
            </a:r>
            <a:r>
              <a:rPr lang="en-US" sz="1700" b="1" dirty="0">
                <a:latin typeface="Arial" panose="020B0604020202020204" pitchFamily="34" charset="0"/>
                <a:cs typeface="Arial" panose="020B0604020202020204" pitchFamily="34" charset="0"/>
              </a:rPr>
              <a:t>(N~17,000)</a:t>
            </a:r>
          </a:p>
        </p:txBody>
      </p:sp>
      <p:sp>
        <p:nvSpPr>
          <p:cNvPr id="43" name="TextBox 42"/>
          <p:cNvSpPr txBox="1"/>
          <p:nvPr/>
        </p:nvSpPr>
        <p:spPr>
          <a:xfrm>
            <a:off x="1035787" y="6064192"/>
            <a:ext cx="452399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Significant overall effect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and larger effect for males &amp; younger patients</a:t>
            </a:r>
          </a:p>
        </p:txBody>
      </p:sp>
      <p:sp>
        <p:nvSpPr>
          <p:cNvPr id="44" name="TextBox 43"/>
          <p:cNvSpPr txBox="1"/>
          <p:nvPr/>
        </p:nvSpPr>
        <p:spPr>
          <a:xfrm>
            <a:off x="5776431" y="6064191"/>
            <a:ext cx="432201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 significant overall effect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Significant effect for males &amp; younger patients</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2" name="Slide Number Placeholder 1">
            <a:extLst>
              <a:ext uri="{FF2B5EF4-FFF2-40B4-BE49-F238E27FC236}">
                <a16:creationId xmlns:a16="http://schemas.microsoft.com/office/drawing/2014/main" id="{AC96D016-E4BB-6745-B763-61DC88007C02}"/>
              </a:ext>
            </a:extLst>
          </p:cNvPr>
          <p:cNvSpPr>
            <a:spLocks noGrp="1"/>
          </p:cNvSpPr>
          <p:nvPr>
            <p:ph type="sldNum" sz="quarter" idx="12"/>
          </p:nvPr>
        </p:nvSpPr>
        <p:spPr/>
        <p:txBody>
          <a:bodyPr/>
          <a:lstStyle/>
          <a:p>
            <a:fld id="{B5CD95D6-22C9-A24E-B2E2-43160CF605BE}" type="slidenum">
              <a:rPr lang="en-US" smtClean="0"/>
              <a:t>34</a:t>
            </a:fld>
            <a:endParaRPr lang="en-US" dirty="0"/>
          </a:p>
        </p:txBody>
      </p:sp>
    </p:spTree>
    <p:extLst>
      <p:ext uri="{BB962C8B-B14F-4D97-AF65-F5344CB8AC3E}">
        <p14:creationId xmlns:p14="http://schemas.microsoft.com/office/powerpoint/2010/main" val="1107684134"/>
      </p:ext>
    </p:extLst>
  </p:cSld>
  <p:clrMapOvr>
    <a:masterClrMapping/>
  </p:clrMapOvr>
  <mc:AlternateContent xmlns:mc="http://schemas.openxmlformats.org/markup-compatibility/2006" xmlns:p14="http://schemas.microsoft.com/office/powerpoint/2010/main">
    <mc:Choice Requires="p14">
      <p:transition spd="slow" p14:dur="2000" advTm="67755"/>
    </mc:Choice>
    <mc:Fallback xmlns="">
      <p:transition spd="slow" advTm="6775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2697" y="2133603"/>
            <a:ext cx="1295400" cy="411480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pic>
        <p:nvPicPr>
          <p:cNvPr id="3" name="Picture 2"/>
          <p:cNvPicPr>
            <a:picLocks noChangeAspect="1"/>
          </p:cNvPicPr>
          <p:nvPr/>
        </p:nvPicPr>
        <p:blipFill>
          <a:blip r:embed="rId3"/>
          <a:stretch>
            <a:fillRect/>
          </a:stretch>
        </p:blipFill>
        <p:spPr>
          <a:xfrm>
            <a:off x="852613" y="1841086"/>
            <a:ext cx="8448675" cy="4579656"/>
          </a:xfrm>
          <a:prstGeom prst="rect">
            <a:avLst/>
          </a:prstGeom>
        </p:spPr>
      </p:pic>
      <p:sp>
        <p:nvSpPr>
          <p:cNvPr id="10" name="Rectangle 9">
            <a:extLst>
              <a:ext uri="{FF2B5EF4-FFF2-40B4-BE49-F238E27FC236}">
                <a16:creationId xmlns:a16="http://schemas.microsoft.com/office/drawing/2014/main" id="{43696740-B827-354C-8AE3-B9DDBB11D512}"/>
              </a:ext>
            </a:extLst>
          </p:cNvPr>
          <p:cNvSpPr/>
          <p:nvPr/>
        </p:nvSpPr>
        <p:spPr>
          <a:xfrm>
            <a:off x="0" y="233176"/>
            <a:ext cx="12192000" cy="13716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3000" b="1" dirty="0">
                <a:solidFill>
                  <a:schemeClr val="tx1"/>
                </a:solidFill>
              </a:rPr>
              <a:t>   PUTTING IT ALL TOGETHER: Comparative Effectiveness of Interventions       </a:t>
            </a:r>
          </a:p>
          <a:p>
            <a:pPr lvl="0" algn="ctr">
              <a:defRPr/>
            </a:pPr>
            <a:r>
              <a:rPr lang="en-US" sz="3000" b="1" dirty="0">
                <a:solidFill>
                  <a:schemeClr val="tx1"/>
                </a:solidFill>
              </a:rPr>
              <a:t>   to Increase HPV Vaccine Receipt in Federally Qualified Health Centers</a:t>
            </a:r>
            <a:endParaRPr lang="en-US" sz="3000" b="1" dirty="0">
              <a:solidFill>
                <a:schemeClr val="tx1"/>
              </a:solidFill>
              <a:latin typeface="Calibri"/>
            </a:endParaRPr>
          </a:p>
        </p:txBody>
      </p:sp>
      <p:sp>
        <p:nvSpPr>
          <p:cNvPr id="2" name="Slide Number Placeholder 1">
            <a:extLst>
              <a:ext uri="{FF2B5EF4-FFF2-40B4-BE49-F238E27FC236}">
                <a16:creationId xmlns:a16="http://schemas.microsoft.com/office/drawing/2014/main" id="{F8CF3AE5-0E3D-0F49-A23A-5A24A12D88B1}"/>
              </a:ext>
            </a:extLst>
          </p:cNvPr>
          <p:cNvSpPr>
            <a:spLocks noGrp="1"/>
          </p:cNvSpPr>
          <p:nvPr>
            <p:ph type="sldNum" sz="quarter" idx="12"/>
          </p:nvPr>
        </p:nvSpPr>
        <p:spPr/>
        <p:txBody>
          <a:bodyPr/>
          <a:lstStyle/>
          <a:p>
            <a:fld id="{B5CD95D6-22C9-A24E-B2E2-43160CF605BE}" type="slidenum">
              <a:rPr lang="en-US" smtClean="0"/>
              <a:t>35</a:t>
            </a:fld>
            <a:endParaRPr lang="en-US" dirty="0"/>
          </a:p>
        </p:txBody>
      </p:sp>
      <p:sp>
        <p:nvSpPr>
          <p:cNvPr id="4" name="Rectangle 3">
            <a:extLst>
              <a:ext uri="{FF2B5EF4-FFF2-40B4-BE49-F238E27FC236}">
                <a16:creationId xmlns:a16="http://schemas.microsoft.com/office/drawing/2014/main" id="{028326F9-F241-A249-A794-EEF705912EDA}"/>
              </a:ext>
            </a:extLst>
          </p:cNvPr>
          <p:cNvSpPr/>
          <p:nvPr/>
        </p:nvSpPr>
        <p:spPr>
          <a:xfrm>
            <a:off x="1983178" y="2806320"/>
            <a:ext cx="537269"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p>
        </p:txBody>
      </p:sp>
      <p:sp>
        <p:nvSpPr>
          <p:cNvPr id="11" name="Rectangle 10">
            <a:extLst>
              <a:ext uri="{FF2B5EF4-FFF2-40B4-BE49-F238E27FC236}">
                <a16:creationId xmlns:a16="http://schemas.microsoft.com/office/drawing/2014/main" id="{0A3DFC54-0E06-DA48-8F92-691338948029}"/>
              </a:ext>
            </a:extLst>
          </p:cNvPr>
          <p:cNvSpPr/>
          <p:nvPr/>
        </p:nvSpPr>
        <p:spPr>
          <a:xfrm>
            <a:off x="1897540" y="3308208"/>
            <a:ext cx="708543"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a:t>
            </a:r>
          </a:p>
        </p:txBody>
      </p:sp>
      <p:sp>
        <p:nvSpPr>
          <p:cNvPr id="12" name="Rectangle 11">
            <a:extLst>
              <a:ext uri="{FF2B5EF4-FFF2-40B4-BE49-F238E27FC236}">
                <a16:creationId xmlns:a16="http://schemas.microsoft.com/office/drawing/2014/main" id="{44648BEA-2170-0D44-9FBD-9172EAB30E6D}"/>
              </a:ext>
            </a:extLst>
          </p:cNvPr>
          <p:cNvSpPr/>
          <p:nvPr/>
        </p:nvSpPr>
        <p:spPr>
          <a:xfrm>
            <a:off x="1863346" y="3850897"/>
            <a:ext cx="708543"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3</a:t>
            </a:r>
          </a:p>
        </p:txBody>
      </p:sp>
      <p:sp>
        <p:nvSpPr>
          <p:cNvPr id="13" name="Rectangle 12">
            <a:extLst>
              <a:ext uri="{FF2B5EF4-FFF2-40B4-BE49-F238E27FC236}">
                <a16:creationId xmlns:a16="http://schemas.microsoft.com/office/drawing/2014/main" id="{79A20428-A902-E142-BAEC-1D15DE0EA232}"/>
              </a:ext>
            </a:extLst>
          </p:cNvPr>
          <p:cNvSpPr/>
          <p:nvPr/>
        </p:nvSpPr>
        <p:spPr>
          <a:xfrm>
            <a:off x="1888612" y="4353441"/>
            <a:ext cx="708543"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4</a:t>
            </a:r>
          </a:p>
        </p:txBody>
      </p:sp>
      <p:sp>
        <p:nvSpPr>
          <p:cNvPr id="14" name="Rectangle 13">
            <a:extLst>
              <a:ext uri="{FF2B5EF4-FFF2-40B4-BE49-F238E27FC236}">
                <a16:creationId xmlns:a16="http://schemas.microsoft.com/office/drawing/2014/main" id="{3B9DF801-6390-DF45-ACDB-230964596FE4}"/>
              </a:ext>
            </a:extLst>
          </p:cNvPr>
          <p:cNvSpPr/>
          <p:nvPr/>
        </p:nvSpPr>
        <p:spPr>
          <a:xfrm>
            <a:off x="1830466" y="4866069"/>
            <a:ext cx="842685"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5</a:t>
            </a:r>
          </a:p>
        </p:txBody>
      </p:sp>
      <p:sp>
        <p:nvSpPr>
          <p:cNvPr id="15" name="Rectangle 14">
            <a:extLst>
              <a:ext uri="{FF2B5EF4-FFF2-40B4-BE49-F238E27FC236}">
                <a16:creationId xmlns:a16="http://schemas.microsoft.com/office/drawing/2014/main" id="{AD42CABC-06D7-DC46-83F1-F81E02FF69F6}"/>
              </a:ext>
            </a:extLst>
          </p:cNvPr>
          <p:cNvSpPr/>
          <p:nvPr/>
        </p:nvSpPr>
        <p:spPr>
          <a:xfrm>
            <a:off x="1821542" y="5385706"/>
            <a:ext cx="842685"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6</a:t>
            </a:r>
          </a:p>
        </p:txBody>
      </p:sp>
      <p:sp>
        <p:nvSpPr>
          <p:cNvPr id="16" name="Rectangle 15">
            <a:extLst>
              <a:ext uri="{FF2B5EF4-FFF2-40B4-BE49-F238E27FC236}">
                <a16:creationId xmlns:a16="http://schemas.microsoft.com/office/drawing/2014/main" id="{74645EDE-445A-3B49-B2C6-592B3ECB6C0F}"/>
              </a:ext>
            </a:extLst>
          </p:cNvPr>
          <p:cNvSpPr/>
          <p:nvPr/>
        </p:nvSpPr>
        <p:spPr>
          <a:xfrm>
            <a:off x="1830466" y="5997206"/>
            <a:ext cx="824839" cy="359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7</a:t>
            </a:r>
          </a:p>
        </p:txBody>
      </p:sp>
      <p:sp>
        <p:nvSpPr>
          <p:cNvPr id="17" name="Rectangle 16">
            <a:extLst>
              <a:ext uri="{FF2B5EF4-FFF2-40B4-BE49-F238E27FC236}">
                <a16:creationId xmlns:a16="http://schemas.microsoft.com/office/drawing/2014/main" id="{5B5688BC-7825-2A47-A088-41705CEBC8D7}"/>
              </a:ext>
            </a:extLst>
          </p:cNvPr>
          <p:cNvSpPr/>
          <p:nvPr/>
        </p:nvSpPr>
        <p:spPr>
          <a:xfrm>
            <a:off x="332594" y="6511601"/>
            <a:ext cx="6888424" cy="261610"/>
          </a:xfrm>
          <a:prstGeom prst="rect">
            <a:avLst/>
          </a:prstGeom>
        </p:spPr>
        <p:txBody>
          <a:bodyPr wrap="none">
            <a:spAutoFit/>
          </a:bodyPr>
          <a:lstStyle/>
          <a:p>
            <a:r>
              <a:rPr lang="en-US" sz="1100" dirty="0">
                <a:latin typeface="Arial" panose="020B0604020202020204" pitchFamily="34" charset="0"/>
                <a:ea typeface="Calibri" panose="020F0502020204030204" pitchFamily="34" charset="0"/>
              </a:rPr>
              <a:t>PCORI Contract PCS-2017C1-6482: Study Team: Bastani, Glenn, Rosen, Herrmann, </a:t>
            </a:r>
            <a:r>
              <a:rPr lang="en-US" sz="1100" dirty="0" err="1">
                <a:latin typeface="Arial" panose="020B0604020202020204" pitchFamily="34" charset="0"/>
                <a:ea typeface="Calibri" panose="020F0502020204030204" pitchFamily="34" charset="0"/>
              </a:rPr>
              <a:t>Crespi</a:t>
            </a:r>
            <a:r>
              <a:rPr lang="en-US" sz="1100" dirty="0">
                <a:latin typeface="Arial" panose="020B0604020202020204" pitchFamily="34" charset="0"/>
                <a:ea typeface="Calibri" panose="020F0502020204030204" pitchFamily="34" charset="0"/>
              </a:rPr>
              <a:t>, Johnson, Park</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65577061"/>
      </p:ext>
    </p:extLst>
  </p:cSld>
  <p:clrMapOvr>
    <a:masterClrMapping/>
  </p:clrMapOvr>
  <mc:AlternateContent xmlns:mc="http://schemas.openxmlformats.org/markup-compatibility/2006" xmlns:p14="http://schemas.microsoft.com/office/powerpoint/2010/main">
    <mc:Choice Requires="p14">
      <p:transition spd="slow" p14:dur="2000" advTm="82231"/>
    </mc:Choice>
    <mc:Fallback xmlns="">
      <p:transition spd="slow" advTm="8223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txBox="1">
            <a:spLocks noChangeArrowheads="1"/>
          </p:cNvSpPr>
          <p:nvPr/>
        </p:nvSpPr>
        <p:spPr bwMode="auto">
          <a:xfrm>
            <a:off x="3078942" y="2391403"/>
            <a:ext cx="2194560" cy="1279569"/>
          </a:xfrm>
          <a:prstGeom prst="rect">
            <a:avLst/>
          </a:prstGeom>
          <a:noFill/>
          <a:ln w="9525">
            <a:solidFill>
              <a:schemeClr val="tx1"/>
            </a:solidFill>
            <a:miter lim="800000"/>
            <a:headEnd/>
            <a:tailEnd/>
          </a:ln>
        </p:spPr>
        <p:txBody>
          <a:bodyPr vert="horz" wrap="square" lIns="34290" tIns="34290" rIns="34290" bIns="3429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00"/>
              </a:buClr>
              <a:buChar char="–"/>
              <a:defRPr sz="2800">
                <a:solidFill>
                  <a:schemeClr val="tx1"/>
                </a:solidFill>
                <a:latin typeface="+mn-lt"/>
              </a:defRPr>
            </a:lvl2pPr>
            <a:lvl3pPr marL="1143000" indent="-228600" algn="l" rtl="0" eaLnBrk="0" fontAlgn="base" hangingPunct="0">
              <a:spcBef>
                <a:spcPct val="20000"/>
              </a:spcBef>
              <a:spcAft>
                <a:spcPct val="0"/>
              </a:spcAft>
              <a:buClr>
                <a:srgbClr val="800000"/>
              </a:buClr>
              <a:buChar char="•"/>
              <a:defRPr sz="2400">
                <a:solidFill>
                  <a:schemeClr val="tx1"/>
                </a:solidFill>
                <a:latin typeface="+mn-lt"/>
              </a:defRPr>
            </a:lvl3pPr>
            <a:lvl4pPr marL="1600200" indent="-228600" algn="l" rtl="0" eaLnBrk="0" fontAlgn="base" hangingPunct="0">
              <a:spcBef>
                <a:spcPct val="20000"/>
              </a:spcBef>
              <a:spcAft>
                <a:spcPct val="0"/>
              </a:spcAft>
              <a:buClr>
                <a:srgbClr val="800000"/>
              </a:buClr>
              <a:buChar char="–"/>
              <a:defRPr sz="2000">
                <a:solidFill>
                  <a:schemeClr val="tx1"/>
                </a:solidFill>
                <a:latin typeface="+mn-lt"/>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defRPr>
            </a:lvl5pPr>
            <a:lvl6pPr marL="2514600" indent="-228600" algn="l" rtl="0" fontAlgn="base">
              <a:spcBef>
                <a:spcPct val="20000"/>
              </a:spcBef>
              <a:spcAft>
                <a:spcPct val="0"/>
              </a:spcAft>
              <a:buClr>
                <a:srgbClr val="800000"/>
              </a:buClr>
              <a:buChar char="»"/>
              <a:defRPr sz="2000">
                <a:solidFill>
                  <a:schemeClr val="tx1"/>
                </a:solidFill>
                <a:latin typeface="+mn-lt"/>
              </a:defRPr>
            </a:lvl6pPr>
            <a:lvl7pPr marL="2971800" indent="-228600" algn="l" rtl="0" fontAlgn="base">
              <a:spcBef>
                <a:spcPct val="20000"/>
              </a:spcBef>
              <a:spcAft>
                <a:spcPct val="0"/>
              </a:spcAft>
              <a:buClr>
                <a:srgbClr val="800000"/>
              </a:buClr>
              <a:buChar char="»"/>
              <a:defRPr sz="2000">
                <a:solidFill>
                  <a:schemeClr val="tx1"/>
                </a:solidFill>
                <a:latin typeface="+mn-lt"/>
              </a:defRPr>
            </a:lvl7pPr>
            <a:lvl8pPr marL="3429000" indent="-228600" algn="l" rtl="0" fontAlgn="base">
              <a:spcBef>
                <a:spcPct val="20000"/>
              </a:spcBef>
              <a:spcAft>
                <a:spcPct val="0"/>
              </a:spcAft>
              <a:buClr>
                <a:srgbClr val="800000"/>
              </a:buClr>
              <a:buChar char="»"/>
              <a:defRPr sz="2000">
                <a:solidFill>
                  <a:schemeClr val="tx1"/>
                </a:solidFill>
                <a:latin typeface="+mn-lt"/>
              </a:defRPr>
            </a:lvl8pPr>
            <a:lvl9pPr marL="3886200" indent="-228600" algn="l" rtl="0" fontAlgn="base">
              <a:spcBef>
                <a:spcPct val="20000"/>
              </a:spcBef>
              <a:spcAft>
                <a:spcPct val="0"/>
              </a:spcAft>
              <a:buClr>
                <a:srgbClr val="800000"/>
              </a:buClr>
              <a:buChar char="»"/>
              <a:defRPr sz="2000">
                <a:solidFill>
                  <a:schemeClr val="tx1"/>
                </a:solidFill>
                <a:latin typeface="+mn-lt"/>
              </a:defRPr>
            </a:lvl9pPr>
          </a:lstStyle>
          <a:p>
            <a:pPr marL="133350" indent="-133350">
              <a:spcAft>
                <a:spcPts val="0"/>
              </a:spcAft>
              <a:buClr>
                <a:srgbClr val="000000"/>
              </a:buClr>
              <a:buNone/>
              <a:defRPr/>
            </a:pPr>
            <a:r>
              <a:rPr lang="en-US" sz="1350" b="1" kern="0" dirty="0">
                <a:solidFill>
                  <a:srgbClr val="000000"/>
                </a:solidFill>
                <a:latin typeface="Calibri"/>
              </a:rPr>
              <a:t>Individual (Parent-Level)</a:t>
            </a:r>
            <a:endParaRPr lang="en-US" sz="1650" b="1" kern="0" dirty="0">
              <a:solidFill>
                <a:srgbClr val="000000"/>
              </a:solidFill>
              <a:latin typeface="Calibri"/>
            </a:endParaRPr>
          </a:p>
          <a:p>
            <a:pPr marL="86916" indent="-86916">
              <a:lnSpc>
                <a:spcPct val="90000"/>
              </a:lnSpc>
              <a:spcBef>
                <a:spcPct val="0"/>
              </a:spcBef>
              <a:buClr>
                <a:schemeClr val="tx1"/>
              </a:buClr>
              <a:buSzPct val="100000"/>
              <a:buFont typeface="Arial" pitchFamily="34" charset="0"/>
              <a:buChar char="•"/>
              <a:defRPr/>
            </a:pPr>
            <a:r>
              <a:rPr lang="en-US" sz="1050" kern="0" dirty="0">
                <a:solidFill>
                  <a:srgbClr val="000000"/>
                </a:solidFill>
              </a:rPr>
              <a:t>Demographics, Living conditions</a:t>
            </a:r>
          </a:p>
          <a:p>
            <a:pPr marL="86916" indent="-86916">
              <a:lnSpc>
                <a:spcPct val="90000"/>
              </a:lnSpc>
              <a:spcBef>
                <a:spcPct val="0"/>
              </a:spcBef>
              <a:buClr>
                <a:schemeClr val="tx1"/>
              </a:buClr>
              <a:buSzPct val="100000"/>
              <a:buFont typeface="Arial" pitchFamily="34" charset="0"/>
              <a:buChar char="•"/>
              <a:defRPr/>
            </a:pPr>
            <a:r>
              <a:rPr lang="en-US" sz="1050" kern="0" dirty="0">
                <a:solidFill>
                  <a:srgbClr val="000000"/>
                </a:solidFill>
              </a:rPr>
              <a:t>Health care coverage</a:t>
            </a:r>
          </a:p>
          <a:p>
            <a:pPr marL="86916" indent="-86916">
              <a:lnSpc>
                <a:spcPct val="90000"/>
              </a:lnSpc>
              <a:spcBef>
                <a:spcPct val="0"/>
              </a:spcBef>
              <a:buClr>
                <a:schemeClr val="tx1"/>
              </a:buClr>
              <a:buSzPct val="100000"/>
              <a:buFont typeface="Arial" pitchFamily="34" charset="0"/>
              <a:buChar char="•"/>
              <a:defRPr/>
            </a:pPr>
            <a:r>
              <a:rPr lang="en-US" sz="1050" kern="0" dirty="0">
                <a:solidFill>
                  <a:srgbClr val="000000"/>
                </a:solidFill>
              </a:rPr>
              <a:t>Medical/preventive health history</a:t>
            </a:r>
          </a:p>
          <a:p>
            <a:pPr marL="86916" indent="-86916">
              <a:lnSpc>
                <a:spcPct val="90000"/>
              </a:lnSpc>
              <a:spcBef>
                <a:spcPct val="0"/>
              </a:spcBef>
              <a:buClr>
                <a:schemeClr val="tx1"/>
              </a:buClr>
              <a:buSzPct val="100000"/>
              <a:buFont typeface="Arial" pitchFamily="34" charset="0"/>
              <a:buChar char="•"/>
              <a:defRPr/>
            </a:pPr>
            <a:r>
              <a:rPr lang="en-US" sz="1050" kern="0" dirty="0">
                <a:solidFill>
                  <a:srgbClr val="000000"/>
                </a:solidFill>
                <a:latin typeface="Calibri"/>
              </a:rPr>
              <a:t>Knowledge, Attitudes, Beliefs, </a:t>
            </a:r>
          </a:p>
          <a:p>
            <a:pPr marL="86916" indent="-86916">
              <a:lnSpc>
                <a:spcPct val="90000"/>
              </a:lnSpc>
              <a:spcBef>
                <a:spcPct val="0"/>
              </a:spcBef>
              <a:buClr>
                <a:schemeClr val="tx1"/>
              </a:buClr>
              <a:buSzPct val="100000"/>
              <a:buFont typeface="Arial" pitchFamily="34" charset="0"/>
              <a:buChar char="•"/>
              <a:defRPr/>
            </a:pPr>
            <a:r>
              <a:rPr lang="en-US" sz="1050" kern="0" dirty="0">
                <a:solidFill>
                  <a:srgbClr val="000000"/>
                </a:solidFill>
                <a:latin typeface="Calibri"/>
              </a:rPr>
              <a:t>Communication with provider</a:t>
            </a:r>
          </a:p>
          <a:p>
            <a:pPr marL="86916" indent="-86916">
              <a:lnSpc>
                <a:spcPct val="90000"/>
              </a:lnSpc>
              <a:spcBef>
                <a:spcPct val="0"/>
              </a:spcBef>
              <a:buClr>
                <a:schemeClr val="tx1"/>
              </a:buClr>
              <a:buSzPct val="100000"/>
              <a:buFont typeface="Arial" pitchFamily="34" charset="0"/>
              <a:buChar char="•"/>
              <a:defRPr/>
            </a:pPr>
            <a:r>
              <a:rPr lang="en-US" sz="1050" kern="0" dirty="0">
                <a:solidFill>
                  <a:srgbClr val="000000"/>
                </a:solidFill>
                <a:latin typeface="Calibri"/>
              </a:rPr>
              <a:t>Barriers &amp; Supports</a:t>
            </a:r>
          </a:p>
          <a:p>
            <a:pPr marL="86916" indent="-86916">
              <a:lnSpc>
                <a:spcPct val="90000"/>
              </a:lnSpc>
              <a:spcBef>
                <a:spcPct val="0"/>
              </a:spcBef>
              <a:buClr>
                <a:schemeClr val="tx1"/>
              </a:buClr>
              <a:buSzPct val="100000"/>
              <a:buFont typeface="Arial" pitchFamily="34" charset="0"/>
              <a:buChar char="•"/>
              <a:defRPr/>
            </a:pPr>
            <a:r>
              <a:rPr lang="en-US" sz="1050" kern="0" dirty="0">
                <a:solidFill>
                  <a:srgbClr val="000000"/>
                </a:solidFill>
                <a:latin typeface="Calibri"/>
              </a:rPr>
              <a:t>Cue to action</a:t>
            </a:r>
            <a:endParaRPr lang="en-US" sz="1275" kern="0" dirty="0">
              <a:solidFill>
                <a:srgbClr val="000000"/>
              </a:solidFill>
              <a:latin typeface="Calibri"/>
            </a:endParaRPr>
          </a:p>
          <a:p>
            <a:pPr marL="133350" indent="-133350">
              <a:spcBef>
                <a:spcPts val="0"/>
              </a:spcBef>
              <a:buSzPct val="120000"/>
              <a:defRPr/>
            </a:pPr>
            <a:endParaRPr lang="en-US" sz="1275" kern="0" dirty="0">
              <a:solidFill>
                <a:srgbClr val="000000"/>
              </a:solidFill>
              <a:latin typeface="Calibri"/>
            </a:endParaRPr>
          </a:p>
        </p:txBody>
      </p:sp>
      <p:sp>
        <p:nvSpPr>
          <p:cNvPr id="6" name="Text Box 11"/>
          <p:cNvSpPr txBox="1">
            <a:spLocks noChangeArrowheads="1"/>
          </p:cNvSpPr>
          <p:nvPr/>
        </p:nvSpPr>
        <p:spPr bwMode="auto">
          <a:xfrm>
            <a:off x="6241498" y="2414614"/>
            <a:ext cx="2723552" cy="646331"/>
          </a:xfrm>
          <a:prstGeom prst="rect">
            <a:avLst/>
          </a:prstGeom>
          <a:noFill/>
          <a:ln w="9525">
            <a:solidFill>
              <a:schemeClr val="tx1"/>
            </a:solidFill>
            <a:miter lim="800000"/>
            <a:headEnd/>
            <a:tailEnd/>
          </a:ln>
          <a:effectLst/>
        </p:spPr>
        <p:txBody>
          <a:bodyPr anchor="ctr" anchorCtr="0">
            <a:noAutofit/>
          </a:bodyPr>
          <a:lstStyle/>
          <a:p>
            <a:pPr algn="ctr" fontAlgn="base">
              <a:spcAft>
                <a:spcPct val="0"/>
              </a:spcAft>
              <a:defRPr/>
            </a:pPr>
            <a:r>
              <a:rPr lang="en-US" sz="1350" b="1" kern="0" dirty="0">
                <a:solidFill>
                  <a:srgbClr val="000000"/>
                </a:solidFill>
                <a:latin typeface="Calibri"/>
              </a:rPr>
              <a:t>Barriers/Supports:</a:t>
            </a:r>
          </a:p>
          <a:p>
            <a:pPr algn="ctr" fontAlgn="base">
              <a:spcAft>
                <a:spcPct val="0"/>
              </a:spcAft>
              <a:defRPr/>
            </a:pPr>
            <a:r>
              <a:rPr lang="en-US" sz="1350" kern="0" dirty="0">
                <a:solidFill>
                  <a:srgbClr val="000000"/>
                </a:solidFill>
                <a:latin typeface="Calibri"/>
              </a:rPr>
              <a:t>Individual, Provider, System, Societal</a:t>
            </a:r>
          </a:p>
        </p:txBody>
      </p:sp>
      <p:sp>
        <p:nvSpPr>
          <p:cNvPr id="9" name="Text Box 15"/>
          <p:cNvSpPr txBox="1">
            <a:spLocks noChangeArrowheads="1"/>
          </p:cNvSpPr>
          <p:nvPr/>
        </p:nvSpPr>
        <p:spPr bwMode="auto">
          <a:xfrm>
            <a:off x="3083280" y="3825717"/>
            <a:ext cx="2194560" cy="1006429"/>
          </a:xfrm>
          <a:prstGeom prst="rect">
            <a:avLst/>
          </a:prstGeom>
          <a:noFill/>
          <a:ln w="9525">
            <a:solidFill>
              <a:schemeClr val="tx1"/>
            </a:solidFill>
            <a:miter lim="800000"/>
            <a:headEnd/>
            <a:tailEnd/>
          </a:ln>
          <a:effectLst/>
        </p:spPr>
        <p:txBody>
          <a:bodyPr wrap="square">
            <a:spAutoFit/>
          </a:bodyPr>
          <a:lstStyle/>
          <a:p>
            <a:pPr fontAlgn="base">
              <a:lnSpc>
                <a:spcPct val="90000"/>
              </a:lnSpc>
              <a:spcBef>
                <a:spcPct val="0"/>
              </a:spcBef>
              <a:spcAft>
                <a:spcPct val="0"/>
              </a:spcAft>
              <a:defRPr/>
            </a:pPr>
            <a:r>
              <a:rPr lang="en-US" sz="1350" b="1" kern="0" dirty="0">
                <a:solidFill>
                  <a:srgbClr val="000000"/>
                </a:solidFill>
              </a:rPr>
              <a:t>Provider </a:t>
            </a:r>
            <a:endParaRPr lang="en-US" sz="1050" kern="0" dirty="0">
              <a:solidFill>
                <a:srgbClr val="000000"/>
              </a:solidFill>
            </a:endParaRP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Demographics, Specialty</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Knowledge, Beliefs, Culture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Communication Style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Barriers &amp; Supports</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Practice Related Factors</a:t>
            </a:r>
          </a:p>
        </p:txBody>
      </p:sp>
      <p:grpSp>
        <p:nvGrpSpPr>
          <p:cNvPr id="105" name="Group 104">
            <a:extLst>
              <a:ext uri="{FF2B5EF4-FFF2-40B4-BE49-F238E27FC236}">
                <a16:creationId xmlns:a16="http://schemas.microsoft.com/office/drawing/2014/main" id="{5A02AAA5-937C-E449-A15E-96C180CB43FB}"/>
              </a:ext>
            </a:extLst>
          </p:cNvPr>
          <p:cNvGrpSpPr/>
          <p:nvPr/>
        </p:nvGrpSpPr>
        <p:grpSpPr>
          <a:xfrm>
            <a:off x="4176222" y="2215580"/>
            <a:ext cx="3363682" cy="183145"/>
            <a:chOff x="3536296" y="1495022"/>
            <a:chExt cx="4484909" cy="244193"/>
          </a:xfrm>
        </p:grpSpPr>
        <p:sp>
          <p:nvSpPr>
            <p:cNvPr id="13" name="Line 24"/>
            <p:cNvSpPr>
              <a:spLocks noChangeShapeType="1"/>
            </p:cNvSpPr>
            <p:nvPr/>
          </p:nvSpPr>
          <p:spPr bwMode="auto">
            <a:xfrm flipH="1">
              <a:off x="8021205" y="1510615"/>
              <a:ext cx="0" cy="228600"/>
            </a:xfrm>
            <a:prstGeom prst="line">
              <a:avLst/>
            </a:prstGeom>
            <a:noFill/>
            <a:ln w="12700">
              <a:solidFill>
                <a:schemeClr val="tx1"/>
              </a:solidFill>
              <a:round/>
              <a:headEnd/>
              <a:tailEnd type="triangle" w="med" len="med"/>
            </a:ln>
            <a:effectLst/>
          </p:spPr>
          <p:txBody>
            <a:bodyPr/>
            <a:lstStyle/>
            <a:p>
              <a:pPr eaLnBrk="0" fontAlgn="base" hangingPunct="0">
                <a:spcBef>
                  <a:spcPct val="0"/>
                </a:spcBef>
                <a:spcAft>
                  <a:spcPct val="0"/>
                </a:spcAft>
                <a:defRPr/>
              </a:pPr>
              <a:endParaRPr lang="en-US" sz="1650" kern="0" dirty="0">
                <a:ln w="38100">
                  <a:solidFill>
                    <a:srgbClr val="000000"/>
                  </a:solidFill>
                </a:ln>
                <a:solidFill>
                  <a:srgbClr val="000000"/>
                </a:solidFill>
                <a:latin typeface="Arial" pitchFamily="34" charset="0"/>
              </a:endParaRPr>
            </a:p>
          </p:txBody>
        </p:sp>
        <p:sp>
          <p:nvSpPr>
            <p:cNvPr id="14" name="Line 27"/>
            <p:cNvSpPr>
              <a:spLocks noChangeShapeType="1"/>
            </p:cNvSpPr>
            <p:nvPr/>
          </p:nvSpPr>
          <p:spPr bwMode="auto">
            <a:xfrm flipH="1">
              <a:off x="3536296" y="1495022"/>
              <a:ext cx="0" cy="228600"/>
            </a:xfrm>
            <a:prstGeom prst="line">
              <a:avLst/>
            </a:prstGeom>
            <a:noFill/>
            <a:ln w="12700">
              <a:solidFill>
                <a:schemeClr val="tx1"/>
              </a:solidFill>
              <a:round/>
              <a:headEnd/>
              <a:tailEnd type="triangle" w="med" len="med"/>
            </a:ln>
            <a:effectLst/>
          </p:spPr>
          <p:txBody>
            <a:bodyPr/>
            <a:lstStyle/>
            <a:p>
              <a:pPr eaLnBrk="0" fontAlgn="base" hangingPunct="0">
                <a:spcBef>
                  <a:spcPct val="0"/>
                </a:spcBef>
                <a:spcAft>
                  <a:spcPct val="0"/>
                </a:spcAft>
                <a:defRPr/>
              </a:pPr>
              <a:endParaRPr lang="en-US" sz="1650" kern="0" dirty="0">
                <a:ln w="38100">
                  <a:solidFill>
                    <a:srgbClr val="000000"/>
                  </a:solidFill>
                </a:ln>
                <a:solidFill>
                  <a:srgbClr val="000000"/>
                </a:solidFill>
                <a:latin typeface="Arial" pitchFamily="34" charset="0"/>
              </a:endParaRPr>
            </a:p>
          </p:txBody>
        </p:sp>
      </p:grpSp>
      <p:sp>
        <p:nvSpPr>
          <p:cNvPr id="17" name="Line 20"/>
          <p:cNvSpPr>
            <a:spLocks noChangeShapeType="1"/>
          </p:cNvSpPr>
          <p:nvPr/>
        </p:nvSpPr>
        <p:spPr bwMode="auto">
          <a:xfrm flipH="1">
            <a:off x="7531835" y="3062181"/>
            <a:ext cx="0" cy="685800"/>
          </a:xfrm>
          <a:prstGeom prst="line">
            <a:avLst/>
          </a:prstGeom>
          <a:noFill/>
          <a:ln w="12700">
            <a:solidFill>
              <a:srgbClr val="000000"/>
            </a:solidFill>
            <a:round/>
            <a:headEnd/>
            <a:tailEnd type="triangle" w="med" len="med"/>
          </a:ln>
          <a:effectLst/>
        </p:spPr>
        <p:txBody>
          <a:bodyPr/>
          <a:lstStyle/>
          <a:p>
            <a:pPr eaLnBrk="0" fontAlgn="base" hangingPunct="0">
              <a:spcBef>
                <a:spcPct val="0"/>
              </a:spcBef>
              <a:spcAft>
                <a:spcPct val="0"/>
              </a:spcAft>
              <a:defRPr/>
            </a:pPr>
            <a:endParaRPr lang="en-US" sz="1650" kern="0" dirty="0">
              <a:solidFill>
                <a:srgbClr val="000000"/>
              </a:solidFill>
              <a:latin typeface="Arial" pitchFamily="34" charset="0"/>
            </a:endParaRPr>
          </a:p>
        </p:txBody>
      </p:sp>
      <p:cxnSp>
        <p:nvCxnSpPr>
          <p:cNvPr id="28" name="Straight Arrow Connector 27"/>
          <p:cNvCxnSpPr>
            <a:cxnSpLocks/>
          </p:cNvCxnSpPr>
          <p:nvPr/>
        </p:nvCxnSpPr>
        <p:spPr bwMode="auto">
          <a:xfrm>
            <a:off x="5277509" y="4343414"/>
            <a:ext cx="670792" cy="4943"/>
          </a:xfrm>
          <a:prstGeom prst="straightConnector1">
            <a:avLst/>
          </a:prstGeom>
          <a:noFill/>
          <a:ln w="12700" cap="flat" cmpd="sng" algn="ctr">
            <a:solidFill>
              <a:srgbClr val="000000"/>
            </a:solidFill>
            <a:prstDash val="solid"/>
            <a:round/>
            <a:headEnd type="none" w="med" len="med"/>
            <a:tailEnd type="triangle"/>
          </a:ln>
          <a:effectLst/>
        </p:spPr>
      </p:cxnSp>
      <p:cxnSp>
        <p:nvCxnSpPr>
          <p:cNvPr id="31" name="Straight Arrow Connector 30"/>
          <p:cNvCxnSpPr>
            <a:cxnSpLocks/>
          </p:cNvCxnSpPr>
          <p:nvPr/>
        </p:nvCxnSpPr>
        <p:spPr bwMode="auto">
          <a:xfrm flipH="1">
            <a:off x="4176223" y="3675562"/>
            <a:ext cx="1" cy="150876"/>
          </a:xfrm>
          <a:prstGeom prst="straightConnector1">
            <a:avLst/>
          </a:prstGeom>
          <a:noFill/>
          <a:ln w="9525" cap="flat" cmpd="sng" algn="ctr">
            <a:solidFill>
              <a:srgbClr val="000000"/>
            </a:solidFill>
            <a:prstDash val="solid"/>
            <a:round/>
            <a:headEnd type="triangle"/>
            <a:tailEnd type="triangle"/>
          </a:ln>
          <a:effectLst/>
        </p:spPr>
      </p:cxnSp>
      <p:sp>
        <p:nvSpPr>
          <p:cNvPr id="33" name="Title 1"/>
          <p:cNvSpPr txBox="1">
            <a:spLocks/>
          </p:cNvSpPr>
          <p:nvPr/>
        </p:nvSpPr>
        <p:spPr>
          <a:xfrm>
            <a:off x="-1" y="439113"/>
            <a:ext cx="12192001" cy="1005840"/>
          </a:xfrm>
          <a:prstGeom prst="rect">
            <a:avLst/>
          </a:prstGeom>
          <a:solidFill>
            <a:schemeClr val="accent1">
              <a:lumMod val="20000"/>
              <a:lumOff val="80000"/>
            </a:schemeClr>
          </a:solidFill>
        </p:spPr>
        <p:txBody>
          <a:bodyPr vert="horz" lIns="68580" tIns="0" rIns="68580" bIns="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85725" marR="37624" algn="ctr">
              <a:lnSpc>
                <a:spcPct val="90000"/>
              </a:lnSpc>
              <a:spcBef>
                <a:spcPts val="300"/>
              </a:spcBef>
              <a:tabLst>
                <a:tab pos="5264944" algn="l"/>
              </a:tabLst>
            </a:pPr>
            <a:r>
              <a:rPr lang="en-US" sz="3200" b="1" dirty="0">
                <a:solidFill>
                  <a:schemeClr val="tx1"/>
                </a:solidFill>
                <a:cs typeface="Arial" panose="020B0604020202020204" pitchFamily="34" charset="0"/>
              </a:rPr>
              <a:t>Multilevel Health Outcomes Framework</a:t>
            </a:r>
          </a:p>
        </p:txBody>
      </p:sp>
      <p:graphicFrame>
        <p:nvGraphicFramePr>
          <p:cNvPr id="2" name="Table 1">
            <a:extLst>
              <a:ext uri="{FF2B5EF4-FFF2-40B4-BE49-F238E27FC236}">
                <a16:creationId xmlns:a16="http://schemas.microsoft.com/office/drawing/2014/main" id="{28DB466D-B2C8-BA46-943D-5C008529AE95}"/>
              </a:ext>
            </a:extLst>
          </p:cNvPr>
          <p:cNvGraphicFramePr>
            <a:graphicFrameLocks noGrp="1"/>
          </p:cNvGraphicFramePr>
          <p:nvPr/>
        </p:nvGraphicFramePr>
        <p:xfrm>
          <a:off x="3083281" y="1820427"/>
          <a:ext cx="6069428" cy="403860"/>
        </p:xfrm>
        <a:graphic>
          <a:graphicData uri="http://schemas.openxmlformats.org/drawingml/2006/table">
            <a:tbl>
              <a:tblPr firstRow="1" bandRow="1">
                <a:tableStyleId>{5C22544A-7EE6-4342-B048-85BDC9FD1C3A}</a:tableStyleId>
              </a:tblPr>
              <a:tblGrid>
                <a:gridCol w="1772901">
                  <a:extLst>
                    <a:ext uri="{9D8B030D-6E8A-4147-A177-3AD203B41FA5}">
                      <a16:colId xmlns:a16="http://schemas.microsoft.com/office/drawing/2014/main" val="1316606537"/>
                    </a:ext>
                  </a:extLst>
                </a:gridCol>
                <a:gridCol w="1581374">
                  <a:extLst>
                    <a:ext uri="{9D8B030D-6E8A-4147-A177-3AD203B41FA5}">
                      <a16:colId xmlns:a16="http://schemas.microsoft.com/office/drawing/2014/main" val="926555792"/>
                    </a:ext>
                  </a:extLst>
                </a:gridCol>
                <a:gridCol w="1566264">
                  <a:extLst>
                    <a:ext uri="{9D8B030D-6E8A-4147-A177-3AD203B41FA5}">
                      <a16:colId xmlns:a16="http://schemas.microsoft.com/office/drawing/2014/main" val="1307900645"/>
                    </a:ext>
                  </a:extLst>
                </a:gridCol>
                <a:gridCol w="1148889">
                  <a:extLst>
                    <a:ext uri="{9D8B030D-6E8A-4147-A177-3AD203B41FA5}">
                      <a16:colId xmlns:a16="http://schemas.microsoft.com/office/drawing/2014/main" val="550469828"/>
                    </a:ext>
                  </a:extLst>
                </a:gridCol>
              </a:tblGrid>
              <a:tr h="388620">
                <a:tc>
                  <a:txBody>
                    <a:bodyPr/>
                    <a:lstStyle/>
                    <a:p>
                      <a:pPr marL="115888" indent="-106363" algn="l" defTabSz="914400" rtl="0" eaLnBrk="0" fontAlgn="base" latinLnBrk="0" hangingPunct="0">
                        <a:spcBef>
                          <a:spcPts val="0"/>
                        </a:spcBef>
                        <a:spcAft>
                          <a:spcPct val="0"/>
                        </a:spcAft>
                        <a:buClr>
                          <a:schemeClr val="tx1"/>
                        </a:buClr>
                        <a:buSzPct val="100000"/>
                        <a:buFont typeface="Arial" panose="020B0604020202020204" pitchFamily="34" charset="0"/>
                        <a:buChar char="•"/>
                        <a:tabLst/>
                        <a:defRPr/>
                      </a:pPr>
                      <a:r>
                        <a:rPr lang="en-US" sz="1100" b="0" kern="0" dirty="0">
                          <a:solidFill>
                            <a:srgbClr val="000000"/>
                          </a:solidFill>
                          <a:latin typeface="Calibri"/>
                          <a:ea typeface="+mn-ea"/>
                          <a:cs typeface="+mn-cs"/>
                        </a:rPr>
                        <a:t>Health Policy Environment</a:t>
                      </a:r>
                    </a:p>
                    <a:p>
                      <a:pPr marL="115888" marR="0" lvl="0" indent="-106363" algn="l" defTabSz="914400" rtl="0" eaLnBrk="0" fontAlgn="base" latinLnBrk="0" hangingPunct="0">
                        <a:lnSpc>
                          <a:spcPct val="100000"/>
                        </a:lnSpc>
                        <a:spcBef>
                          <a:spcPts val="0"/>
                        </a:spcBef>
                        <a:spcAft>
                          <a:spcPct val="0"/>
                        </a:spcAft>
                        <a:buClr>
                          <a:schemeClr val="tx1"/>
                        </a:buClr>
                        <a:buSzPct val="100000"/>
                        <a:buFont typeface="Arial" panose="020B0604020202020204" pitchFamily="34" charset="0"/>
                        <a:buChar char="•"/>
                        <a:tabLst/>
                        <a:defRPr/>
                      </a:pPr>
                      <a:r>
                        <a:rPr lang="en-US" sz="1100" b="0" kern="0" dirty="0">
                          <a:solidFill>
                            <a:srgbClr val="000000"/>
                          </a:solidFill>
                          <a:latin typeface="+mn-lt"/>
                          <a:ea typeface="+mn-ea"/>
                          <a:cs typeface="+mn-cs"/>
                        </a:rPr>
                        <a:t>Health Care System</a:t>
                      </a:r>
                    </a:p>
                  </a:txBody>
                  <a:tcPr marL="68580" marR="68580" marT="34290" marB="34290">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0" indent="-120650" algn="l" defTabSz="914400" rtl="0" eaLnBrk="0" fontAlgn="base" latinLnBrk="0" hangingPunct="0">
                        <a:spcBef>
                          <a:spcPts val="0"/>
                        </a:spcBef>
                        <a:spcAft>
                          <a:spcPct val="0"/>
                        </a:spcAft>
                        <a:buClr>
                          <a:schemeClr val="tx1"/>
                        </a:buClr>
                        <a:buSzPct val="100000"/>
                        <a:buFont typeface="Arial" panose="020B0604020202020204" pitchFamily="34" charset="0"/>
                        <a:buChar char="•"/>
                        <a:tabLst/>
                        <a:defRPr/>
                      </a:pPr>
                      <a:r>
                        <a:rPr lang="en-US" sz="1100" b="0" kern="0" dirty="0">
                          <a:solidFill>
                            <a:srgbClr val="000000"/>
                          </a:solidFill>
                          <a:latin typeface="Calibri"/>
                          <a:ea typeface="+mn-ea"/>
                          <a:cs typeface="+mn-cs"/>
                        </a:rPr>
                        <a:t>Built Environment</a:t>
                      </a:r>
                    </a:p>
                    <a:p>
                      <a:pPr marL="120650" marR="0" lvl="0" indent="-120650" algn="l" defTabSz="914400" rtl="0" eaLnBrk="0" fontAlgn="base" latinLnBrk="0" hangingPunct="0">
                        <a:lnSpc>
                          <a:spcPct val="100000"/>
                        </a:lnSpc>
                        <a:spcBef>
                          <a:spcPts val="0"/>
                        </a:spcBef>
                        <a:spcAft>
                          <a:spcPct val="0"/>
                        </a:spcAft>
                        <a:buClr>
                          <a:schemeClr val="tx1"/>
                        </a:buClr>
                        <a:buSzPct val="100000"/>
                        <a:buFont typeface="Arial" panose="020B0604020202020204" pitchFamily="34" charset="0"/>
                        <a:buChar char="•"/>
                        <a:tabLst/>
                        <a:defRPr/>
                      </a:pPr>
                      <a:r>
                        <a:rPr lang="en-US" sz="1100" b="0" kern="0" dirty="0">
                          <a:solidFill>
                            <a:srgbClr val="000000"/>
                          </a:solidFill>
                          <a:latin typeface="+mn-lt"/>
                          <a:ea typeface="+mn-ea"/>
                          <a:cs typeface="+mn-cs"/>
                        </a:rPr>
                        <a:t>Economic Environment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5413" indent="-125413" algn="l" defTabSz="914400" rtl="0" eaLnBrk="0" fontAlgn="base" latinLnBrk="0" hangingPunct="0">
                        <a:spcBef>
                          <a:spcPts val="0"/>
                        </a:spcBef>
                        <a:spcAft>
                          <a:spcPct val="0"/>
                        </a:spcAft>
                        <a:buClr>
                          <a:schemeClr val="tx1"/>
                        </a:buClr>
                        <a:buSzPct val="100000"/>
                        <a:buFont typeface="Arial" panose="020B0604020202020204" pitchFamily="34" charset="0"/>
                        <a:buChar char="•"/>
                        <a:tabLst/>
                        <a:defRPr/>
                      </a:pPr>
                      <a:r>
                        <a:rPr lang="en-US" sz="1100" b="0" kern="0" dirty="0">
                          <a:solidFill>
                            <a:srgbClr val="000000"/>
                          </a:solidFill>
                          <a:latin typeface="Calibri"/>
                          <a:ea typeface="+mn-ea"/>
                          <a:cs typeface="+mn-cs"/>
                        </a:rPr>
                        <a:t>Community Capacity</a:t>
                      </a:r>
                    </a:p>
                    <a:p>
                      <a:pPr marL="125413" indent="-125413" algn="l" defTabSz="914400" rtl="0" eaLnBrk="0" fontAlgn="base" latinLnBrk="0" hangingPunct="0">
                        <a:spcBef>
                          <a:spcPts val="0"/>
                        </a:spcBef>
                        <a:spcAft>
                          <a:spcPct val="0"/>
                        </a:spcAft>
                        <a:buClr>
                          <a:schemeClr val="tx1"/>
                        </a:buClr>
                        <a:buSzPct val="100000"/>
                        <a:buFont typeface="Arial" panose="020B0604020202020204" pitchFamily="34" charset="0"/>
                        <a:buNone/>
                        <a:tabLst/>
                        <a:defRPr/>
                      </a:pPr>
                      <a:r>
                        <a:rPr lang="en-US" sz="1100" b="0" kern="0" dirty="0">
                          <a:solidFill>
                            <a:srgbClr val="000000"/>
                          </a:solidFill>
                          <a:latin typeface="Calibri"/>
                          <a:ea typeface="+mn-ea"/>
                          <a:cs typeface="+mn-cs"/>
                        </a:rPr>
                        <a:t>    &amp; Engagement</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5413" indent="-125413" algn="l" defTabSz="914400" rtl="0" eaLnBrk="0" fontAlgn="base" latinLnBrk="0" hangingPunct="0">
                        <a:spcBef>
                          <a:spcPts val="0"/>
                        </a:spcBef>
                        <a:spcAft>
                          <a:spcPct val="0"/>
                        </a:spcAft>
                        <a:buClr>
                          <a:schemeClr val="tx1"/>
                        </a:buClr>
                        <a:buSzPct val="100000"/>
                        <a:buFont typeface="Arial" panose="020B0604020202020204" pitchFamily="34" charset="0"/>
                        <a:buChar char="•"/>
                        <a:tabLst/>
                        <a:defRPr/>
                      </a:pPr>
                      <a:r>
                        <a:rPr lang="en-US" sz="1100" b="0" kern="0" dirty="0">
                          <a:solidFill>
                            <a:srgbClr val="000000"/>
                          </a:solidFill>
                          <a:latin typeface="Calibri"/>
                          <a:ea typeface="+mn-ea"/>
                          <a:cs typeface="+mn-cs"/>
                        </a:rPr>
                        <a:t>Neighborhood </a:t>
                      </a:r>
                      <a:r>
                        <a:rPr lang="en-US" sz="1100" b="0" kern="0" dirty="0">
                          <a:solidFill>
                            <a:srgbClr val="000000"/>
                          </a:solidFill>
                          <a:latin typeface="+mn-lt"/>
                          <a:ea typeface="+mn-ea"/>
                          <a:cs typeface="+mn-cs"/>
                        </a:rPr>
                        <a:t>Context</a:t>
                      </a:r>
                      <a:endParaRPr lang="en-US" sz="1100" b="0" kern="0" dirty="0">
                        <a:solidFill>
                          <a:srgbClr val="000000"/>
                        </a:solidFill>
                        <a:latin typeface="Calibri"/>
                        <a:ea typeface="+mn-ea"/>
                        <a:cs typeface="+mn-cs"/>
                      </a:endParaRPr>
                    </a:p>
                  </a:txBody>
                  <a:tcPr marL="68580" marR="68580" marT="34290" marB="34290">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291536"/>
                  </a:ext>
                </a:extLst>
              </a:tr>
            </a:tbl>
          </a:graphicData>
        </a:graphic>
      </p:graphicFrame>
      <p:cxnSp>
        <p:nvCxnSpPr>
          <p:cNvPr id="76" name="Elbow Connector 75">
            <a:extLst>
              <a:ext uri="{FF2B5EF4-FFF2-40B4-BE49-F238E27FC236}">
                <a16:creationId xmlns:a16="http://schemas.microsoft.com/office/drawing/2014/main" id="{318864FD-3C70-924B-9AB7-B20439F3C792}"/>
              </a:ext>
            </a:extLst>
          </p:cNvPr>
          <p:cNvCxnSpPr>
            <a:cxnSpLocks/>
          </p:cNvCxnSpPr>
          <p:nvPr/>
        </p:nvCxnSpPr>
        <p:spPr>
          <a:xfrm rot="16200000" flipH="1" flipV="1">
            <a:off x="7536939" y="2943473"/>
            <a:ext cx="92141" cy="2209006"/>
          </a:xfrm>
          <a:prstGeom prst="bentConnector3">
            <a:avLst>
              <a:gd name="adj1" fmla="val -248098"/>
            </a:avLst>
          </a:prstGeom>
          <a:ln>
            <a:tailEnd type="triangle"/>
          </a:ln>
        </p:spPr>
        <p:style>
          <a:lnRef idx="1">
            <a:schemeClr val="dk1"/>
          </a:lnRef>
          <a:fillRef idx="0">
            <a:schemeClr val="dk1"/>
          </a:fillRef>
          <a:effectRef idx="0">
            <a:schemeClr val="dk1"/>
          </a:effectRef>
          <a:fontRef idx="minor">
            <a:schemeClr val="tx1"/>
          </a:fontRef>
        </p:style>
      </p:cxnSp>
      <p:sp>
        <p:nvSpPr>
          <p:cNvPr id="41" name="Text Box 15">
            <a:extLst>
              <a:ext uri="{FF2B5EF4-FFF2-40B4-BE49-F238E27FC236}">
                <a16:creationId xmlns:a16="http://schemas.microsoft.com/office/drawing/2014/main" id="{88E42C4A-8C88-B64D-8277-BF7E32D5532F}"/>
              </a:ext>
            </a:extLst>
          </p:cNvPr>
          <p:cNvSpPr txBox="1">
            <a:spLocks noChangeArrowheads="1"/>
          </p:cNvSpPr>
          <p:nvPr/>
        </p:nvSpPr>
        <p:spPr bwMode="auto">
          <a:xfrm>
            <a:off x="3078942" y="4976748"/>
            <a:ext cx="2194560" cy="1006429"/>
          </a:xfrm>
          <a:prstGeom prst="rect">
            <a:avLst/>
          </a:prstGeom>
          <a:noFill/>
          <a:ln w="9525">
            <a:solidFill>
              <a:schemeClr val="tx1"/>
            </a:solidFill>
            <a:miter lim="800000"/>
            <a:headEnd/>
            <a:tailEnd/>
          </a:ln>
          <a:effectLst/>
        </p:spPr>
        <p:txBody>
          <a:bodyPr wrap="square">
            <a:spAutoFit/>
          </a:bodyPr>
          <a:lstStyle/>
          <a:p>
            <a:pPr fontAlgn="base">
              <a:lnSpc>
                <a:spcPct val="90000"/>
              </a:lnSpc>
              <a:spcBef>
                <a:spcPct val="0"/>
              </a:spcBef>
              <a:spcAft>
                <a:spcPct val="0"/>
              </a:spcAft>
              <a:defRPr/>
            </a:pPr>
            <a:r>
              <a:rPr lang="en-US" sz="1350" b="1" kern="0" dirty="0">
                <a:solidFill>
                  <a:srgbClr val="000000"/>
                </a:solidFill>
              </a:rPr>
              <a:t>System </a:t>
            </a:r>
            <a:endParaRPr lang="en-US" sz="1050" kern="0" dirty="0">
              <a:solidFill>
                <a:srgbClr val="000000"/>
              </a:solidFill>
            </a:endParaRP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Age/Maturity/Size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Type/Structure/Climate/Resources</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Patient &amp; Provider Mix</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Readiness for Change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050" kern="0" dirty="0">
                <a:solidFill>
                  <a:srgbClr val="000000"/>
                </a:solidFill>
              </a:rPr>
              <a:t>Policies/Practices/Procedures</a:t>
            </a:r>
          </a:p>
        </p:txBody>
      </p:sp>
      <p:cxnSp>
        <p:nvCxnSpPr>
          <p:cNvPr id="46" name="Straight Arrow Connector 45">
            <a:extLst>
              <a:ext uri="{FF2B5EF4-FFF2-40B4-BE49-F238E27FC236}">
                <a16:creationId xmlns:a16="http://schemas.microsoft.com/office/drawing/2014/main" id="{B60017C3-FAA1-9345-95DB-1CDF735CBF90}"/>
              </a:ext>
            </a:extLst>
          </p:cNvPr>
          <p:cNvCxnSpPr>
            <a:cxnSpLocks/>
          </p:cNvCxnSpPr>
          <p:nvPr/>
        </p:nvCxnSpPr>
        <p:spPr bwMode="auto">
          <a:xfrm flipH="1">
            <a:off x="4179949" y="4820498"/>
            <a:ext cx="1" cy="150876"/>
          </a:xfrm>
          <a:prstGeom prst="straightConnector1">
            <a:avLst/>
          </a:prstGeom>
          <a:noFill/>
          <a:ln w="9525" cap="flat" cmpd="sng" algn="ctr">
            <a:solidFill>
              <a:srgbClr val="000000"/>
            </a:solidFill>
            <a:prstDash val="solid"/>
            <a:round/>
            <a:headEnd type="triangle"/>
            <a:tailEnd type="triangle"/>
          </a:ln>
          <a:effectLst/>
        </p:spPr>
      </p:cxnSp>
      <p:cxnSp>
        <p:nvCxnSpPr>
          <p:cNvPr id="63" name="Elbow Connector 62">
            <a:extLst>
              <a:ext uri="{FF2B5EF4-FFF2-40B4-BE49-F238E27FC236}">
                <a16:creationId xmlns:a16="http://schemas.microsoft.com/office/drawing/2014/main" id="{06319B21-28D1-A241-ADF9-963442845824}"/>
              </a:ext>
            </a:extLst>
          </p:cNvPr>
          <p:cNvCxnSpPr>
            <a:cxnSpLocks/>
          </p:cNvCxnSpPr>
          <p:nvPr/>
        </p:nvCxnSpPr>
        <p:spPr>
          <a:xfrm rot="10800000" flipH="1" flipV="1">
            <a:off x="3131228" y="3017190"/>
            <a:ext cx="4338" cy="1297744"/>
          </a:xfrm>
          <a:prstGeom prst="bentConnector3">
            <a:avLst>
              <a:gd name="adj1" fmla="val -5269710"/>
            </a:avLst>
          </a:prstGeom>
        </p:spPr>
        <p:style>
          <a:lnRef idx="1">
            <a:schemeClr val="dk1"/>
          </a:lnRef>
          <a:fillRef idx="0">
            <a:schemeClr val="dk1"/>
          </a:fillRef>
          <a:effectRef idx="0">
            <a:schemeClr val="dk1"/>
          </a:effectRef>
          <a:fontRef idx="minor">
            <a:schemeClr val="tx1"/>
          </a:fontRef>
        </p:style>
      </p:cxnSp>
      <p:cxnSp>
        <p:nvCxnSpPr>
          <p:cNvPr id="81" name="Elbow Connector 80">
            <a:extLst>
              <a:ext uri="{FF2B5EF4-FFF2-40B4-BE49-F238E27FC236}">
                <a16:creationId xmlns:a16="http://schemas.microsoft.com/office/drawing/2014/main" id="{4DAEC371-A4F3-954F-8E87-912B0622C70E}"/>
              </a:ext>
            </a:extLst>
          </p:cNvPr>
          <p:cNvCxnSpPr>
            <a:cxnSpLocks/>
          </p:cNvCxnSpPr>
          <p:nvPr/>
        </p:nvCxnSpPr>
        <p:spPr>
          <a:xfrm rot="10800000" flipV="1">
            <a:off x="3078942" y="4323921"/>
            <a:ext cx="4338" cy="1151031"/>
          </a:xfrm>
          <a:prstGeom prst="bentConnector3">
            <a:avLst>
              <a:gd name="adj1" fmla="val 4052282"/>
            </a:avLst>
          </a:prstGeom>
        </p:spPr>
        <p:style>
          <a:lnRef idx="1">
            <a:schemeClr val="dk1"/>
          </a:lnRef>
          <a:fillRef idx="0">
            <a:schemeClr val="dk1"/>
          </a:fillRef>
          <a:effectRef idx="0">
            <a:schemeClr val="dk1"/>
          </a:effectRef>
          <a:fontRef idx="minor">
            <a:schemeClr val="tx1"/>
          </a:fontRef>
        </p:style>
      </p:cxnSp>
      <p:cxnSp>
        <p:nvCxnSpPr>
          <p:cNvPr id="83" name="Elbow Connector 82">
            <a:extLst>
              <a:ext uri="{FF2B5EF4-FFF2-40B4-BE49-F238E27FC236}">
                <a16:creationId xmlns:a16="http://schemas.microsoft.com/office/drawing/2014/main" id="{4B1C310E-534C-5E4C-A685-E7750BA6223F}"/>
              </a:ext>
            </a:extLst>
          </p:cNvPr>
          <p:cNvCxnSpPr>
            <a:cxnSpLocks/>
          </p:cNvCxnSpPr>
          <p:nvPr/>
        </p:nvCxnSpPr>
        <p:spPr>
          <a:xfrm rot="10800000" flipH="1">
            <a:off x="3160715" y="4830712"/>
            <a:ext cx="5526797" cy="631258"/>
          </a:xfrm>
          <a:prstGeom prst="bentConnector4">
            <a:avLst>
              <a:gd name="adj1" fmla="val -4136"/>
              <a:gd name="adj2" fmla="val -124740"/>
            </a:avLst>
          </a:prstGeom>
        </p:spPr>
        <p:style>
          <a:lnRef idx="1">
            <a:schemeClr val="dk1"/>
          </a:lnRef>
          <a:fillRef idx="0">
            <a:schemeClr val="dk1"/>
          </a:fillRef>
          <a:effectRef idx="0">
            <a:schemeClr val="dk1"/>
          </a:effectRef>
          <a:fontRef idx="minor">
            <a:schemeClr val="tx1"/>
          </a:fontRef>
        </p:style>
      </p:cxnSp>
      <p:grpSp>
        <p:nvGrpSpPr>
          <p:cNvPr id="7" name="Group 6">
            <a:extLst>
              <a:ext uri="{FF2B5EF4-FFF2-40B4-BE49-F238E27FC236}">
                <a16:creationId xmlns:a16="http://schemas.microsoft.com/office/drawing/2014/main" id="{8C68825D-971C-B64D-9B06-43553ABB8008}"/>
              </a:ext>
            </a:extLst>
          </p:cNvPr>
          <p:cNvGrpSpPr/>
          <p:nvPr/>
        </p:nvGrpSpPr>
        <p:grpSpPr>
          <a:xfrm>
            <a:off x="5279501" y="2824429"/>
            <a:ext cx="912310" cy="1449928"/>
            <a:chOff x="3772679" y="2586650"/>
            <a:chExt cx="912310" cy="1449928"/>
          </a:xfrm>
        </p:grpSpPr>
        <p:grpSp>
          <p:nvGrpSpPr>
            <p:cNvPr id="3" name="Group 2">
              <a:extLst>
                <a:ext uri="{FF2B5EF4-FFF2-40B4-BE49-F238E27FC236}">
                  <a16:creationId xmlns:a16="http://schemas.microsoft.com/office/drawing/2014/main" id="{447F1B80-65F3-5340-A0F9-22DC6E7C16A4}"/>
                </a:ext>
              </a:extLst>
            </p:cNvPr>
            <p:cNvGrpSpPr/>
            <p:nvPr/>
          </p:nvGrpSpPr>
          <p:grpSpPr>
            <a:xfrm>
              <a:off x="3772679" y="2586650"/>
              <a:ext cx="912310" cy="1860"/>
              <a:chOff x="3772679" y="2586650"/>
              <a:chExt cx="912310" cy="1860"/>
            </a:xfrm>
          </p:grpSpPr>
          <p:sp>
            <p:nvSpPr>
              <p:cNvPr id="18" name="Line 27"/>
              <p:cNvSpPr>
                <a:spLocks noChangeShapeType="1"/>
              </p:cNvSpPr>
              <p:nvPr/>
            </p:nvSpPr>
            <p:spPr bwMode="auto">
              <a:xfrm flipH="1">
                <a:off x="3772679" y="2588510"/>
                <a:ext cx="235901" cy="0"/>
              </a:xfrm>
              <a:prstGeom prst="line">
                <a:avLst/>
              </a:prstGeom>
              <a:noFill/>
              <a:ln w="28575">
                <a:solidFill>
                  <a:srgbClr val="C00000"/>
                </a:solidFill>
                <a:prstDash val="dash"/>
                <a:round/>
                <a:headEnd/>
                <a:tailEnd type="triangle" w="med" len="med"/>
              </a:ln>
              <a:effectLst/>
            </p:spPr>
            <p:txBody>
              <a:bodyPr/>
              <a:lstStyle/>
              <a:p>
                <a:pPr eaLnBrk="0" fontAlgn="base" hangingPunct="0">
                  <a:spcBef>
                    <a:spcPct val="0"/>
                  </a:spcBef>
                  <a:spcAft>
                    <a:spcPct val="0"/>
                  </a:spcAft>
                  <a:defRPr/>
                </a:pPr>
                <a:endParaRPr lang="en-US" sz="1650" dirty="0">
                  <a:ln>
                    <a:solidFill>
                      <a:srgbClr val="E78A5C">
                        <a:lumMod val="75000"/>
                      </a:srgbClr>
                    </a:solidFill>
                  </a:ln>
                  <a:solidFill>
                    <a:srgbClr val="000000"/>
                  </a:solidFill>
                  <a:latin typeface="Arial" pitchFamily="34" charset="0"/>
                </a:endParaRPr>
              </a:p>
            </p:txBody>
          </p:sp>
          <p:sp>
            <p:nvSpPr>
              <p:cNvPr id="86" name="Line 27">
                <a:extLst>
                  <a:ext uri="{FF2B5EF4-FFF2-40B4-BE49-F238E27FC236}">
                    <a16:creationId xmlns:a16="http://schemas.microsoft.com/office/drawing/2014/main" id="{D034E2D9-5640-1A44-BD00-46766DA868CF}"/>
                  </a:ext>
                </a:extLst>
              </p:cNvPr>
              <p:cNvSpPr>
                <a:spLocks noChangeShapeType="1"/>
              </p:cNvSpPr>
              <p:nvPr/>
            </p:nvSpPr>
            <p:spPr bwMode="auto">
              <a:xfrm>
                <a:off x="4449088" y="2586650"/>
                <a:ext cx="235901" cy="0"/>
              </a:xfrm>
              <a:prstGeom prst="line">
                <a:avLst/>
              </a:prstGeom>
              <a:noFill/>
              <a:ln w="28575">
                <a:solidFill>
                  <a:srgbClr val="C00000"/>
                </a:solidFill>
                <a:prstDash val="dash"/>
                <a:round/>
                <a:headEnd/>
                <a:tailEnd type="triangle" w="med" len="med"/>
              </a:ln>
              <a:effectLst/>
            </p:spPr>
            <p:txBody>
              <a:bodyPr/>
              <a:lstStyle/>
              <a:p>
                <a:pPr eaLnBrk="0" fontAlgn="base" hangingPunct="0">
                  <a:spcBef>
                    <a:spcPct val="0"/>
                  </a:spcBef>
                  <a:spcAft>
                    <a:spcPct val="0"/>
                  </a:spcAft>
                  <a:defRPr/>
                </a:pPr>
                <a:endParaRPr lang="en-US" sz="1650" dirty="0">
                  <a:ln>
                    <a:solidFill>
                      <a:srgbClr val="E78A5C">
                        <a:lumMod val="75000"/>
                      </a:srgbClr>
                    </a:solidFill>
                  </a:ln>
                  <a:solidFill>
                    <a:srgbClr val="000000"/>
                  </a:solidFill>
                  <a:latin typeface="Arial" pitchFamily="34" charset="0"/>
                </a:endParaRPr>
              </a:p>
            </p:txBody>
          </p:sp>
        </p:grpSp>
        <p:sp>
          <p:nvSpPr>
            <p:cNvPr id="87" name="Line 27">
              <a:extLst>
                <a:ext uri="{FF2B5EF4-FFF2-40B4-BE49-F238E27FC236}">
                  <a16:creationId xmlns:a16="http://schemas.microsoft.com/office/drawing/2014/main" id="{85A5AA6D-7089-B041-B605-D3B654A86220}"/>
                </a:ext>
              </a:extLst>
            </p:cNvPr>
            <p:cNvSpPr>
              <a:spLocks noChangeShapeType="1"/>
            </p:cNvSpPr>
            <p:nvPr/>
          </p:nvSpPr>
          <p:spPr bwMode="auto">
            <a:xfrm flipH="1">
              <a:off x="3834488" y="2737756"/>
              <a:ext cx="453098" cy="1298822"/>
            </a:xfrm>
            <a:prstGeom prst="line">
              <a:avLst/>
            </a:prstGeom>
            <a:noFill/>
            <a:ln w="28575">
              <a:solidFill>
                <a:srgbClr val="C00000"/>
              </a:solidFill>
              <a:prstDash val="dash"/>
              <a:round/>
              <a:headEnd/>
              <a:tailEnd type="triangle" w="med" len="med"/>
            </a:ln>
            <a:effectLst/>
          </p:spPr>
          <p:txBody>
            <a:bodyPr/>
            <a:lstStyle/>
            <a:p>
              <a:pPr eaLnBrk="0" fontAlgn="base" hangingPunct="0">
                <a:spcBef>
                  <a:spcPct val="0"/>
                </a:spcBef>
                <a:spcAft>
                  <a:spcPct val="0"/>
                </a:spcAft>
                <a:defRPr/>
              </a:pPr>
              <a:endParaRPr lang="en-US" sz="1650" dirty="0">
                <a:ln>
                  <a:solidFill>
                    <a:srgbClr val="E78A5C">
                      <a:lumMod val="75000"/>
                    </a:srgbClr>
                  </a:solidFill>
                </a:ln>
                <a:solidFill>
                  <a:srgbClr val="000000"/>
                </a:solidFill>
                <a:latin typeface="Arial" pitchFamily="34" charset="0"/>
              </a:endParaRPr>
            </a:p>
          </p:txBody>
        </p:sp>
        <p:sp>
          <p:nvSpPr>
            <p:cNvPr id="104" name="Line 27">
              <a:extLst>
                <a:ext uri="{FF2B5EF4-FFF2-40B4-BE49-F238E27FC236}">
                  <a16:creationId xmlns:a16="http://schemas.microsoft.com/office/drawing/2014/main" id="{1DC3785D-35CD-3C4C-9A68-FB2DC2F9B871}"/>
                </a:ext>
              </a:extLst>
            </p:cNvPr>
            <p:cNvSpPr>
              <a:spLocks noChangeShapeType="1"/>
            </p:cNvSpPr>
            <p:nvPr/>
          </p:nvSpPr>
          <p:spPr bwMode="auto">
            <a:xfrm>
              <a:off x="4285970" y="2737755"/>
              <a:ext cx="388284" cy="1007346"/>
            </a:xfrm>
            <a:prstGeom prst="line">
              <a:avLst/>
            </a:prstGeom>
            <a:noFill/>
            <a:ln w="28575">
              <a:solidFill>
                <a:srgbClr val="C00000"/>
              </a:solidFill>
              <a:prstDash val="dash"/>
              <a:round/>
              <a:headEnd/>
              <a:tailEnd type="triangle" w="med" len="med"/>
            </a:ln>
            <a:effectLst/>
          </p:spPr>
          <p:txBody>
            <a:bodyPr/>
            <a:lstStyle/>
            <a:p>
              <a:pPr eaLnBrk="0" fontAlgn="base" hangingPunct="0">
                <a:spcBef>
                  <a:spcPct val="0"/>
                </a:spcBef>
                <a:spcAft>
                  <a:spcPct val="0"/>
                </a:spcAft>
                <a:defRPr/>
              </a:pPr>
              <a:endParaRPr lang="en-US" sz="1650" dirty="0">
                <a:ln>
                  <a:solidFill>
                    <a:srgbClr val="E78A5C">
                      <a:lumMod val="75000"/>
                    </a:srgbClr>
                  </a:solidFill>
                </a:ln>
                <a:solidFill>
                  <a:srgbClr val="000000"/>
                </a:solidFill>
                <a:latin typeface="Arial" pitchFamily="34" charset="0"/>
              </a:endParaRPr>
            </a:p>
          </p:txBody>
        </p:sp>
      </p:grpSp>
      <p:cxnSp>
        <p:nvCxnSpPr>
          <p:cNvPr id="89" name="Elbow Connector 88">
            <a:extLst>
              <a:ext uri="{FF2B5EF4-FFF2-40B4-BE49-F238E27FC236}">
                <a16:creationId xmlns:a16="http://schemas.microsoft.com/office/drawing/2014/main" id="{B2E6355A-53C9-1146-93E8-5F00DA4CD12E}"/>
              </a:ext>
            </a:extLst>
          </p:cNvPr>
          <p:cNvCxnSpPr>
            <a:cxnSpLocks/>
          </p:cNvCxnSpPr>
          <p:nvPr/>
        </p:nvCxnSpPr>
        <p:spPr>
          <a:xfrm rot="5400000">
            <a:off x="4115718" y="4307576"/>
            <a:ext cx="2472886" cy="9827"/>
          </a:xfrm>
          <a:prstGeom prst="bentConnector5">
            <a:avLst>
              <a:gd name="adj1" fmla="val 352"/>
              <a:gd name="adj2" fmla="val -3241726"/>
              <a:gd name="adj3" fmla="val 99647"/>
            </a:avLst>
          </a:prstGeom>
        </p:spPr>
        <p:style>
          <a:lnRef idx="1">
            <a:schemeClr val="dk1"/>
          </a:lnRef>
          <a:fillRef idx="0">
            <a:schemeClr val="dk1"/>
          </a:fillRef>
          <a:effectRef idx="0">
            <a:schemeClr val="dk1"/>
          </a:effectRef>
          <a:fontRef idx="minor">
            <a:schemeClr val="tx1"/>
          </a:fontRef>
        </p:style>
      </p:cxnSp>
      <p:sp>
        <p:nvSpPr>
          <p:cNvPr id="4" name="Hexagon 3">
            <a:extLst>
              <a:ext uri="{FF2B5EF4-FFF2-40B4-BE49-F238E27FC236}">
                <a16:creationId xmlns:a16="http://schemas.microsoft.com/office/drawing/2014/main" id="{659C0755-D634-6A4B-9085-74ECA7A6BEEF}"/>
              </a:ext>
            </a:extLst>
          </p:cNvPr>
          <p:cNvSpPr/>
          <p:nvPr/>
        </p:nvSpPr>
        <p:spPr>
          <a:xfrm>
            <a:off x="5370024" y="2584901"/>
            <a:ext cx="969612" cy="718869"/>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MLI</a:t>
            </a:r>
          </a:p>
        </p:txBody>
      </p:sp>
      <p:sp>
        <p:nvSpPr>
          <p:cNvPr id="32" name="Line 27">
            <a:extLst>
              <a:ext uri="{FF2B5EF4-FFF2-40B4-BE49-F238E27FC236}">
                <a16:creationId xmlns:a16="http://schemas.microsoft.com/office/drawing/2014/main" id="{639FFF2B-7AAD-E24F-AD7E-CE49FA7FB4C5}"/>
              </a:ext>
            </a:extLst>
          </p:cNvPr>
          <p:cNvSpPr>
            <a:spLocks noChangeShapeType="1"/>
          </p:cNvSpPr>
          <p:nvPr/>
        </p:nvSpPr>
        <p:spPr bwMode="auto">
          <a:xfrm flipH="1">
            <a:off x="5322884" y="3303770"/>
            <a:ext cx="507874" cy="2061937"/>
          </a:xfrm>
          <a:prstGeom prst="line">
            <a:avLst/>
          </a:prstGeom>
          <a:noFill/>
          <a:ln w="28575">
            <a:solidFill>
              <a:srgbClr val="C00000"/>
            </a:solidFill>
            <a:prstDash val="dash"/>
            <a:round/>
            <a:headEnd/>
            <a:tailEnd type="triangle" w="med" len="med"/>
          </a:ln>
          <a:effectLst/>
        </p:spPr>
        <p:txBody>
          <a:bodyPr/>
          <a:lstStyle/>
          <a:p>
            <a:pPr eaLnBrk="0" fontAlgn="base" hangingPunct="0">
              <a:spcBef>
                <a:spcPct val="0"/>
              </a:spcBef>
              <a:spcAft>
                <a:spcPct val="0"/>
              </a:spcAft>
              <a:defRPr/>
            </a:pPr>
            <a:endParaRPr lang="en-US" sz="1650" dirty="0">
              <a:ln>
                <a:solidFill>
                  <a:srgbClr val="E78A5C">
                    <a:lumMod val="75000"/>
                  </a:srgbClr>
                </a:solidFill>
              </a:ln>
              <a:solidFill>
                <a:srgbClr val="000000"/>
              </a:solidFill>
              <a:latin typeface="Arial" pitchFamily="34" charset="0"/>
            </a:endParaRPr>
          </a:p>
        </p:txBody>
      </p:sp>
      <p:sp>
        <p:nvSpPr>
          <p:cNvPr id="10" name="Slide Number Placeholder 9">
            <a:extLst>
              <a:ext uri="{FF2B5EF4-FFF2-40B4-BE49-F238E27FC236}">
                <a16:creationId xmlns:a16="http://schemas.microsoft.com/office/drawing/2014/main" id="{7220CBA3-351E-874F-8C76-8B526B14FCE0}"/>
              </a:ext>
            </a:extLst>
          </p:cNvPr>
          <p:cNvSpPr>
            <a:spLocks noGrp="1"/>
          </p:cNvSpPr>
          <p:nvPr>
            <p:ph type="sldNum" sz="quarter" idx="12"/>
          </p:nvPr>
        </p:nvSpPr>
        <p:spPr/>
        <p:txBody>
          <a:bodyPr/>
          <a:lstStyle/>
          <a:p>
            <a:fld id="{B5CD95D6-22C9-A24E-B2E2-43160CF605BE}" type="slidenum">
              <a:rPr lang="en-US" smtClean="0"/>
              <a:t>36</a:t>
            </a:fld>
            <a:endParaRPr lang="en-US" dirty="0"/>
          </a:p>
        </p:txBody>
      </p:sp>
      <p:sp>
        <p:nvSpPr>
          <p:cNvPr id="34" name="Text Box 12">
            <a:extLst>
              <a:ext uri="{FF2B5EF4-FFF2-40B4-BE49-F238E27FC236}">
                <a16:creationId xmlns:a16="http://schemas.microsoft.com/office/drawing/2014/main" id="{425BB452-6632-4349-A87C-DF8BAFDB1DE7}"/>
              </a:ext>
            </a:extLst>
          </p:cNvPr>
          <p:cNvSpPr txBox="1">
            <a:spLocks noChangeArrowheads="1"/>
          </p:cNvSpPr>
          <p:nvPr/>
        </p:nvSpPr>
        <p:spPr bwMode="auto">
          <a:xfrm>
            <a:off x="5945478" y="3903123"/>
            <a:ext cx="1403528" cy="1007347"/>
          </a:xfrm>
          <a:prstGeom prst="flowChartConnector">
            <a:avLst/>
          </a:prstGeom>
          <a:solidFill>
            <a:schemeClr val="bg1"/>
          </a:solidFill>
          <a:ln w="9525">
            <a:solidFill>
              <a:schemeClr val="tx1"/>
            </a:solidFill>
            <a:miter lim="800000"/>
            <a:headEnd/>
            <a:tailEnd/>
          </a:ln>
          <a:effectLst/>
        </p:spPr>
        <p:txBody>
          <a:bodyPr wrap="square" lIns="0" rIns="0" anchor="ctr" anchorCtr="0">
            <a:noAutofit/>
          </a:bodyPr>
          <a:lstStyle/>
          <a:p>
            <a:pPr algn="ctr" fontAlgn="base">
              <a:spcBef>
                <a:spcPct val="50000"/>
              </a:spcBef>
              <a:spcAft>
                <a:spcPct val="0"/>
              </a:spcAft>
              <a:defRPr/>
            </a:pPr>
            <a:r>
              <a:rPr lang="en-US" sz="1400" kern="0" dirty="0">
                <a:solidFill>
                  <a:srgbClr val="000000"/>
                </a:solidFill>
              </a:rPr>
              <a:t>Achieving threshold for action</a:t>
            </a:r>
          </a:p>
        </p:txBody>
      </p:sp>
      <p:sp>
        <p:nvSpPr>
          <p:cNvPr id="35" name="Text Box 13">
            <a:extLst>
              <a:ext uri="{FF2B5EF4-FFF2-40B4-BE49-F238E27FC236}">
                <a16:creationId xmlns:a16="http://schemas.microsoft.com/office/drawing/2014/main" id="{6BF5866C-48FB-CB4D-A85F-60EBDC9A4136}"/>
              </a:ext>
            </a:extLst>
          </p:cNvPr>
          <p:cNvSpPr txBox="1">
            <a:spLocks noChangeArrowheads="1"/>
          </p:cNvSpPr>
          <p:nvPr/>
        </p:nvSpPr>
        <p:spPr bwMode="auto">
          <a:xfrm>
            <a:off x="7820963" y="3954906"/>
            <a:ext cx="1793521" cy="923330"/>
          </a:xfrm>
          <a:prstGeom prst="rect">
            <a:avLst/>
          </a:prstGeom>
          <a:solidFill>
            <a:schemeClr val="bg1"/>
          </a:solidFill>
          <a:ln w="9525">
            <a:solidFill>
              <a:schemeClr val="tx1"/>
            </a:solidFill>
            <a:miter lim="800000"/>
            <a:headEnd/>
            <a:tailEnd/>
          </a:ln>
          <a:effectLst/>
        </p:spPr>
        <p:txBody>
          <a:bodyPr wrap="square">
            <a:spAutoFit/>
          </a:bodyPr>
          <a:lstStyle/>
          <a:p>
            <a:pPr algn="ctr" fontAlgn="base">
              <a:defRPr/>
            </a:pPr>
            <a:r>
              <a:rPr lang="en-US" b="1" kern="0" dirty="0"/>
              <a:t>Clinic Level </a:t>
            </a:r>
          </a:p>
          <a:p>
            <a:pPr algn="ctr" fontAlgn="base">
              <a:defRPr/>
            </a:pPr>
            <a:r>
              <a:rPr lang="en-US" b="1" kern="0" dirty="0"/>
              <a:t>HPV Vaccination Rates</a:t>
            </a:r>
          </a:p>
        </p:txBody>
      </p:sp>
      <p:cxnSp>
        <p:nvCxnSpPr>
          <p:cNvPr id="37" name="Straight Arrow Connector 36">
            <a:extLst>
              <a:ext uri="{FF2B5EF4-FFF2-40B4-BE49-F238E27FC236}">
                <a16:creationId xmlns:a16="http://schemas.microsoft.com/office/drawing/2014/main" id="{72E84668-63D4-F544-8448-B2892366CD0E}"/>
              </a:ext>
            </a:extLst>
          </p:cNvPr>
          <p:cNvCxnSpPr>
            <a:cxnSpLocks/>
            <a:stCxn id="34" idx="6"/>
            <a:endCxn id="35" idx="1"/>
          </p:cNvCxnSpPr>
          <p:nvPr/>
        </p:nvCxnSpPr>
        <p:spPr bwMode="auto">
          <a:xfrm>
            <a:off x="7349006" y="4406797"/>
            <a:ext cx="471957" cy="0"/>
          </a:xfrm>
          <a:prstGeom prst="straightConnector1">
            <a:avLst/>
          </a:prstGeom>
          <a:noFill/>
          <a:ln w="12700" cap="flat" cmpd="sng" algn="ctr">
            <a:solidFill>
              <a:srgbClr val="000000"/>
            </a:solidFill>
            <a:prstDash val="solid"/>
            <a:round/>
            <a:headEnd type="none" w="med" len="med"/>
            <a:tailEnd type="triangle"/>
          </a:ln>
          <a:effectLst/>
        </p:spPr>
      </p:cxnSp>
    </p:spTree>
    <p:extLst>
      <p:ext uri="{BB962C8B-B14F-4D97-AF65-F5344CB8AC3E}">
        <p14:creationId xmlns:p14="http://schemas.microsoft.com/office/powerpoint/2010/main" val="1347597994"/>
      </p:ext>
    </p:extLst>
  </p:cSld>
  <p:clrMapOvr>
    <a:masterClrMapping/>
  </p:clrMapOvr>
  <mc:AlternateContent xmlns:mc="http://schemas.openxmlformats.org/markup-compatibility/2006" xmlns:p14="http://schemas.microsoft.com/office/powerpoint/2010/main">
    <mc:Choice Requires="p14">
      <p:transition spd="slow" p14:dur="2000" advTm="34588"/>
    </mc:Choice>
    <mc:Fallback xmlns="">
      <p:transition spd="slow" advTm="3458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AB0F1D-DAB2-E847-A487-47FDC41DC4DE}"/>
              </a:ext>
            </a:extLst>
          </p:cNvPr>
          <p:cNvSpPr>
            <a:spLocks noGrp="1"/>
          </p:cNvSpPr>
          <p:nvPr>
            <p:ph type="sldNum" sz="quarter" idx="12"/>
          </p:nvPr>
        </p:nvSpPr>
        <p:spPr>
          <a:xfrm>
            <a:off x="8737600" y="6552382"/>
            <a:ext cx="2844800" cy="365125"/>
          </a:xfrm>
        </p:spPr>
        <p:txBody>
          <a:bodyPr/>
          <a:lstStyle/>
          <a:p>
            <a:fld id="{B5CD95D6-22C9-A24E-B2E2-43160CF605BE}" type="slidenum">
              <a:rPr lang="en-US" smtClean="0"/>
              <a:t>37</a:t>
            </a:fld>
            <a:endParaRPr lang="en-US" dirty="0"/>
          </a:p>
        </p:txBody>
      </p:sp>
      <p:grpSp>
        <p:nvGrpSpPr>
          <p:cNvPr id="16" name="Group 15">
            <a:extLst>
              <a:ext uri="{FF2B5EF4-FFF2-40B4-BE49-F238E27FC236}">
                <a16:creationId xmlns:a16="http://schemas.microsoft.com/office/drawing/2014/main" id="{83BA167A-D538-4248-8EF3-EFE885FB75C7}"/>
              </a:ext>
            </a:extLst>
          </p:cNvPr>
          <p:cNvGrpSpPr/>
          <p:nvPr/>
        </p:nvGrpSpPr>
        <p:grpSpPr>
          <a:xfrm>
            <a:off x="141274" y="1650502"/>
            <a:ext cx="6653443" cy="4714019"/>
            <a:chOff x="4207240" y="2007457"/>
            <a:chExt cx="6653443" cy="4714019"/>
          </a:xfrm>
        </p:grpSpPr>
        <p:sp>
          <p:nvSpPr>
            <p:cNvPr id="2" name="TextBox 1">
              <a:extLst>
                <a:ext uri="{FF2B5EF4-FFF2-40B4-BE49-F238E27FC236}">
                  <a16:creationId xmlns:a16="http://schemas.microsoft.com/office/drawing/2014/main" id="{095A6619-D07C-5044-9BE3-E8EEB7A02B4D}"/>
                </a:ext>
              </a:extLst>
            </p:cNvPr>
            <p:cNvSpPr txBox="1"/>
            <p:nvPr/>
          </p:nvSpPr>
          <p:spPr>
            <a:xfrm>
              <a:off x="4502831" y="5222959"/>
              <a:ext cx="4489178" cy="1477328"/>
            </a:xfrm>
            <a:prstGeom prst="rect">
              <a:avLst/>
            </a:prstGeom>
            <a:noFill/>
          </p:spPr>
          <p:txBody>
            <a:bodyPr wrap="none" rtlCol="0">
              <a:spAutoFit/>
            </a:bodyPr>
            <a:lstStyle/>
            <a:p>
              <a:r>
                <a:rPr lang="en-US" b="1" dirty="0"/>
                <a:t>                               System Level</a:t>
              </a:r>
            </a:p>
            <a:p>
              <a:r>
                <a:rPr lang="en-US" dirty="0"/>
                <a:t>Clinics express willingness to make changes</a:t>
              </a:r>
            </a:p>
            <a:p>
              <a:r>
                <a:rPr lang="en-US" dirty="0"/>
                <a:t>Many policies, practices do not match policies</a:t>
              </a:r>
            </a:p>
            <a:p>
              <a:r>
                <a:rPr lang="en-US" dirty="0"/>
                <a:t>Insufficient checks/balances/redundancies</a:t>
              </a:r>
            </a:p>
            <a:p>
              <a:r>
                <a:rPr lang="en-US" dirty="0"/>
                <a:t>If step 1 missed, no steps 2-4</a:t>
              </a:r>
            </a:p>
          </p:txBody>
        </p:sp>
        <p:sp>
          <p:nvSpPr>
            <p:cNvPr id="5" name="TextBox 4">
              <a:extLst>
                <a:ext uri="{FF2B5EF4-FFF2-40B4-BE49-F238E27FC236}">
                  <a16:creationId xmlns:a16="http://schemas.microsoft.com/office/drawing/2014/main" id="{B0E43F21-FF95-CF42-BAB1-430C24597BF4}"/>
                </a:ext>
              </a:extLst>
            </p:cNvPr>
            <p:cNvSpPr txBox="1"/>
            <p:nvPr/>
          </p:nvSpPr>
          <p:spPr>
            <a:xfrm>
              <a:off x="4502831" y="3724314"/>
              <a:ext cx="6333913" cy="1754326"/>
            </a:xfrm>
            <a:prstGeom prst="rect">
              <a:avLst/>
            </a:prstGeom>
            <a:noFill/>
          </p:spPr>
          <p:txBody>
            <a:bodyPr wrap="none" rtlCol="0">
              <a:spAutoFit/>
            </a:bodyPr>
            <a:lstStyle/>
            <a:p>
              <a:r>
                <a:rPr lang="en-US" b="1" dirty="0"/>
                <a:t>                              Provider/Staff Level</a:t>
              </a:r>
            </a:p>
            <a:p>
              <a:r>
                <a:rPr lang="en-US" dirty="0"/>
                <a:t>Providers </a:t>
              </a:r>
              <a:r>
                <a:rPr lang="en-US" b="1" i="1" dirty="0"/>
                <a:t>generally supportive </a:t>
              </a:r>
              <a:r>
                <a:rPr lang="en-US" dirty="0"/>
                <a:t>of vaccination</a:t>
              </a:r>
            </a:p>
            <a:p>
              <a:r>
                <a:rPr lang="en-US" dirty="0"/>
                <a:t>Some </a:t>
              </a:r>
              <a:r>
                <a:rPr lang="en-US" b="1" i="1" dirty="0"/>
                <a:t>gaps in knowledge </a:t>
              </a:r>
              <a:r>
                <a:rPr lang="en-US" dirty="0"/>
                <a:t>(value of vaccine for boys)</a:t>
              </a:r>
            </a:p>
            <a:p>
              <a:r>
                <a:rPr lang="en-US" dirty="0"/>
                <a:t>Some perception that vaccine is still </a:t>
              </a:r>
              <a:r>
                <a:rPr lang="en-US" b="1" i="1" dirty="0"/>
                <a:t>“new”</a:t>
              </a:r>
            </a:p>
            <a:p>
              <a:r>
                <a:rPr lang="en-US" dirty="0"/>
                <a:t>Some providers felt </a:t>
              </a:r>
              <a:r>
                <a:rPr lang="en-US" b="1" i="1" dirty="0"/>
                <a:t>need to provide many details </a:t>
              </a:r>
              <a:r>
                <a:rPr lang="en-US" dirty="0"/>
                <a:t>(STI prevention)</a:t>
              </a:r>
            </a:p>
            <a:p>
              <a:endParaRPr lang="en-US" dirty="0"/>
            </a:p>
          </p:txBody>
        </p:sp>
        <p:sp>
          <p:nvSpPr>
            <p:cNvPr id="12" name="TextBox 11">
              <a:extLst>
                <a:ext uri="{FF2B5EF4-FFF2-40B4-BE49-F238E27FC236}">
                  <a16:creationId xmlns:a16="http://schemas.microsoft.com/office/drawing/2014/main" id="{C02C57BB-398D-1545-8CC0-A62B9268F48D}"/>
                </a:ext>
              </a:extLst>
            </p:cNvPr>
            <p:cNvSpPr txBox="1"/>
            <p:nvPr/>
          </p:nvSpPr>
          <p:spPr>
            <a:xfrm>
              <a:off x="4502831" y="2150264"/>
              <a:ext cx="4588564" cy="1754326"/>
            </a:xfrm>
            <a:prstGeom prst="rect">
              <a:avLst/>
            </a:prstGeom>
            <a:noFill/>
          </p:spPr>
          <p:txBody>
            <a:bodyPr wrap="none" rtlCol="0">
              <a:spAutoFit/>
            </a:bodyPr>
            <a:lstStyle/>
            <a:p>
              <a:pPr algn="ctr"/>
              <a:r>
                <a:rPr lang="en-US" b="1" dirty="0"/>
                <a:t>Parent Level</a:t>
              </a:r>
            </a:p>
            <a:p>
              <a:r>
                <a:rPr lang="en-US" dirty="0"/>
                <a:t>Parents </a:t>
              </a:r>
              <a:r>
                <a:rPr lang="en-US" b="1" i="1" dirty="0"/>
                <a:t>generally supportive </a:t>
              </a:r>
              <a:r>
                <a:rPr lang="en-US" dirty="0"/>
                <a:t>of vaccines</a:t>
              </a:r>
            </a:p>
            <a:p>
              <a:r>
                <a:rPr lang="en-US" b="1" i="1" dirty="0"/>
                <a:t>Parent primary decision-maker </a:t>
              </a:r>
              <a:r>
                <a:rPr lang="en-US" dirty="0"/>
                <a:t>for adolescents</a:t>
              </a:r>
            </a:p>
            <a:p>
              <a:r>
                <a:rPr lang="en-US" b="1" i="1" dirty="0"/>
                <a:t>Not sure of need </a:t>
              </a:r>
              <a:r>
                <a:rPr lang="en-US" dirty="0"/>
                <a:t>for HPV vaccine or timing</a:t>
              </a:r>
            </a:p>
            <a:p>
              <a:r>
                <a:rPr lang="en-US" b="1" i="1" dirty="0"/>
                <a:t>Not sure if provider wants them </a:t>
              </a:r>
              <a:r>
                <a:rPr lang="en-US" dirty="0"/>
                <a:t>to get it</a:t>
              </a:r>
            </a:p>
            <a:p>
              <a:endParaRPr lang="en-US" dirty="0"/>
            </a:p>
          </p:txBody>
        </p:sp>
        <p:sp>
          <p:nvSpPr>
            <p:cNvPr id="6" name="Rectangle 5">
              <a:extLst>
                <a:ext uri="{FF2B5EF4-FFF2-40B4-BE49-F238E27FC236}">
                  <a16:creationId xmlns:a16="http://schemas.microsoft.com/office/drawing/2014/main" id="{F88A2E36-D848-E941-8B29-0D8C0B2A3BCE}"/>
                </a:ext>
              </a:extLst>
            </p:cNvPr>
            <p:cNvSpPr/>
            <p:nvPr/>
          </p:nvSpPr>
          <p:spPr>
            <a:xfrm>
              <a:off x="4207240" y="2007457"/>
              <a:ext cx="6653443" cy="471401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99A4F2D-E6F8-5245-B227-EDF5187CC91F}"/>
              </a:ext>
            </a:extLst>
          </p:cNvPr>
          <p:cNvGrpSpPr/>
          <p:nvPr/>
        </p:nvGrpSpPr>
        <p:grpSpPr>
          <a:xfrm>
            <a:off x="6925095" y="1679581"/>
            <a:ext cx="3145757" cy="4606068"/>
            <a:chOff x="1040689" y="2065614"/>
            <a:chExt cx="3145757" cy="4606068"/>
          </a:xfrm>
        </p:grpSpPr>
        <p:sp>
          <p:nvSpPr>
            <p:cNvPr id="8" name="Text Box 15">
              <a:extLst>
                <a:ext uri="{FF2B5EF4-FFF2-40B4-BE49-F238E27FC236}">
                  <a16:creationId xmlns:a16="http://schemas.microsoft.com/office/drawing/2014/main" id="{477793A4-EC21-3142-ADC3-6487C1AD011B}"/>
                </a:ext>
              </a:extLst>
            </p:cNvPr>
            <p:cNvSpPr txBox="1">
              <a:spLocks noChangeArrowheads="1"/>
            </p:cNvSpPr>
            <p:nvPr/>
          </p:nvSpPr>
          <p:spPr bwMode="auto">
            <a:xfrm>
              <a:off x="1187758" y="5418377"/>
              <a:ext cx="2630655" cy="1089529"/>
            </a:xfrm>
            <a:prstGeom prst="rect">
              <a:avLst/>
            </a:prstGeom>
            <a:solidFill>
              <a:srgbClr val="FDF8B9"/>
            </a:solidFill>
            <a:ln w="9525">
              <a:solidFill>
                <a:schemeClr val="tx1"/>
              </a:solidFill>
              <a:miter lim="800000"/>
              <a:headEnd/>
              <a:tailEnd/>
            </a:ln>
            <a:effectLst/>
          </p:spPr>
          <p:txBody>
            <a:bodyPr wrap="square">
              <a:spAutoFit/>
            </a:bodyPr>
            <a:lstStyle/>
            <a:p>
              <a:pPr fontAlgn="base">
                <a:lnSpc>
                  <a:spcPct val="90000"/>
                </a:lnSpc>
                <a:spcBef>
                  <a:spcPct val="0"/>
                </a:spcBef>
                <a:spcAft>
                  <a:spcPct val="0"/>
                </a:spcAft>
                <a:defRPr/>
              </a:pPr>
              <a:r>
                <a:rPr lang="en-US" sz="1200" b="1" kern="0" dirty="0">
                  <a:solidFill>
                    <a:srgbClr val="000000"/>
                  </a:solidFill>
                </a:rPr>
                <a:t>System </a:t>
              </a:r>
              <a:endParaRPr lang="en-US" sz="1200" kern="0" dirty="0">
                <a:solidFill>
                  <a:srgbClr val="000000"/>
                </a:solidFill>
              </a:endParaRP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kern="0" dirty="0"/>
                <a:t>Age/Maturity/Size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kern="0" dirty="0"/>
                <a:t>Type/Structure/Climate/Resources</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kern="0" dirty="0"/>
                <a:t>Patient &amp; Provider Mix</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b="1" kern="0" dirty="0"/>
                <a:t>Readiness for Change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b="1" kern="0" dirty="0"/>
                <a:t>Policies/Practices/Procedures</a:t>
              </a:r>
            </a:p>
          </p:txBody>
        </p:sp>
        <p:sp>
          <p:nvSpPr>
            <p:cNvPr id="9" name="Text Box 15">
              <a:extLst>
                <a:ext uri="{FF2B5EF4-FFF2-40B4-BE49-F238E27FC236}">
                  <a16:creationId xmlns:a16="http://schemas.microsoft.com/office/drawing/2014/main" id="{D5AF8FBA-74F6-D34A-96E4-11939145403F}"/>
                </a:ext>
              </a:extLst>
            </p:cNvPr>
            <p:cNvSpPr txBox="1">
              <a:spLocks noChangeArrowheads="1"/>
            </p:cNvSpPr>
            <p:nvPr/>
          </p:nvSpPr>
          <p:spPr bwMode="auto">
            <a:xfrm>
              <a:off x="1187758" y="3963565"/>
              <a:ext cx="2566926" cy="1089529"/>
            </a:xfrm>
            <a:prstGeom prst="rect">
              <a:avLst/>
            </a:prstGeom>
            <a:solidFill>
              <a:srgbClr val="FDF8B9"/>
            </a:solidFill>
            <a:ln w="9525">
              <a:solidFill>
                <a:schemeClr val="tx1"/>
              </a:solidFill>
              <a:miter lim="800000"/>
              <a:headEnd/>
              <a:tailEnd/>
            </a:ln>
            <a:effectLst/>
          </p:spPr>
          <p:txBody>
            <a:bodyPr wrap="square">
              <a:spAutoFit/>
            </a:bodyPr>
            <a:lstStyle/>
            <a:p>
              <a:pPr fontAlgn="base">
                <a:lnSpc>
                  <a:spcPct val="90000"/>
                </a:lnSpc>
                <a:spcBef>
                  <a:spcPct val="0"/>
                </a:spcBef>
                <a:spcAft>
                  <a:spcPct val="0"/>
                </a:spcAft>
                <a:defRPr/>
              </a:pPr>
              <a:r>
                <a:rPr lang="en-US" sz="1200" b="1" kern="0" dirty="0">
                  <a:solidFill>
                    <a:srgbClr val="000000"/>
                  </a:solidFill>
                </a:rPr>
                <a:t>Provider/ Staff</a:t>
              </a:r>
              <a:endParaRPr lang="en-US" sz="1200" kern="0" dirty="0">
                <a:solidFill>
                  <a:srgbClr val="000000"/>
                </a:solidFill>
              </a:endParaRP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kern="0" dirty="0"/>
                <a:t>Demographics, Specialty</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b="1" kern="0" dirty="0"/>
                <a:t>Knowledge, Beliefs, Culture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b="1" kern="0" dirty="0"/>
                <a:t>Communication Style</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b="1" kern="0" dirty="0"/>
                <a:t>Barriers &amp; Supports</a:t>
              </a:r>
            </a:p>
            <a:p>
              <a:pPr marL="86916" indent="-79772" fontAlgn="base">
                <a:lnSpc>
                  <a:spcPct val="90000"/>
                </a:lnSpc>
                <a:spcBef>
                  <a:spcPct val="0"/>
                </a:spcBef>
                <a:spcAft>
                  <a:spcPct val="0"/>
                </a:spcAft>
                <a:buClr>
                  <a:schemeClr val="tx1"/>
                </a:buClr>
                <a:buSzPct val="100000"/>
                <a:buFont typeface="Arial" pitchFamily="34" charset="0"/>
                <a:buChar char="•"/>
                <a:defRPr/>
              </a:pPr>
              <a:r>
                <a:rPr lang="en-US" sz="1200" b="1" kern="0" dirty="0"/>
                <a:t>Practice Related Factors</a:t>
              </a:r>
            </a:p>
          </p:txBody>
        </p:sp>
        <p:sp>
          <p:nvSpPr>
            <p:cNvPr id="10" name="Rectangle 9">
              <a:extLst>
                <a:ext uri="{FF2B5EF4-FFF2-40B4-BE49-F238E27FC236}">
                  <a16:creationId xmlns:a16="http://schemas.microsoft.com/office/drawing/2014/main" id="{5734E98C-E2F9-5443-A5EB-4764CF08A1FB}"/>
                </a:ext>
              </a:extLst>
            </p:cNvPr>
            <p:cNvSpPr txBox="1">
              <a:spLocks noChangeArrowheads="1"/>
            </p:cNvSpPr>
            <p:nvPr/>
          </p:nvSpPr>
          <p:spPr bwMode="auto">
            <a:xfrm>
              <a:off x="1212987" y="2188035"/>
              <a:ext cx="2505315" cy="1526297"/>
            </a:xfrm>
            <a:prstGeom prst="rect">
              <a:avLst/>
            </a:prstGeom>
            <a:solidFill>
              <a:srgbClr val="FDF8B9"/>
            </a:solidFill>
            <a:ln w="9525">
              <a:solidFill>
                <a:schemeClr val="tx1"/>
              </a:solidFill>
              <a:miter lim="800000"/>
              <a:headEnd/>
              <a:tailEnd/>
            </a:ln>
          </p:spPr>
          <p:txBody>
            <a:bodyPr vert="horz" wrap="square" lIns="34290" tIns="34290" rIns="34290" bIns="3429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00"/>
                </a:buClr>
                <a:buChar char="–"/>
                <a:defRPr sz="2800">
                  <a:solidFill>
                    <a:schemeClr val="tx1"/>
                  </a:solidFill>
                  <a:latin typeface="+mn-lt"/>
                </a:defRPr>
              </a:lvl2pPr>
              <a:lvl3pPr marL="1143000" indent="-228600" algn="l" rtl="0" eaLnBrk="0" fontAlgn="base" hangingPunct="0">
                <a:spcBef>
                  <a:spcPct val="20000"/>
                </a:spcBef>
                <a:spcAft>
                  <a:spcPct val="0"/>
                </a:spcAft>
                <a:buClr>
                  <a:srgbClr val="800000"/>
                </a:buClr>
                <a:buChar char="•"/>
                <a:defRPr sz="2400">
                  <a:solidFill>
                    <a:schemeClr val="tx1"/>
                  </a:solidFill>
                  <a:latin typeface="+mn-lt"/>
                </a:defRPr>
              </a:lvl3pPr>
              <a:lvl4pPr marL="1600200" indent="-228600" algn="l" rtl="0" eaLnBrk="0" fontAlgn="base" hangingPunct="0">
                <a:spcBef>
                  <a:spcPct val="20000"/>
                </a:spcBef>
                <a:spcAft>
                  <a:spcPct val="0"/>
                </a:spcAft>
                <a:buClr>
                  <a:srgbClr val="800000"/>
                </a:buClr>
                <a:buChar char="–"/>
                <a:defRPr sz="2000">
                  <a:solidFill>
                    <a:schemeClr val="tx1"/>
                  </a:solidFill>
                  <a:latin typeface="+mn-lt"/>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defRPr>
              </a:lvl5pPr>
              <a:lvl6pPr marL="2514600" indent="-228600" algn="l" rtl="0" fontAlgn="base">
                <a:spcBef>
                  <a:spcPct val="20000"/>
                </a:spcBef>
                <a:spcAft>
                  <a:spcPct val="0"/>
                </a:spcAft>
                <a:buClr>
                  <a:srgbClr val="800000"/>
                </a:buClr>
                <a:buChar char="»"/>
                <a:defRPr sz="2000">
                  <a:solidFill>
                    <a:schemeClr val="tx1"/>
                  </a:solidFill>
                  <a:latin typeface="+mn-lt"/>
                </a:defRPr>
              </a:lvl6pPr>
              <a:lvl7pPr marL="2971800" indent="-228600" algn="l" rtl="0" fontAlgn="base">
                <a:spcBef>
                  <a:spcPct val="20000"/>
                </a:spcBef>
                <a:spcAft>
                  <a:spcPct val="0"/>
                </a:spcAft>
                <a:buClr>
                  <a:srgbClr val="800000"/>
                </a:buClr>
                <a:buChar char="»"/>
                <a:defRPr sz="2000">
                  <a:solidFill>
                    <a:schemeClr val="tx1"/>
                  </a:solidFill>
                  <a:latin typeface="+mn-lt"/>
                </a:defRPr>
              </a:lvl7pPr>
              <a:lvl8pPr marL="3429000" indent="-228600" algn="l" rtl="0" fontAlgn="base">
                <a:spcBef>
                  <a:spcPct val="20000"/>
                </a:spcBef>
                <a:spcAft>
                  <a:spcPct val="0"/>
                </a:spcAft>
                <a:buClr>
                  <a:srgbClr val="800000"/>
                </a:buClr>
                <a:buChar char="»"/>
                <a:defRPr sz="2000">
                  <a:solidFill>
                    <a:schemeClr val="tx1"/>
                  </a:solidFill>
                  <a:latin typeface="+mn-lt"/>
                </a:defRPr>
              </a:lvl8pPr>
              <a:lvl9pPr marL="3886200" indent="-228600" algn="l" rtl="0" fontAlgn="base">
                <a:spcBef>
                  <a:spcPct val="20000"/>
                </a:spcBef>
                <a:spcAft>
                  <a:spcPct val="0"/>
                </a:spcAft>
                <a:buClr>
                  <a:srgbClr val="800000"/>
                </a:buClr>
                <a:buChar char="»"/>
                <a:defRPr sz="2000">
                  <a:solidFill>
                    <a:schemeClr val="tx1"/>
                  </a:solidFill>
                  <a:latin typeface="+mn-lt"/>
                </a:defRPr>
              </a:lvl9pPr>
            </a:lstStyle>
            <a:p>
              <a:pPr marL="133350" indent="-133350">
                <a:spcAft>
                  <a:spcPts val="0"/>
                </a:spcAft>
                <a:buClr>
                  <a:srgbClr val="000000"/>
                </a:buClr>
                <a:buNone/>
                <a:defRPr/>
              </a:pPr>
              <a:r>
                <a:rPr lang="en-US" sz="1200" b="1" kern="0" dirty="0">
                  <a:solidFill>
                    <a:srgbClr val="000000"/>
                  </a:solidFill>
                  <a:latin typeface="Calibri"/>
                </a:rPr>
                <a:t> Individual (Parent-Level)</a:t>
              </a:r>
            </a:p>
            <a:p>
              <a:pPr marL="137160" indent="-86916">
                <a:lnSpc>
                  <a:spcPct val="90000"/>
                </a:lnSpc>
                <a:spcBef>
                  <a:spcPct val="0"/>
                </a:spcBef>
                <a:buClr>
                  <a:schemeClr val="tx1"/>
                </a:buClr>
                <a:buSzPct val="100000"/>
                <a:buFont typeface="Arial" pitchFamily="34" charset="0"/>
                <a:buChar char="•"/>
                <a:defRPr/>
              </a:pPr>
              <a:r>
                <a:rPr lang="en-US" sz="1200" kern="0" dirty="0"/>
                <a:t>Demographics, Living conditions</a:t>
              </a:r>
            </a:p>
            <a:p>
              <a:pPr marL="137160" indent="-86916">
                <a:lnSpc>
                  <a:spcPct val="90000"/>
                </a:lnSpc>
                <a:spcBef>
                  <a:spcPct val="0"/>
                </a:spcBef>
                <a:buClr>
                  <a:schemeClr val="tx1"/>
                </a:buClr>
                <a:buSzPct val="100000"/>
                <a:buFont typeface="Arial" pitchFamily="34" charset="0"/>
                <a:buChar char="•"/>
                <a:defRPr/>
              </a:pPr>
              <a:r>
                <a:rPr lang="en-US" sz="1200" kern="0" dirty="0"/>
                <a:t>Health care coverage</a:t>
              </a:r>
            </a:p>
            <a:p>
              <a:pPr marL="137160" indent="-86916">
                <a:lnSpc>
                  <a:spcPct val="90000"/>
                </a:lnSpc>
                <a:spcBef>
                  <a:spcPct val="0"/>
                </a:spcBef>
                <a:buClr>
                  <a:schemeClr val="tx1"/>
                </a:buClr>
                <a:buSzPct val="100000"/>
                <a:buFont typeface="Arial" pitchFamily="34" charset="0"/>
                <a:buChar char="•"/>
                <a:defRPr/>
              </a:pPr>
              <a:r>
                <a:rPr lang="en-US" sz="1200" kern="0" dirty="0"/>
                <a:t>Medical/preventive health history</a:t>
              </a:r>
            </a:p>
            <a:p>
              <a:pPr marL="137160" indent="-86916">
                <a:lnSpc>
                  <a:spcPct val="90000"/>
                </a:lnSpc>
                <a:spcBef>
                  <a:spcPct val="0"/>
                </a:spcBef>
                <a:buClr>
                  <a:schemeClr val="tx1"/>
                </a:buClr>
                <a:buSzPct val="100000"/>
                <a:buFont typeface="Arial" pitchFamily="34" charset="0"/>
                <a:buChar char="•"/>
                <a:defRPr/>
              </a:pPr>
              <a:r>
                <a:rPr lang="en-US" sz="1200" kern="0" dirty="0">
                  <a:latin typeface="Calibri"/>
                </a:rPr>
                <a:t>Knowledge, Attitudes, Beliefs, </a:t>
              </a:r>
            </a:p>
            <a:p>
              <a:pPr marL="137160" indent="-86916">
                <a:lnSpc>
                  <a:spcPct val="90000"/>
                </a:lnSpc>
                <a:spcBef>
                  <a:spcPct val="0"/>
                </a:spcBef>
                <a:buClr>
                  <a:schemeClr val="tx1"/>
                </a:buClr>
                <a:buSzPct val="100000"/>
                <a:buFont typeface="Arial" pitchFamily="34" charset="0"/>
                <a:buChar char="•"/>
                <a:defRPr/>
              </a:pPr>
              <a:r>
                <a:rPr lang="en-US" sz="1200" b="1" kern="0" dirty="0">
                  <a:latin typeface="Calibri"/>
                </a:rPr>
                <a:t>Communication with provider</a:t>
              </a:r>
            </a:p>
            <a:p>
              <a:pPr marL="137160" indent="-86916">
                <a:lnSpc>
                  <a:spcPct val="90000"/>
                </a:lnSpc>
                <a:spcBef>
                  <a:spcPct val="0"/>
                </a:spcBef>
                <a:buClr>
                  <a:schemeClr val="tx1"/>
                </a:buClr>
                <a:buSzPct val="100000"/>
                <a:buFont typeface="Arial" pitchFamily="34" charset="0"/>
                <a:buChar char="•"/>
                <a:defRPr/>
              </a:pPr>
              <a:r>
                <a:rPr lang="en-US" sz="1200" b="1" kern="0" dirty="0">
                  <a:latin typeface="Calibri"/>
                </a:rPr>
                <a:t>Barriers &amp; Supports</a:t>
              </a:r>
            </a:p>
            <a:p>
              <a:pPr marL="137160" indent="-86916">
                <a:lnSpc>
                  <a:spcPct val="90000"/>
                </a:lnSpc>
                <a:spcBef>
                  <a:spcPct val="0"/>
                </a:spcBef>
                <a:buClr>
                  <a:schemeClr val="tx1"/>
                </a:buClr>
                <a:buSzPct val="100000"/>
                <a:buFont typeface="Arial" pitchFamily="34" charset="0"/>
                <a:buChar char="•"/>
                <a:defRPr/>
              </a:pPr>
              <a:r>
                <a:rPr lang="en-US" sz="1200" b="1" kern="0" dirty="0">
                  <a:latin typeface="Calibri"/>
                </a:rPr>
                <a:t>Cue to action</a:t>
              </a:r>
            </a:p>
            <a:p>
              <a:pPr marL="133350" indent="-133350">
                <a:spcBef>
                  <a:spcPts val="0"/>
                </a:spcBef>
                <a:buSzPct val="120000"/>
                <a:defRPr/>
              </a:pPr>
              <a:endParaRPr lang="en-US" sz="1275" kern="0" dirty="0">
                <a:solidFill>
                  <a:srgbClr val="000000"/>
                </a:solidFill>
                <a:latin typeface="Calibri"/>
              </a:endParaRPr>
            </a:p>
          </p:txBody>
        </p:sp>
        <p:sp>
          <p:nvSpPr>
            <p:cNvPr id="13" name="Rectangle 12">
              <a:extLst>
                <a:ext uri="{FF2B5EF4-FFF2-40B4-BE49-F238E27FC236}">
                  <a16:creationId xmlns:a16="http://schemas.microsoft.com/office/drawing/2014/main" id="{A1DA938F-1427-FA4D-9B5A-147C8BB42F71}"/>
                </a:ext>
              </a:extLst>
            </p:cNvPr>
            <p:cNvSpPr/>
            <p:nvPr/>
          </p:nvSpPr>
          <p:spPr>
            <a:xfrm>
              <a:off x="1040689" y="2065614"/>
              <a:ext cx="3145757" cy="460606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1388EBB-2494-9C49-962D-98DD51F83AD8}"/>
              </a:ext>
            </a:extLst>
          </p:cNvPr>
          <p:cNvSpPr txBox="1"/>
          <p:nvPr/>
        </p:nvSpPr>
        <p:spPr>
          <a:xfrm>
            <a:off x="0" y="1195523"/>
            <a:ext cx="10487605" cy="533852"/>
          </a:xfrm>
          <a:prstGeom prst="rect">
            <a:avLst/>
          </a:prstGeom>
          <a:solidFill>
            <a:schemeClr val="tx2"/>
          </a:solidFill>
        </p:spPr>
        <p:txBody>
          <a:bodyPr wrap="square" rtlCol="0">
            <a:spAutoFit/>
          </a:bodyPr>
          <a:lstStyle/>
          <a:p>
            <a:r>
              <a:rPr lang="en-US" sz="2800" b="1" dirty="0">
                <a:solidFill>
                  <a:schemeClr val="bg1"/>
                </a:solidFill>
              </a:rPr>
              <a:t>                Local Context                                                 Theoretical Target</a:t>
            </a:r>
          </a:p>
        </p:txBody>
      </p:sp>
      <p:sp>
        <p:nvSpPr>
          <p:cNvPr id="15" name="Rectangle 2">
            <a:extLst>
              <a:ext uri="{FF2B5EF4-FFF2-40B4-BE49-F238E27FC236}">
                <a16:creationId xmlns:a16="http://schemas.microsoft.com/office/drawing/2014/main" id="{49A7D906-27E3-8142-A4DF-88FB5B9E73FC}"/>
              </a:ext>
            </a:extLst>
          </p:cNvPr>
          <p:cNvSpPr txBox="1">
            <a:spLocks noChangeArrowheads="1"/>
          </p:cNvSpPr>
          <p:nvPr/>
        </p:nvSpPr>
        <p:spPr bwMode="auto">
          <a:xfrm>
            <a:off x="412375" y="287367"/>
            <a:ext cx="12191999" cy="1175274"/>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endParaRPr lang="en-US" sz="4000" dirty="0">
              <a:solidFill>
                <a:srgbClr val="000000"/>
              </a:solidFill>
              <a:cs typeface="Arial" pitchFamily="34" charset="0"/>
            </a:endParaRPr>
          </a:p>
        </p:txBody>
      </p:sp>
      <p:sp>
        <p:nvSpPr>
          <p:cNvPr id="17" name="Rectangle 2">
            <a:extLst>
              <a:ext uri="{FF2B5EF4-FFF2-40B4-BE49-F238E27FC236}">
                <a16:creationId xmlns:a16="http://schemas.microsoft.com/office/drawing/2014/main" id="{1C752CC5-D767-4843-8F2B-D1648906868B}"/>
              </a:ext>
            </a:extLst>
          </p:cNvPr>
          <p:cNvSpPr txBox="1">
            <a:spLocks noChangeArrowheads="1"/>
          </p:cNvSpPr>
          <p:nvPr/>
        </p:nvSpPr>
        <p:spPr bwMode="auto">
          <a:xfrm>
            <a:off x="1" y="436888"/>
            <a:ext cx="12191999" cy="596045"/>
          </a:xfrm>
          <a:prstGeom prst="rect">
            <a:avLst/>
          </a:prstGeom>
          <a:no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r>
              <a:rPr lang="en-US" sz="4000" dirty="0">
                <a:solidFill>
                  <a:srgbClr val="000000"/>
                </a:solidFill>
                <a:cs typeface="Arial" pitchFamily="34" charset="0"/>
              </a:rPr>
              <a:t>Shaping the Intervention Based on Local Context</a:t>
            </a:r>
          </a:p>
        </p:txBody>
      </p:sp>
      <p:sp>
        <p:nvSpPr>
          <p:cNvPr id="18" name="Right Arrow 17">
            <a:extLst>
              <a:ext uri="{FF2B5EF4-FFF2-40B4-BE49-F238E27FC236}">
                <a16:creationId xmlns:a16="http://schemas.microsoft.com/office/drawing/2014/main" id="{BF457012-CCA9-0944-A959-D8392018666E}"/>
              </a:ext>
            </a:extLst>
          </p:cNvPr>
          <p:cNvSpPr/>
          <p:nvPr/>
        </p:nvSpPr>
        <p:spPr>
          <a:xfrm>
            <a:off x="5243802" y="3713163"/>
            <a:ext cx="1800442" cy="6810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0FCBFB85-7D05-D843-B264-1A614590675B}"/>
              </a:ext>
            </a:extLst>
          </p:cNvPr>
          <p:cNvSpPr/>
          <p:nvPr/>
        </p:nvSpPr>
        <p:spPr>
          <a:xfrm>
            <a:off x="5195779" y="2316235"/>
            <a:ext cx="1800442" cy="6810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36C394E1-477F-2241-B44F-F6ECAEEF90B9}"/>
              </a:ext>
            </a:extLst>
          </p:cNvPr>
          <p:cNvSpPr/>
          <p:nvPr/>
        </p:nvSpPr>
        <p:spPr>
          <a:xfrm>
            <a:off x="5271722" y="5142357"/>
            <a:ext cx="1800442" cy="6810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595350"/>
      </p:ext>
    </p:extLst>
  </p:cSld>
  <p:clrMapOvr>
    <a:masterClrMapping/>
  </p:clrMapOvr>
  <mc:AlternateContent xmlns:mc="http://schemas.openxmlformats.org/markup-compatibility/2006" xmlns:p14="http://schemas.microsoft.com/office/powerpoint/2010/main">
    <mc:Choice Requires="p14">
      <p:transition spd="slow" p14:dur="2000" advTm="92707"/>
    </mc:Choice>
    <mc:Fallback xmlns="">
      <p:transition spd="slow" advTm="9270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16756"/>
            <a:ext cx="11707906" cy="87781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black">
                  <a:lumMod val="85000"/>
                  <a:lumOff val="15000"/>
                </a:prstClr>
              </a:solidFill>
              <a:latin typeface="Calibri"/>
            </a:endParaRPr>
          </a:p>
        </p:txBody>
      </p:sp>
      <p:sp>
        <p:nvSpPr>
          <p:cNvPr id="6" name="TextBox 5"/>
          <p:cNvSpPr txBox="1"/>
          <p:nvPr/>
        </p:nvSpPr>
        <p:spPr>
          <a:xfrm>
            <a:off x="1680531" y="306841"/>
            <a:ext cx="8830938" cy="707886"/>
          </a:xfrm>
          <a:prstGeom prst="rect">
            <a:avLst/>
          </a:prstGeom>
          <a:noFill/>
        </p:spPr>
        <p:txBody>
          <a:bodyPr wrap="square" rtlCol="0">
            <a:spAutoFit/>
          </a:bodyPr>
          <a:lstStyle/>
          <a:p>
            <a:pPr algn="ctr">
              <a:defRPr/>
            </a:pPr>
            <a:r>
              <a:rPr lang="en-US" sz="4000" b="1" dirty="0">
                <a:latin typeface="+mj-lt"/>
                <a:cs typeface="Arial"/>
              </a:rPr>
              <a:t>Intervention Levels</a:t>
            </a:r>
          </a:p>
        </p:txBody>
      </p:sp>
      <p:sp>
        <p:nvSpPr>
          <p:cNvPr id="9" name="TextBox 8"/>
          <p:cNvSpPr txBox="1"/>
          <p:nvPr/>
        </p:nvSpPr>
        <p:spPr>
          <a:xfrm>
            <a:off x="4958732" y="5351546"/>
            <a:ext cx="2067610" cy="300082"/>
          </a:xfrm>
          <a:prstGeom prst="rect">
            <a:avLst/>
          </a:prstGeom>
          <a:noFill/>
        </p:spPr>
        <p:txBody>
          <a:bodyPr wrap="square" rtlCol="0">
            <a:spAutoFit/>
          </a:bodyPr>
          <a:lstStyle/>
          <a:p>
            <a:pPr algn="ctr" defTabSz="685800">
              <a:defRPr/>
            </a:pPr>
            <a:endParaRPr lang="en-US" sz="1350" b="1" dirty="0">
              <a:solidFill>
                <a:srgbClr val="330066"/>
              </a:solidFill>
              <a:latin typeface="Arial"/>
              <a:cs typeface="Arial"/>
            </a:endParaRPr>
          </a:p>
        </p:txBody>
      </p:sp>
      <p:grpSp>
        <p:nvGrpSpPr>
          <p:cNvPr id="33" name="Group 32"/>
          <p:cNvGrpSpPr/>
          <p:nvPr/>
        </p:nvGrpSpPr>
        <p:grpSpPr>
          <a:xfrm>
            <a:off x="4576688" y="1536474"/>
            <a:ext cx="2524887" cy="4952812"/>
            <a:chOff x="475407" y="1422785"/>
            <a:chExt cx="2359108" cy="4952812"/>
          </a:xfrm>
        </p:grpSpPr>
        <p:sp>
          <p:nvSpPr>
            <p:cNvPr id="24" name="Rectangle 23"/>
            <p:cNvSpPr/>
            <p:nvPr/>
          </p:nvSpPr>
          <p:spPr>
            <a:xfrm>
              <a:off x="475407" y="1422785"/>
              <a:ext cx="2347702" cy="4952812"/>
            </a:xfrm>
            <a:prstGeom prst="rect">
              <a:avLst/>
            </a:prstGeom>
            <a:solidFill>
              <a:schemeClr val="bg1">
                <a:lumMod val="95000"/>
                <a:alpha val="60000"/>
              </a:schemeClr>
            </a:solidFill>
            <a:ln>
              <a:solidFill>
                <a:srgbClr val="3366CC"/>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en-US" sz="1350" dirty="0">
                  <a:solidFill>
                    <a:srgbClr val="000000"/>
                  </a:solidFill>
                  <a:latin typeface="Calibri"/>
                </a:rPr>
                <a:t>t</a:t>
              </a:r>
            </a:p>
          </p:txBody>
        </p:sp>
        <p:pic>
          <p:nvPicPr>
            <p:cNvPr id="10" name="Picture 9"/>
            <p:cNvPicPr>
              <a:picLocks noChangeAspect="1"/>
            </p:cNvPicPr>
            <p:nvPr/>
          </p:nvPicPr>
          <p:blipFill rotWithShape="1">
            <a:blip r:embed="rId3"/>
            <a:srcRect l="9736" r="11894"/>
            <a:stretch/>
          </p:blipFill>
          <p:spPr>
            <a:xfrm>
              <a:off x="620223" y="1697438"/>
              <a:ext cx="2059508" cy="1961396"/>
            </a:xfrm>
            <a:prstGeom prst="rect">
              <a:avLst/>
            </a:prstGeom>
          </p:spPr>
        </p:pic>
        <p:sp>
          <p:nvSpPr>
            <p:cNvPr id="17" name="TextBox 16"/>
            <p:cNvSpPr txBox="1"/>
            <p:nvPr/>
          </p:nvSpPr>
          <p:spPr>
            <a:xfrm>
              <a:off x="535950" y="3810327"/>
              <a:ext cx="2298565" cy="2343206"/>
            </a:xfrm>
            <a:prstGeom prst="rect">
              <a:avLst/>
            </a:prstGeom>
            <a:noFill/>
          </p:spPr>
          <p:txBody>
            <a:bodyPr wrap="square" rtlCol="0">
              <a:spAutoFit/>
            </a:bodyPr>
            <a:lstStyle/>
            <a:p>
              <a:pPr marL="214313" indent="-214313" defTabSz="685800">
                <a:lnSpc>
                  <a:spcPct val="90000"/>
                </a:lnSpc>
                <a:spcAft>
                  <a:spcPts val="1000"/>
                </a:spcAft>
                <a:buFont typeface="Arial" panose="020B0604020202020204" pitchFamily="34" charset="0"/>
                <a:buChar char="•"/>
                <a:defRPr/>
              </a:pPr>
              <a:r>
                <a:rPr lang="en-US" sz="1600" dirty="0">
                  <a:solidFill>
                    <a:srgbClr val="000000"/>
                  </a:solidFill>
                  <a:latin typeface="Arial Narrow" panose="020B0606020202030204" pitchFamily="34" charset="0"/>
                  <a:cs typeface="Arial" panose="020B0604020202020204" pitchFamily="34" charset="0"/>
                </a:rPr>
                <a:t>Provider/Staff </a:t>
              </a:r>
              <a:r>
                <a:rPr lang="en-US" sz="1600" b="1" dirty="0">
                  <a:solidFill>
                    <a:srgbClr val="000000"/>
                  </a:solidFill>
                  <a:latin typeface="Arial Narrow" panose="020B0606020202030204" pitchFamily="34" charset="0"/>
                  <a:cs typeface="Arial" panose="020B0604020202020204" pitchFamily="34" charset="0"/>
                </a:rPr>
                <a:t>engagement &amp; training</a:t>
              </a:r>
              <a:endParaRPr lang="en-US" sz="1600" dirty="0">
                <a:solidFill>
                  <a:srgbClr val="000000"/>
                </a:solidFill>
                <a:latin typeface="Arial Narrow" panose="020B0606020202030204" pitchFamily="34" charset="0"/>
                <a:cs typeface="Arial" panose="020B0604020202020204" pitchFamily="34" charset="0"/>
              </a:endParaRPr>
            </a:p>
            <a:p>
              <a:pPr marL="214313" indent="-214313" defTabSz="685800">
                <a:lnSpc>
                  <a:spcPct val="90000"/>
                </a:lnSpc>
                <a:spcAft>
                  <a:spcPts val="1000"/>
                </a:spcAft>
                <a:buFont typeface="Arial" panose="020B0604020202020204" pitchFamily="34" charset="0"/>
                <a:buChar char="•"/>
                <a:defRPr/>
              </a:pPr>
              <a:r>
                <a:rPr lang="en-US" sz="1600" dirty="0">
                  <a:solidFill>
                    <a:srgbClr val="000000"/>
                  </a:solidFill>
                  <a:latin typeface="Arial Narrow" panose="020B0606020202030204" pitchFamily="34" charset="0"/>
                  <a:cs typeface="Arial" panose="020B0604020202020204" pitchFamily="34" charset="0"/>
                </a:rPr>
                <a:t>Quarterly </a:t>
              </a:r>
              <a:r>
                <a:rPr lang="en-US" sz="1600" b="1" dirty="0">
                  <a:solidFill>
                    <a:srgbClr val="000000"/>
                  </a:solidFill>
                  <a:latin typeface="Arial Narrow" panose="020B0606020202030204" pitchFamily="34" charset="0"/>
                  <a:cs typeface="Arial" panose="020B0604020202020204" pitchFamily="34" charset="0"/>
                </a:rPr>
                <a:t>audit</a:t>
              </a:r>
              <a:r>
                <a:rPr lang="en-US" sz="1600" dirty="0">
                  <a:solidFill>
                    <a:srgbClr val="000000"/>
                  </a:solidFill>
                  <a:latin typeface="Arial Narrow" panose="020B0606020202030204" pitchFamily="34" charset="0"/>
                  <a:cs typeface="Arial" panose="020B0604020202020204" pitchFamily="34" charset="0"/>
                </a:rPr>
                <a:t>, </a:t>
              </a:r>
              <a:r>
                <a:rPr lang="en-US" sz="1600" b="1" dirty="0">
                  <a:solidFill>
                    <a:srgbClr val="000000"/>
                  </a:solidFill>
                  <a:latin typeface="Arial Narrow" panose="020B0606020202030204" pitchFamily="34" charset="0"/>
                  <a:cs typeface="Arial" panose="020B0604020202020204" pitchFamily="34" charset="0"/>
                </a:rPr>
                <a:t>feedback</a:t>
              </a:r>
              <a:r>
                <a:rPr lang="en-US" sz="1600" dirty="0">
                  <a:solidFill>
                    <a:srgbClr val="000000"/>
                  </a:solidFill>
                  <a:latin typeface="Arial Narrow" panose="020B0606020202030204" pitchFamily="34" charset="0"/>
                  <a:cs typeface="Arial" panose="020B0604020202020204" pitchFamily="34" charset="0"/>
                </a:rPr>
                <a:t>, &amp; </a:t>
              </a:r>
              <a:r>
                <a:rPr lang="en-US" sz="1600" b="1" dirty="0">
                  <a:solidFill>
                    <a:srgbClr val="000000"/>
                  </a:solidFill>
                  <a:latin typeface="Arial Narrow" panose="020B0606020202030204" pitchFamily="34" charset="0"/>
                  <a:cs typeface="Arial" panose="020B0604020202020204" pitchFamily="34" charset="0"/>
                </a:rPr>
                <a:t>recognition</a:t>
              </a:r>
            </a:p>
            <a:p>
              <a:pPr defTabSz="685800">
                <a:lnSpc>
                  <a:spcPct val="90000"/>
                </a:lnSpc>
                <a:spcAft>
                  <a:spcPts val="1000"/>
                </a:spcAft>
                <a:defRPr/>
              </a:pPr>
              <a:r>
                <a:rPr lang="en-US" sz="1600" b="1" dirty="0">
                  <a:solidFill>
                    <a:srgbClr val="000000"/>
                  </a:solidFill>
                  <a:latin typeface="Arial Narrow" panose="020B0606020202030204" pitchFamily="34" charset="0"/>
                  <a:cs typeface="Arial" panose="020B0604020202020204" pitchFamily="34" charset="0"/>
                </a:rPr>
                <a:t>Targets: p</a:t>
              </a:r>
              <a:r>
                <a:rPr lang="en-US" sz="1600" dirty="0">
                  <a:solidFill>
                    <a:srgbClr val="000000"/>
                  </a:solidFill>
                  <a:latin typeface="Arial Narrow" panose="020B0606020202030204" pitchFamily="34" charset="0"/>
                  <a:cs typeface="Arial" panose="020B0604020202020204" pitchFamily="34" charset="0"/>
                </a:rPr>
                <a:t>rovider beliefs, knowledge gaps, communication skills, barriers, and system changes, readiness to change</a:t>
              </a:r>
            </a:p>
          </p:txBody>
        </p:sp>
      </p:grpSp>
      <p:grpSp>
        <p:nvGrpSpPr>
          <p:cNvPr id="31" name="Group 30"/>
          <p:cNvGrpSpPr/>
          <p:nvPr/>
        </p:nvGrpSpPr>
        <p:grpSpPr>
          <a:xfrm>
            <a:off x="1622269" y="1513718"/>
            <a:ext cx="2626602" cy="4975195"/>
            <a:chOff x="5920264" y="1400407"/>
            <a:chExt cx="2626602" cy="4975195"/>
          </a:xfrm>
        </p:grpSpPr>
        <p:grpSp>
          <p:nvGrpSpPr>
            <p:cNvPr id="12" name="Group 11"/>
            <p:cNvGrpSpPr/>
            <p:nvPr/>
          </p:nvGrpSpPr>
          <p:grpSpPr>
            <a:xfrm>
              <a:off x="5920264" y="1400407"/>
              <a:ext cx="2626602" cy="4975195"/>
              <a:chOff x="6738924" y="1456862"/>
              <a:chExt cx="2409629" cy="2213439"/>
            </a:xfrm>
          </p:grpSpPr>
          <p:sp>
            <p:nvSpPr>
              <p:cNvPr id="20" name="Rectangle 19"/>
              <p:cNvSpPr/>
              <p:nvPr/>
            </p:nvSpPr>
            <p:spPr>
              <a:xfrm>
                <a:off x="6799730" y="1456862"/>
                <a:ext cx="2348823" cy="2213439"/>
              </a:xfrm>
              <a:prstGeom prst="rect">
                <a:avLst/>
              </a:prstGeom>
              <a:solidFill>
                <a:schemeClr val="bg1">
                  <a:lumMod val="95000"/>
                  <a:alpha val="60000"/>
                </a:schemeClr>
              </a:solidFill>
              <a:ln>
                <a:solidFill>
                  <a:srgbClr val="3366CC"/>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21" name="TextBox 20"/>
              <p:cNvSpPr txBox="1"/>
              <p:nvPr/>
            </p:nvSpPr>
            <p:spPr>
              <a:xfrm>
                <a:off x="6738924" y="3289300"/>
                <a:ext cx="2214576" cy="133505"/>
              </a:xfrm>
              <a:prstGeom prst="rect">
                <a:avLst/>
              </a:prstGeom>
              <a:noFill/>
            </p:spPr>
            <p:txBody>
              <a:bodyPr wrap="square" rtlCol="0">
                <a:spAutoFit/>
              </a:bodyPr>
              <a:lstStyle/>
              <a:p>
                <a:pPr algn="ctr" defTabSz="685800">
                  <a:defRPr/>
                </a:pPr>
                <a:endParaRPr lang="en-US" sz="1350" b="1" dirty="0">
                  <a:solidFill>
                    <a:srgbClr val="330066"/>
                  </a:solidFill>
                  <a:latin typeface="Arial"/>
                  <a:cs typeface="Arial"/>
                </a:endParaRPr>
              </a:p>
            </p:txBody>
          </p:sp>
        </p:grpSp>
        <p:sp>
          <p:nvSpPr>
            <p:cNvPr id="19" name="TextBox 18"/>
            <p:cNvSpPr txBox="1"/>
            <p:nvPr/>
          </p:nvSpPr>
          <p:spPr>
            <a:xfrm>
              <a:off x="6166873" y="3806999"/>
              <a:ext cx="2365410" cy="2343206"/>
            </a:xfrm>
            <a:prstGeom prst="rect">
              <a:avLst/>
            </a:prstGeom>
            <a:noFill/>
          </p:spPr>
          <p:txBody>
            <a:bodyPr wrap="square" rtlCol="0">
              <a:spAutoFit/>
            </a:bodyPr>
            <a:lstStyle/>
            <a:p>
              <a:pPr marL="214313" indent="-214313" defTabSz="685800">
                <a:lnSpc>
                  <a:spcPct val="90000"/>
                </a:lnSpc>
                <a:spcAft>
                  <a:spcPts val="1000"/>
                </a:spcAft>
                <a:buFont typeface="Arial" panose="020B0604020202020204" pitchFamily="34" charset="0"/>
                <a:buChar char="•"/>
                <a:defRPr/>
              </a:pPr>
              <a:r>
                <a:rPr lang="en-US" sz="1600" b="1" dirty="0">
                  <a:solidFill>
                    <a:srgbClr val="000000"/>
                  </a:solidFill>
                  <a:latin typeface="Arial Narrow" panose="020B0606020202030204" pitchFamily="34" charset="0"/>
                  <a:cs typeface="Arial"/>
                </a:rPr>
                <a:t>Text message reminders</a:t>
              </a:r>
              <a:r>
                <a:rPr lang="en-US" sz="1600" dirty="0">
                  <a:solidFill>
                    <a:srgbClr val="000000"/>
                  </a:solidFill>
                  <a:latin typeface="Arial Narrow" panose="020B0606020202030204" pitchFamily="34" charset="0"/>
                  <a:cs typeface="Arial"/>
                </a:rPr>
                <a:t> in parents’ preferred language</a:t>
              </a:r>
            </a:p>
            <a:p>
              <a:pPr marL="214313" indent="-214313" defTabSz="685800">
                <a:lnSpc>
                  <a:spcPct val="90000"/>
                </a:lnSpc>
                <a:spcAft>
                  <a:spcPts val="1000"/>
                </a:spcAft>
                <a:buFont typeface="Arial" panose="020B0604020202020204" pitchFamily="34" charset="0"/>
                <a:buChar char="•"/>
                <a:defRPr/>
              </a:pPr>
              <a:r>
                <a:rPr lang="en-US" sz="1600" dirty="0">
                  <a:solidFill>
                    <a:srgbClr val="000000"/>
                  </a:solidFill>
                  <a:latin typeface="Arial Narrow" panose="020B0606020202030204" pitchFamily="34" charset="0"/>
                  <a:cs typeface="Arial"/>
                </a:rPr>
                <a:t>One-month </a:t>
              </a:r>
              <a:r>
                <a:rPr lang="en-US" sz="1600" b="1" dirty="0">
                  <a:solidFill>
                    <a:srgbClr val="000000"/>
                  </a:solidFill>
                  <a:latin typeface="Arial Narrow" panose="020B0606020202030204" pitchFamily="34" charset="0"/>
                  <a:cs typeface="Arial"/>
                </a:rPr>
                <a:t>follow-up</a:t>
              </a:r>
              <a:r>
                <a:rPr lang="en-US" sz="1600" dirty="0">
                  <a:solidFill>
                    <a:srgbClr val="000000"/>
                  </a:solidFill>
                  <a:latin typeface="Arial Narrow" panose="020B0606020202030204" pitchFamily="34" charset="0"/>
                  <a:cs typeface="Arial"/>
                </a:rPr>
                <a:t> </a:t>
              </a:r>
              <a:r>
                <a:rPr lang="en-US" sz="1600" b="1" dirty="0">
                  <a:solidFill>
                    <a:srgbClr val="000000"/>
                  </a:solidFill>
                  <a:latin typeface="Arial Narrow" panose="020B0606020202030204" pitchFamily="34" charset="0"/>
                  <a:cs typeface="Arial"/>
                </a:rPr>
                <a:t>reminder</a:t>
              </a:r>
              <a:r>
                <a:rPr lang="en-US" sz="1600" dirty="0">
                  <a:solidFill>
                    <a:srgbClr val="000000"/>
                  </a:solidFill>
                  <a:latin typeface="Arial Narrow" panose="020B0606020202030204" pitchFamily="34" charset="0"/>
                  <a:cs typeface="Arial"/>
                </a:rPr>
                <a:t> for parents whose children had not received dose</a:t>
              </a:r>
            </a:p>
            <a:p>
              <a:pPr defTabSz="685800">
                <a:lnSpc>
                  <a:spcPct val="90000"/>
                </a:lnSpc>
                <a:spcAft>
                  <a:spcPts val="1000"/>
                </a:spcAft>
                <a:defRPr/>
              </a:pPr>
              <a:r>
                <a:rPr lang="en-US" sz="1600" b="1" dirty="0">
                  <a:solidFill>
                    <a:srgbClr val="000000"/>
                  </a:solidFill>
                  <a:latin typeface="Arial Narrow" panose="020B0606020202030204" pitchFamily="34" charset="0"/>
                  <a:cs typeface="Arial"/>
                </a:rPr>
                <a:t>Targets: </a:t>
              </a:r>
              <a:r>
                <a:rPr lang="en-US" sz="1600" dirty="0">
                  <a:solidFill>
                    <a:srgbClr val="000000"/>
                  </a:solidFill>
                  <a:latin typeface="Arial Narrow" panose="020B0606020202030204" pitchFamily="34" charset="0"/>
                  <a:cs typeface="Arial"/>
                </a:rPr>
                <a:t>cues to action &amp; perceived importance</a:t>
              </a:r>
              <a:endParaRPr lang="en-US" sz="1350" dirty="0">
                <a:solidFill>
                  <a:srgbClr val="000000"/>
                </a:solidFill>
                <a:latin typeface="Arial Narrow" panose="020B0606020202030204" pitchFamily="34" charset="0"/>
                <a:cs typeface="Aria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148" r="19491"/>
            <a:stretch/>
          </p:blipFill>
          <p:spPr>
            <a:xfrm>
              <a:off x="6253527" y="1720197"/>
              <a:ext cx="2080723" cy="1963613"/>
            </a:xfrm>
            <a:prstGeom prst="rect">
              <a:avLst/>
            </a:prstGeom>
          </p:spPr>
        </p:pic>
      </p:grpSp>
      <p:grpSp>
        <p:nvGrpSpPr>
          <p:cNvPr id="26" name="Group 25"/>
          <p:cNvGrpSpPr/>
          <p:nvPr/>
        </p:nvGrpSpPr>
        <p:grpSpPr>
          <a:xfrm>
            <a:off x="7296173" y="1534454"/>
            <a:ext cx="2607624" cy="5016705"/>
            <a:chOff x="6124139" y="1441940"/>
            <a:chExt cx="2607624" cy="5016705"/>
          </a:xfrm>
        </p:grpSpPr>
        <p:grpSp>
          <p:nvGrpSpPr>
            <p:cNvPr id="11" name="Group 10"/>
            <p:cNvGrpSpPr/>
            <p:nvPr/>
          </p:nvGrpSpPr>
          <p:grpSpPr>
            <a:xfrm>
              <a:off x="6124139" y="1441940"/>
              <a:ext cx="2537940" cy="4973311"/>
              <a:chOff x="6738924" y="1458541"/>
              <a:chExt cx="2214576" cy="2211759"/>
            </a:xfrm>
          </p:grpSpPr>
          <p:sp>
            <p:nvSpPr>
              <p:cNvPr id="22" name="Rectangle 21"/>
              <p:cNvSpPr/>
              <p:nvPr/>
            </p:nvSpPr>
            <p:spPr>
              <a:xfrm>
                <a:off x="6799730" y="1458541"/>
                <a:ext cx="2153769" cy="2211759"/>
              </a:xfrm>
              <a:prstGeom prst="rect">
                <a:avLst/>
              </a:prstGeom>
              <a:solidFill>
                <a:schemeClr val="bg1">
                  <a:lumMod val="95000"/>
                  <a:alpha val="60000"/>
                </a:schemeClr>
              </a:solidFill>
              <a:ln>
                <a:solidFill>
                  <a:srgbClr val="3366CC"/>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23" name="TextBox 22"/>
              <p:cNvSpPr txBox="1"/>
              <p:nvPr/>
            </p:nvSpPr>
            <p:spPr>
              <a:xfrm>
                <a:off x="6738924" y="3289300"/>
                <a:ext cx="2214576" cy="133454"/>
              </a:xfrm>
              <a:prstGeom prst="rect">
                <a:avLst/>
              </a:prstGeom>
              <a:noFill/>
            </p:spPr>
            <p:txBody>
              <a:bodyPr wrap="square" rtlCol="0">
                <a:spAutoFit/>
              </a:bodyPr>
              <a:lstStyle/>
              <a:p>
                <a:pPr algn="ctr" defTabSz="685800">
                  <a:defRPr/>
                </a:pPr>
                <a:endParaRPr lang="en-US" sz="1350" b="1" dirty="0">
                  <a:solidFill>
                    <a:srgbClr val="330066"/>
                  </a:solidFill>
                  <a:latin typeface="Arial"/>
                  <a:cs typeface="Arial"/>
                </a:endParaRPr>
              </a:p>
            </p:txBody>
          </p:sp>
        </p:grpSp>
        <p:sp>
          <p:nvSpPr>
            <p:cNvPr id="18" name="TextBox 17"/>
            <p:cNvSpPr txBox="1"/>
            <p:nvPr/>
          </p:nvSpPr>
          <p:spPr>
            <a:xfrm>
              <a:off x="6368022" y="3765600"/>
              <a:ext cx="2363741" cy="2693045"/>
            </a:xfrm>
            <a:prstGeom prst="rect">
              <a:avLst/>
            </a:prstGeom>
            <a:noFill/>
          </p:spPr>
          <p:txBody>
            <a:bodyPr wrap="square" rtlCol="0">
              <a:spAutoFit/>
            </a:bodyPr>
            <a:lstStyle/>
            <a:p>
              <a:pPr marL="214313" indent="-214313" defTabSz="685800">
                <a:lnSpc>
                  <a:spcPct val="90000"/>
                </a:lnSpc>
                <a:spcAft>
                  <a:spcPts val="1000"/>
                </a:spcAft>
                <a:buFont typeface="Arial" panose="020B0604020202020204" pitchFamily="34" charset="0"/>
                <a:buChar char="•"/>
                <a:defRPr/>
              </a:pPr>
              <a:r>
                <a:rPr lang="en-US" sz="1600" dirty="0">
                  <a:solidFill>
                    <a:srgbClr val="000000"/>
                  </a:solidFill>
                  <a:latin typeface="Arial Narrow" panose="020B0606020202030204" pitchFamily="34" charset="0"/>
                  <a:cs typeface="Arial" panose="020B0604020202020204" pitchFamily="34" charset="0"/>
                </a:rPr>
                <a:t>Creation and strengthening of existing </a:t>
              </a:r>
              <a:r>
                <a:rPr lang="en-US" sz="1600" b="1" dirty="0">
                  <a:solidFill>
                    <a:srgbClr val="000000"/>
                  </a:solidFill>
                  <a:latin typeface="Arial Narrow" panose="020B0606020202030204" pitchFamily="34" charset="0"/>
                  <a:cs typeface="Arial" panose="020B0604020202020204" pitchFamily="34" charset="0"/>
                </a:rPr>
                <a:t>policies</a:t>
              </a:r>
            </a:p>
            <a:p>
              <a:pPr marL="214313" indent="-214313" defTabSz="685800">
                <a:lnSpc>
                  <a:spcPct val="90000"/>
                </a:lnSpc>
                <a:spcAft>
                  <a:spcPts val="1000"/>
                </a:spcAft>
                <a:buFont typeface="Arial" panose="020B0604020202020204" pitchFamily="34" charset="0"/>
                <a:buChar char="•"/>
                <a:defRPr/>
              </a:pPr>
              <a:r>
                <a:rPr lang="en-US" sz="1600" dirty="0">
                  <a:solidFill>
                    <a:srgbClr val="000000"/>
                  </a:solidFill>
                  <a:latin typeface="Arial Narrow" panose="020B0606020202030204" pitchFamily="34" charset="0"/>
                  <a:cs typeface="Arial" panose="020B0604020202020204" pitchFamily="34" charset="0"/>
                </a:rPr>
                <a:t>Systematized &amp; integrated </a:t>
              </a:r>
              <a:r>
                <a:rPr lang="en-US" sz="1600" b="1" dirty="0">
                  <a:solidFill>
                    <a:srgbClr val="000000"/>
                  </a:solidFill>
                  <a:latin typeface="Arial Narrow" panose="020B0606020202030204" pitchFamily="34" charset="0"/>
                  <a:cs typeface="Arial" panose="020B0604020202020204" pitchFamily="34" charset="0"/>
                </a:rPr>
                <a:t>workflow </a:t>
              </a:r>
              <a:r>
                <a:rPr lang="en-US" sz="1600" dirty="0">
                  <a:solidFill>
                    <a:srgbClr val="000000"/>
                  </a:solidFill>
                  <a:latin typeface="Arial Narrow" panose="020B0606020202030204" pitchFamily="34" charset="0"/>
                  <a:cs typeface="Arial" panose="020B0604020202020204" pitchFamily="34" charset="0"/>
                </a:rPr>
                <a:t>modifications</a:t>
              </a:r>
            </a:p>
            <a:p>
              <a:pPr defTabSz="685800">
                <a:lnSpc>
                  <a:spcPct val="90000"/>
                </a:lnSpc>
                <a:spcAft>
                  <a:spcPts val="1000"/>
                </a:spcAft>
                <a:defRPr/>
              </a:pPr>
              <a:r>
                <a:rPr lang="en-US" sz="1600" b="1" dirty="0">
                  <a:solidFill>
                    <a:srgbClr val="000000"/>
                  </a:solidFill>
                  <a:latin typeface="Arial Narrow" panose="020B0606020202030204" pitchFamily="34" charset="0"/>
                  <a:cs typeface="Arial" panose="020B0604020202020204" pitchFamily="34" charset="0"/>
                </a:rPr>
                <a:t>Targets: </a:t>
              </a:r>
              <a:r>
                <a:rPr lang="en-US" sz="1600" dirty="0">
                  <a:solidFill>
                    <a:srgbClr val="000000"/>
                  </a:solidFill>
                  <a:latin typeface="Arial Narrow" panose="020B0606020202030204" pitchFamily="34" charset="0"/>
                  <a:cs typeface="Arial" panose="020B0604020202020204" pitchFamily="34" charset="0"/>
                </a:rPr>
                <a:t>clinic workflow and policies to reduce missed opportunities, readiness to change</a:t>
              </a:r>
            </a:p>
            <a:p>
              <a:pPr marL="214313" indent="-214313" defTabSz="685800">
                <a:lnSpc>
                  <a:spcPct val="90000"/>
                </a:lnSpc>
                <a:spcAft>
                  <a:spcPts val="1000"/>
                </a:spcAft>
                <a:buFont typeface="Arial" panose="020B0604020202020204" pitchFamily="34" charset="0"/>
                <a:buChar char="•"/>
                <a:defRPr/>
              </a:pPr>
              <a:endParaRPr lang="en-US" sz="1600" b="1" dirty="0">
                <a:solidFill>
                  <a:srgbClr val="000000"/>
                </a:solidFill>
                <a:latin typeface="Arial Narrow" panose="020B0606020202030204" pitchFamily="34" charset="0"/>
                <a:cs typeface="Arial"/>
              </a:endParaRPr>
            </a:p>
          </p:txBody>
        </p:sp>
        <p:pic>
          <p:nvPicPr>
            <p:cNvPr id="13" name="Picture 6" descr="http://www.childrensmedmag.com/wp-content/uploads/2013/09/Nurse_atComputer-571x3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082" r="5192"/>
            <a:stretch/>
          </p:blipFill>
          <p:spPr bwMode="auto">
            <a:xfrm>
              <a:off x="6433124" y="1753511"/>
              <a:ext cx="2090408" cy="180045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5" name="TextBox 34"/>
          <p:cNvSpPr txBox="1"/>
          <p:nvPr/>
        </p:nvSpPr>
        <p:spPr>
          <a:xfrm>
            <a:off x="2137183" y="1284609"/>
            <a:ext cx="1828800" cy="365760"/>
          </a:xfrm>
          <a:prstGeom prst="rect">
            <a:avLst/>
          </a:prstGeom>
          <a:solidFill>
            <a:schemeClr val="accent3"/>
          </a:solidFill>
        </p:spPr>
        <p:txBody>
          <a:bodyPr wrap="square" rtlCol="0">
            <a:spAutoFit/>
          </a:bodyPr>
          <a:lstStyle/>
          <a:p>
            <a:pPr algn="ctr">
              <a:defRPr/>
            </a:pPr>
            <a:r>
              <a:rPr lang="en-US" sz="1700" b="1" dirty="0">
                <a:solidFill>
                  <a:prstClr val="white"/>
                </a:solidFill>
                <a:latin typeface="Arial"/>
                <a:cs typeface="Arial"/>
              </a:rPr>
              <a:t>Parent </a:t>
            </a:r>
          </a:p>
        </p:txBody>
      </p:sp>
      <p:sp>
        <p:nvSpPr>
          <p:cNvPr id="36" name="TextBox 35"/>
          <p:cNvSpPr txBox="1"/>
          <p:nvPr/>
        </p:nvSpPr>
        <p:spPr>
          <a:xfrm>
            <a:off x="4918627" y="1273752"/>
            <a:ext cx="1828800" cy="365760"/>
          </a:xfrm>
          <a:prstGeom prst="rect">
            <a:avLst/>
          </a:prstGeom>
          <a:solidFill>
            <a:schemeClr val="accent3"/>
          </a:solidFill>
        </p:spPr>
        <p:txBody>
          <a:bodyPr wrap="square" rtlCol="0">
            <a:spAutoFit/>
          </a:bodyPr>
          <a:lstStyle/>
          <a:p>
            <a:pPr algn="ctr">
              <a:defRPr/>
            </a:pPr>
            <a:r>
              <a:rPr lang="en-US" sz="1700" b="1" dirty="0">
                <a:solidFill>
                  <a:prstClr val="white"/>
                </a:solidFill>
                <a:latin typeface="Arial"/>
                <a:cs typeface="Arial"/>
              </a:rPr>
              <a:t>Provider/Staff</a:t>
            </a:r>
          </a:p>
        </p:txBody>
      </p:sp>
      <p:sp>
        <p:nvSpPr>
          <p:cNvPr id="37" name="TextBox 36"/>
          <p:cNvSpPr txBox="1"/>
          <p:nvPr/>
        </p:nvSpPr>
        <p:spPr>
          <a:xfrm>
            <a:off x="7605158" y="1268626"/>
            <a:ext cx="1828800" cy="365760"/>
          </a:xfrm>
          <a:prstGeom prst="rect">
            <a:avLst/>
          </a:prstGeom>
          <a:solidFill>
            <a:schemeClr val="accent3"/>
          </a:solidFill>
        </p:spPr>
        <p:txBody>
          <a:bodyPr wrap="square" rtlCol="0">
            <a:spAutoFit/>
          </a:bodyPr>
          <a:lstStyle/>
          <a:p>
            <a:pPr algn="ctr">
              <a:defRPr/>
            </a:pPr>
            <a:r>
              <a:rPr lang="en-US" sz="1700" b="1" dirty="0">
                <a:solidFill>
                  <a:prstClr val="white"/>
                </a:solidFill>
                <a:latin typeface="Arial"/>
                <a:cs typeface="Arial"/>
              </a:rPr>
              <a:t>System</a:t>
            </a:r>
          </a:p>
        </p:txBody>
      </p:sp>
      <p:sp>
        <p:nvSpPr>
          <p:cNvPr id="2" name="Slide Number Placeholder 1"/>
          <p:cNvSpPr>
            <a:spLocks noGrp="1"/>
          </p:cNvSpPr>
          <p:nvPr>
            <p:ph type="sldNum" sz="quarter" idx="12"/>
          </p:nvPr>
        </p:nvSpPr>
        <p:spPr>
          <a:xfrm>
            <a:off x="8367426" y="6456867"/>
            <a:ext cx="2133600" cy="365125"/>
          </a:xfrm>
        </p:spPr>
        <p:txBody>
          <a:bodyPr/>
          <a:lstStyle/>
          <a:p>
            <a:fld id="{B5CD95D6-22C9-A24E-B2E2-43160CF605BE}" type="slidenum">
              <a:rPr lang="en-US" sz="900">
                <a:solidFill>
                  <a:schemeClr val="tx1"/>
                </a:solidFill>
                <a:latin typeface="Arial" panose="020B0604020202020204" pitchFamily="34" charset="0"/>
                <a:cs typeface="Arial" panose="020B0604020202020204" pitchFamily="34" charset="0"/>
              </a:rPr>
              <a:t>38</a:t>
            </a:fld>
            <a:endParaRPr lang="en-US" sz="9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545012"/>
      </p:ext>
    </p:extLst>
  </p:cSld>
  <p:clrMapOvr>
    <a:masterClrMapping/>
  </p:clrMapOvr>
  <mc:AlternateContent xmlns:mc="http://schemas.openxmlformats.org/markup-compatibility/2006" xmlns:p14="http://schemas.microsoft.com/office/powerpoint/2010/main">
    <mc:Choice Requires="p14">
      <p:transition spd="slow" p14:dur="2000" advTm="41347"/>
    </mc:Choice>
    <mc:Fallback xmlns="">
      <p:transition spd="slow" advTm="4134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60CE146-A477-2844-B779-832AA8298274}"/>
              </a:ext>
            </a:extLst>
          </p:cNvPr>
          <p:cNvSpPr/>
          <p:nvPr/>
        </p:nvSpPr>
        <p:spPr>
          <a:xfrm>
            <a:off x="0" y="182880"/>
            <a:ext cx="12192000" cy="80294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black">
                  <a:lumMod val="85000"/>
                  <a:lumOff val="15000"/>
                </a:prstClr>
              </a:solidFill>
              <a:latin typeface="Calibri"/>
            </a:endParaRPr>
          </a:p>
        </p:txBody>
      </p:sp>
      <p:sp>
        <p:nvSpPr>
          <p:cNvPr id="43" name="TextBox 42">
            <a:extLst>
              <a:ext uri="{FF2B5EF4-FFF2-40B4-BE49-F238E27FC236}">
                <a16:creationId xmlns:a16="http://schemas.microsoft.com/office/drawing/2014/main" id="{6EE33E2F-FABA-F747-9BBE-00EBD938891A}"/>
              </a:ext>
            </a:extLst>
          </p:cNvPr>
          <p:cNvSpPr txBox="1"/>
          <p:nvPr/>
        </p:nvSpPr>
        <p:spPr>
          <a:xfrm>
            <a:off x="1680531" y="200186"/>
            <a:ext cx="8830938" cy="707886"/>
          </a:xfrm>
          <a:prstGeom prst="rect">
            <a:avLst/>
          </a:prstGeom>
          <a:noFill/>
        </p:spPr>
        <p:txBody>
          <a:bodyPr wrap="square" rtlCol="0">
            <a:spAutoFit/>
          </a:bodyPr>
          <a:lstStyle/>
          <a:p>
            <a:pPr lvl="0" algn="ctr">
              <a:defRPr/>
            </a:pPr>
            <a:r>
              <a:rPr lang="en-US" sz="4000" b="1" dirty="0">
                <a:latin typeface="+mj-lt"/>
                <a:cs typeface="Calibri" panose="020F0502020204030204" pitchFamily="34" charset="0"/>
              </a:rPr>
              <a:t>Provider Intervention Elements </a:t>
            </a:r>
          </a:p>
        </p:txBody>
      </p:sp>
      <p:graphicFrame>
        <p:nvGraphicFramePr>
          <p:cNvPr id="3" name="Diagram 2">
            <a:extLst>
              <a:ext uri="{FF2B5EF4-FFF2-40B4-BE49-F238E27FC236}">
                <a16:creationId xmlns:a16="http://schemas.microsoft.com/office/drawing/2014/main" id="{A7F1192B-72D2-2B4C-B3D2-8757D8D9A818}"/>
              </a:ext>
            </a:extLst>
          </p:cNvPr>
          <p:cNvGraphicFramePr/>
          <p:nvPr/>
        </p:nvGraphicFramePr>
        <p:xfrm>
          <a:off x="1680532" y="1184946"/>
          <a:ext cx="8686134" cy="5306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Slide Number Placeholder 38">
            <a:extLst>
              <a:ext uri="{FF2B5EF4-FFF2-40B4-BE49-F238E27FC236}">
                <a16:creationId xmlns:a16="http://schemas.microsoft.com/office/drawing/2014/main" id="{8ABDA7FA-E12C-F243-AE36-0EDE1F7B05F1}"/>
              </a:ext>
            </a:extLst>
          </p:cNvPr>
          <p:cNvSpPr>
            <a:spLocks noGrp="1"/>
          </p:cNvSpPr>
          <p:nvPr>
            <p:ph type="sldNum" sz="quarter" idx="12"/>
          </p:nvPr>
        </p:nvSpPr>
        <p:spPr/>
        <p:txBody>
          <a:bodyPr/>
          <a:lstStyle/>
          <a:p>
            <a:fld id="{B5CD95D6-22C9-A24E-B2E2-43160CF605BE}" type="slidenum">
              <a:rPr lang="en-US" smtClean="0"/>
              <a:t>39</a:t>
            </a:fld>
            <a:endParaRPr lang="en-US" dirty="0"/>
          </a:p>
        </p:txBody>
      </p:sp>
    </p:spTree>
    <p:extLst>
      <p:ext uri="{BB962C8B-B14F-4D97-AF65-F5344CB8AC3E}">
        <p14:creationId xmlns:p14="http://schemas.microsoft.com/office/powerpoint/2010/main" val="229515380"/>
      </p:ext>
    </p:extLst>
  </p:cSld>
  <p:clrMapOvr>
    <a:masterClrMapping/>
  </p:clrMapOvr>
  <mc:AlternateContent xmlns:mc="http://schemas.openxmlformats.org/markup-compatibility/2006" xmlns:p14="http://schemas.microsoft.com/office/powerpoint/2010/main">
    <mc:Choice Requires="p14">
      <p:transition spd="slow" p14:dur="2000" advTm="32920"/>
    </mc:Choice>
    <mc:Fallback xmlns="">
      <p:transition spd="slow" advTm="3292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1697F5-008F-F046-AFA3-EA33B067AF86}"/>
              </a:ext>
            </a:extLst>
          </p:cNvPr>
          <p:cNvPicPr>
            <a:picLocks noChangeAspect="1"/>
          </p:cNvPicPr>
          <p:nvPr/>
        </p:nvPicPr>
        <p:blipFill rotWithShape="1">
          <a:blip r:embed="rId3">
            <a:alphaModFix amt="39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5376"/>
                    </a14:imgEffect>
                    <a14:imgEffect>
                      <a14:saturation sat="139000"/>
                    </a14:imgEffect>
                  </a14:imgLayer>
                </a14:imgProps>
              </a:ext>
            </a:extLst>
          </a:blip>
          <a:srcRect b="24382"/>
          <a:stretch/>
        </p:blipFill>
        <p:spPr>
          <a:xfrm>
            <a:off x="0" y="639883"/>
            <a:ext cx="12192000" cy="3357903"/>
          </a:xfrm>
          <a:prstGeom prst="rect">
            <a:avLst/>
          </a:prstGeom>
        </p:spPr>
      </p:pic>
      <p:sp>
        <p:nvSpPr>
          <p:cNvPr id="5" name="Title 4">
            <a:extLst>
              <a:ext uri="{FF2B5EF4-FFF2-40B4-BE49-F238E27FC236}">
                <a16:creationId xmlns:a16="http://schemas.microsoft.com/office/drawing/2014/main" id="{CB94B70C-B6C0-D746-B0D0-E17CDBBECD6E}"/>
              </a:ext>
            </a:extLst>
          </p:cNvPr>
          <p:cNvSpPr>
            <a:spLocks noGrp="1"/>
          </p:cNvSpPr>
          <p:nvPr>
            <p:ph type="ctrTitle"/>
          </p:nvPr>
        </p:nvSpPr>
        <p:spPr>
          <a:xfrm>
            <a:off x="1224689" y="1221228"/>
            <a:ext cx="10132423" cy="2476128"/>
          </a:xfrm>
        </p:spPr>
        <p:txBody>
          <a:bodyPr>
            <a:noAutofit/>
          </a:bodyPr>
          <a:lstStyle/>
          <a:p>
            <a:r>
              <a:rPr lang="en-US" sz="4000" b="1" dirty="0"/>
              <a:t>Applying Theory to Multilevel Interventions to Promote the HPV Vaccine</a:t>
            </a:r>
          </a:p>
        </p:txBody>
      </p:sp>
      <p:sp>
        <p:nvSpPr>
          <p:cNvPr id="6" name="Subtitle 5">
            <a:extLst>
              <a:ext uri="{FF2B5EF4-FFF2-40B4-BE49-F238E27FC236}">
                <a16:creationId xmlns:a16="http://schemas.microsoft.com/office/drawing/2014/main" id="{88903E51-8B76-634E-B3FC-60DC74F52A58}"/>
              </a:ext>
            </a:extLst>
          </p:cNvPr>
          <p:cNvSpPr>
            <a:spLocks noGrp="1"/>
          </p:cNvSpPr>
          <p:nvPr>
            <p:ph type="subTitle" idx="1"/>
          </p:nvPr>
        </p:nvSpPr>
        <p:spPr>
          <a:xfrm>
            <a:off x="1828800" y="4161431"/>
            <a:ext cx="8812924" cy="2418155"/>
          </a:xfrm>
        </p:spPr>
        <p:txBody>
          <a:bodyPr>
            <a:normAutofit lnSpcReduction="10000"/>
          </a:bodyPr>
          <a:lstStyle/>
          <a:p>
            <a:pPr>
              <a:spcBef>
                <a:spcPts val="0"/>
              </a:spcBef>
            </a:pPr>
            <a:r>
              <a:rPr lang="en-US" sz="2200" b="1" dirty="0">
                <a:solidFill>
                  <a:schemeClr val="tx1"/>
                </a:solidFill>
              </a:rPr>
              <a:t>Beth A. Glenn, PhD</a:t>
            </a:r>
          </a:p>
          <a:p>
            <a:pPr>
              <a:spcBef>
                <a:spcPts val="0"/>
              </a:spcBef>
            </a:pPr>
            <a:r>
              <a:rPr lang="en-US" sz="1800" dirty="0">
                <a:solidFill>
                  <a:schemeClr val="tx1"/>
                </a:solidFill>
              </a:rPr>
              <a:t>Professor of Health Policy and Management, </a:t>
            </a:r>
          </a:p>
          <a:p>
            <a:pPr>
              <a:spcBef>
                <a:spcPts val="0"/>
              </a:spcBef>
            </a:pPr>
            <a:r>
              <a:rPr lang="en-US" sz="1800" dirty="0">
                <a:solidFill>
                  <a:schemeClr val="tx1"/>
                </a:solidFill>
              </a:rPr>
              <a:t>Fielding School of Public Health</a:t>
            </a:r>
          </a:p>
          <a:p>
            <a:pPr>
              <a:spcBef>
                <a:spcPts val="0"/>
              </a:spcBef>
            </a:pPr>
            <a:r>
              <a:rPr lang="en-US" sz="1800" dirty="0">
                <a:solidFill>
                  <a:schemeClr val="tx1"/>
                </a:solidFill>
              </a:rPr>
              <a:t>UCLA Kaiser Permanente Center for Health Equity</a:t>
            </a:r>
          </a:p>
          <a:p>
            <a:pPr>
              <a:spcBef>
                <a:spcPts val="0"/>
              </a:spcBef>
            </a:pPr>
            <a:r>
              <a:rPr lang="en-US" sz="1800" dirty="0">
                <a:solidFill>
                  <a:schemeClr val="tx1"/>
                </a:solidFill>
              </a:rPr>
              <a:t>Jonsson Comprehensive Cancer Center</a:t>
            </a:r>
          </a:p>
          <a:p>
            <a:pPr>
              <a:spcBef>
                <a:spcPts val="0"/>
              </a:spcBef>
            </a:pPr>
            <a:r>
              <a:rPr lang="en-US" sz="1800" dirty="0">
                <a:solidFill>
                  <a:schemeClr val="tx1"/>
                </a:solidFill>
              </a:rPr>
              <a:t>University of California, Los Angeles</a:t>
            </a:r>
          </a:p>
          <a:p>
            <a:pPr>
              <a:spcBef>
                <a:spcPts val="0"/>
              </a:spcBef>
            </a:pPr>
            <a:endParaRPr lang="en-US" sz="2000" dirty="0">
              <a:solidFill>
                <a:schemeClr val="tx1"/>
              </a:solidFill>
            </a:endParaRPr>
          </a:p>
          <a:p>
            <a:pPr>
              <a:spcBef>
                <a:spcPts val="0"/>
              </a:spcBef>
            </a:pPr>
            <a:r>
              <a:rPr lang="en-US" sz="2000" b="1" dirty="0">
                <a:solidFill>
                  <a:schemeClr val="tx1"/>
                </a:solidFill>
              </a:rPr>
              <a:t>Multilevel Intervention Training Institute</a:t>
            </a:r>
          </a:p>
          <a:p>
            <a:pPr>
              <a:spcBef>
                <a:spcPts val="0"/>
              </a:spcBef>
            </a:pPr>
            <a:r>
              <a:rPr lang="en-US" sz="2000" b="1" dirty="0">
                <a:solidFill>
                  <a:schemeClr val="tx1"/>
                </a:solidFill>
              </a:rPr>
              <a:t>March 2021</a:t>
            </a:r>
          </a:p>
        </p:txBody>
      </p:sp>
      <p:sp>
        <p:nvSpPr>
          <p:cNvPr id="4" name="Slide Number Placeholder 3">
            <a:extLst>
              <a:ext uri="{FF2B5EF4-FFF2-40B4-BE49-F238E27FC236}">
                <a16:creationId xmlns:a16="http://schemas.microsoft.com/office/drawing/2014/main" id="{318B51F4-EC92-4F43-91C7-A5A7CBE3C9C6}"/>
              </a:ext>
            </a:extLst>
          </p:cNvPr>
          <p:cNvSpPr>
            <a:spLocks noGrp="1"/>
          </p:cNvSpPr>
          <p:nvPr>
            <p:ph type="sldNum" sz="quarter" idx="12"/>
          </p:nvPr>
        </p:nvSpPr>
        <p:spPr/>
        <p:txBody>
          <a:bodyPr/>
          <a:lstStyle/>
          <a:p>
            <a:fld id="{B5CD95D6-22C9-A24E-B2E2-43160CF605BE}" type="slidenum">
              <a:rPr lang="en-US" smtClean="0"/>
              <a:t>4</a:t>
            </a:fld>
            <a:endParaRPr lang="en-US" dirty="0"/>
          </a:p>
        </p:txBody>
      </p:sp>
    </p:spTree>
    <p:extLst>
      <p:ext uri="{BB962C8B-B14F-4D97-AF65-F5344CB8AC3E}">
        <p14:creationId xmlns:p14="http://schemas.microsoft.com/office/powerpoint/2010/main" val="3016583221"/>
      </p:ext>
    </p:extLst>
  </p:cSld>
  <p:clrMapOvr>
    <a:masterClrMapping/>
  </p:clrMapOvr>
  <mc:AlternateContent xmlns:mc="http://schemas.openxmlformats.org/markup-compatibility/2006" xmlns:p14="http://schemas.microsoft.com/office/powerpoint/2010/main">
    <mc:Choice Requires="p14">
      <p:transition spd="slow" p14:dur="2000" advTm="9563"/>
    </mc:Choice>
    <mc:Fallback xmlns="">
      <p:transition spd="slow" advTm="956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999" y="2429431"/>
            <a:ext cx="6146801" cy="3926920"/>
          </a:xfrm>
        </p:spPr>
        <p:txBody>
          <a:bodyPr>
            <a:normAutofit/>
          </a:bodyPr>
          <a:lstStyle/>
          <a:p>
            <a:pPr>
              <a:spcAft>
                <a:spcPts val="1800"/>
              </a:spcAft>
              <a:buClrTx/>
            </a:pPr>
            <a:r>
              <a:rPr lang="en-US" sz="2100" dirty="0"/>
              <a:t>A </a:t>
            </a:r>
            <a:r>
              <a:rPr lang="en-US" sz="2100" b="1" u="sng" dirty="0"/>
              <a:t>missed opportunity </a:t>
            </a:r>
            <a:r>
              <a:rPr lang="en-US" sz="2100" dirty="0"/>
              <a:t>is any visit during which a patient who is due for a dose of the HPV vaccine does not receive it (and no refusal was documented).</a:t>
            </a:r>
          </a:p>
          <a:p>
            <a:pPr>
              <a:spcAft>
                <a:spcPts val="1800"/>
              </a:spcAft>
            </a:pPr>
            <a:r>
              <a:rPr lang="en-US" sz="2100" dirty="0"/>
              <a:t>Adolescents come to the clinic infrequently, so it is important to </a:t>
            </a:r>
            <a:r>
              <a:rPr lang="en-US" sz="2100" b="1" u="sng" dirty="0"/>
              <a:t>vaccinate at every visit</a:t>
            </a:r>
          </a:p>
          <a:p>
            <a:pPr>
              <a:spcAft>
                <a:spcPts val="1800"/>
              </a:spcAft>
            </a:pPr>
            <a:r>
              <a:rPr lang="en-US" sz="2100" b="1" u="sng" dirty="0"/>
              <a:t>Refusal are uncommon: </a:t>
            </a:r>
            <a:r>
              <a:rPr lang="en-US" sz="2100" dirty="0"/>
              <a:t>Parents at NEVHC refuse an HPV vaccine only 5 times out of 100 when it is offered during sick or well visits.</a:t>
            </a:r>
          </a:p>
        </p:txBody>
      </p:sp>
      <p:sp>
        <p:nvSpPr>
          <p:cNvPr id="4" name="TextBox 3"/>
          <p:cNvSpPr txBox="1"/>
          <p:nvPr/>
        </p:nvSpPr>
        <p:spPr>
          <a:xfrm>
            <a:off x="2072492" y="1631793"/>
            <a:ext cx="8694391" cy="523220"/>
          </a:xfrm>
          <a:prstGeom prst="rect">
            <a:avLst/>
          </a:prstGeom>
          <a:noFill/>
        </p:spPr>
        <p:txBody>
          <a:bodyPr wrap="square" rtlCol="0">
            <a:spAutoFit/>
          </a:bodyPr>
          <a:lstStyle/>
          <a:p>
            <a:pPr defTabSz="914400">
              <a:defRPr/>
            </a:pPr>
            <a:r>
              <a:rPr lang="en-US" sz="2800" b="1" dirty="0">
                <a:solidFill>
                  <a:srgbClr val="0070C0"/>
                </a:solidFill>
                <a:latin typeface="Calibri"/>
              </a:rPr>
              <a:t>Goal: Reduce Missed Opportunities for HPV Vaccination</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241" y="2568085"/>
            <a:ext cx="3990867" cy="3339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FC8A2CCD-7F9A-1A49-90A8-63D462A3E48B}"/>
              </a:ext>
            </a:extLst>
          </p:cNvPr>
          <p:cNvSpPr>
            <a:spLocks noGrp="1"/>
          </p:cNvSpPr>
          <p:nvPr>
            <p:ph type="sldNum" sz="quarter" idx="12"/>
          </p:nvPr>
        </p:nvSpPr>
        <p:spPr/>
        <p:txBody>
          <a:bodyPr/>
          <a:lstStyle/>
          <a:p>
            <a:fld id="{B5CD95D6-22C9-A24E-B2E2-43160CF605BE}" type="slidenum">
              <a:rPr lang="en-US" smtClean="0"/>
              <a:t>40</a:t>
            </a:fld>
            <a:endParaRPr lang="en-US" dirty="0"/>
          </a:p>
        </p:txBody>
      </p:sp>
      <p:sp>
        <p:nvSpPr>
          <p:cNvPr id="10" name="Title 1">
            <a:extLst>
              <a:ext uri="{FF2B5EF4-FFF2-40B4-BE49-F238E27FC236}">
                <a16:creationId xmlns:a16="http://schemas.microsoft.com/office/drawing/2014/main" id="{8A9D35C4-C014-AF4F-8682-71610AD7DC2F}"/>
              </a:ext>
            </a:extLst>
          </p:cNvPr>
          <p:cNvSpPr txBox="1">
            <a:spLocks/>
          </p:cNvSpPr>
          <p:nvPr/>
        </p:nvSpPr>
        <p:spPr>
          <a:xfrm>
            <a:off x="-1" y="489912"/>
            <a:ext cx="12192001" cy="1005840"/>
          </a:xfrm>
          <a:prstGeom prst="rect">
            <a:avLst/>
          </a:prstGeom>
          <a:solidFill>
            <a:schemeClr val="accent1">
              <a:lumMod val="20000"/>
              <a:lumOff val="80000"/>
            </a:schemeClr>
          </a:solidFill>
        </p:spPr>
        <p:txBody>
          <a:bodyPr vert="horz" lIns="68580" tIns="0" rIns="68580" bIns="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85725" marR="37624" algn="ctr">
              <a:lnSpc>
                <a:spcPct val="90000"/>
              </a:lnSpc>
              <a:spcBef>
                <a:spcPts val="300"/>
              </a:spcBef>
              <a:tabLst>
                <a:tab pos="5264944" algn="l"/>
              </a:tabLst>
            </a:pPr>
            <a:r>
              <a:rPr lang="en-US" sz="3200" b="1" dirty="0">
                <a:solidFill>
                  <a:schemeClr val="tx1"/>
                </a:solidFill>
                <a:cs typeface="Arial" panose="020B0604020202020204" pitchFamily="34" charset="0"/>
              </a:rPr>
              <a:t>Excerpt from Provider/Staff Training</a:t>
            </a:r>
            <a:endParaRPr lang="en-US" sz="3200" dirty="0">
              <a:solidFill>
                <a:schemeClr val="tx1"/>
              </a:solidFill>
              <a:cs typeface="Arial" panose="020B0604020202020204" pitchFamily="34" charset="0"/>
            </a:endParaRPr>
          </a:p>
        </p:txBody>
      </p:sp>
    </p:spTree>
    <p:extLst>
      <p:ext uri="{BB962C8B-B14F-4D97-AF65-F5344CB8AC3E}">
        <p14:creationId xmlns:p14="http://schemas.microsoft.com/office/powerpoint/2010/main" val="507101920"/>
      </p:ext>
    </p:extLst>
  </p:cSld>
  <p:clrMapOvr>
    <a:masterClrMapping/>
  </p:clrMapOvr>
  <mc:AlternateContent xmlns:mc="http://schemas.openxmlformats.org/markup-compatibility/2006" xmlns:p14="http://schemas.microsoft.com/office/powerpoint/2010/main">
    <mc:Choice Requires="p14">
      <p:transition spd="slow" p14:dur="2000" advTm="42106"/>
    </mc:Choice>
    <mc:Fallback xmlns="">
      <p:transition spd="slow" advTm="4210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lgn="ctr"/>
            <a:fld id="{B67B645E-C5E5-4727-B977-D372A0AA71D9}" type="slidenum">
              <a:rPr lang="en-US" noProof="0" smtClean="0"/>
              <a:pPr algn="ctr"/>
              <a:t>41</a:t>
            </a:fld>
            <a:endParaRPr lang="en-US" noProof="0" dirty="0"/>
          </a:p>
        </p:txBody>
      </p:sp>
      <p:sp>
        <p:nvSpPr>
          <p:cNvPr id="5" name="Title 1">
            <a:extLst>
              <a:ext uri="{FF2B5EF4-FFF2-40B4-BE49-F238E27FC236}">
                <a16:creationId xmlns:a16="http://schemas.microsoft.com/office/drawing/2014/main" id="{5225BC95-9A61-42D6-889E-D19E72BED8CC}"/>
              </a:ext>
            </a:extLst>
          </p:cNvPr>
          <p:cNvSpPr>
            <a:spLocks noGrp="1"/>
          </p:cNvSpPr>
          <p:nvPr>
            <p:ph type="title"/>
          </p:nvPr>
        </p:nvSpPr>
        <p:spPr>
          <a:xfrm>
            <a:off x="0" y="444317"/>
            <a:ext cx="12192000" cy="1000920"/>
          </a:xfrm>
          <a:solidFill>
            <a:schemeClr val="accent1">
              <a:lumMod val="20000"/>
              <a:lumOff val="80000"/>
            </a:schemeClr>
          </a:solidFill>
        </p:spPr>
        <p:txBody>
          <a:bodyPr>
            <a:normAutofit/>
          </a:bodyPr>
          <a:lstStyle/>
          <a:p>
            <a:r>
              <a:rPr lang="en-US" sz="2700" b="1" dirty="0">
                <a:latin typeface="+mn-lt"/>
              </a:rPr>
              <a:t>Except from Provider/Staff Training: </a:t>
            </a:r>
            <a:br>
              <a:rPr lang="en-US" sz="2700" b="1" dirty="0">
                <a:latin typeface="+mn-lt"/>
              </a:rPr>
            </a:br>
            <a:r>
              <a:rPr lang="en-US" sz="2700" b="1" dirty="0">
                <a:latin typeface="Calibri"/>
              </a:rPr>
              <a:t>Suboptimal Provider-Patient Conversation about HPV Vaccine</a:t>
            </a:r>
            <a:endParaRPr lang="en-US" sz="3600" b="1" dirty="0">
              <a:latin typeface="+mn-lt"/>
            </a:endParaRPr>
          </a:p>
        </p:txBody>
      </p:sp>
      <p:sp>
        <p:nvSpPr>
          <p:cNvPr id="6" name="Rectangle 5"/>
          <p:cNvSpPr/>
          <p:nvPr/>
        </p:nvSpPr>
        <p:spPr>
          <a:xfrm>
            <a:off x="2379411" y="1950848"/>
            <a:ext cx="7433178" cy="2285241"/>
          </a:xfrm>
          <a:prstGeom prst="rect">
            <a:avLst/>
          </a:prstGeom>
          <a:ln>
            <a:solidFill>
              <a:schemeClr val="accent2"/>
            </a:solidFill>
          </a:ln>
        </p:spPr>
        <p:txBody>
          <a:bodyPr wrap="square">
            <a:spAutoFit/>
          </a:bodyPr>
          <a:lstStyle/>
          <a:p>
            <a:pPr marR="6165" defTabSz="342900"/>
            <a:r>
              <a:rPr lang="en-US" sz="1425" b="1" dirty="0">
                <a:solidFill>
                  <a:srgbClr val="00B050"/>
                </a:solidFill>
                <a:latin typeface="Arial" panose="020B0604020202020204" pitchFamily="34" charset="0"/>
                <a:cs typeface="Arial" panose="020B0604020202020204" pitchFamily="34" charset="0"/>
              </a:rPr>
              <a:t>Provider</a:t>
            </a:r>
            <a:r>
              <a:rPr lang="en-US" sz="1425" dirty="0">
                <a:solidFill>
                  <a:prstClr val="black"/>
                </a:solidFill>
                <a:latin typeface="Arial" panose="020B0604020202020204" pitchFamily="34" charset="0"/>
                <a:cs typeface="Arial" panose="020B0604020202020204" pitchFamily="34" charset="0"/>
              </a:rPr>
              <a:t>: Meghan is due for some shots today: Tdap and the meningococcal vaccine. There is also the HPV vaccine… </a:t>
            </a:r>
          </a:p>
          <a:p>
            <a:pPr marR="6165" defTabSz="342900"/>
            <a:endParaRPr lang="en-US" sz="1425" dirty="0">
              <a:solidFill>
                <a:prstClr val="black"/>
              </a:solidFill>
              <a:latin typeface="Arial" panose="020B0604020202020204" pitchFamily="34" charset="0"/>
              <a:cs typeface="Arial" panose="020B0604020202020204" pitchFamily="34" charset="0"/>
            </a:endParaRPr>
          </a:p>
          <a:p>
            <a:pPr marR="6960" defTabSz="342900"/>
            <a:r>
              <a:rPr lang="en-US" sz="1425" b="1" dirty="0">
                <a:solidFill>
                  <a:srgbClr val="0070C0"/>
                </a:solidFill>
                <a:latin typeface="Arial" panose="020B0604020202020204" pitchFamily="34" charset="0"/>
                <a:cs typeface="Arial" panose="020B0604020202020204" pitchFamily="34" charset="0"/>
              </a:rPr>
              <a:t>Parent</a:t>
            </a:r>
            <a:r>
              <a:rPr lang="en-US" sz="1425" dirty="0">
                <a:solidFill>
                  <a:prstClr val="black"/>
                </a:solidFill>
                <a:latin typeface="Arial" panose="020B0604020202020204" pitchFamily="34" charset="0"/>
                <a:cs typeface="Arial" panose="020B0604020202020204" pitchFamily="34" charset="0"/>
              </a:rPr>
              <a:t>: Why does she need an HPV vaccine? She’s only 11! </a:t>
            </a:r>
          </a:p>
          <a:p>
            <a:pPr marR="6960" defTabSz="342900"/>
            <a:endParaRPr lang="en-US" sz="1425" dirty="0">
              <a:solidFill>
                <a:prstClr val="black"/>
              </a:solidFill>
              <a:latin typeface="Arial" panose="020B0604020202020204" pitchFamily="34" charset="0"/>
              <a:cs typeface="Arial" panose="020B0604020202020204" pitchFamily="34" charset="0"/>
            </a:endParaRPr>
          </a:p>
          <a:p>
            <a:pPr marR="5633" defTabSz="342900"/>
            <a:r>
              <a:rPr lang="en-US" sz="1425" b="1" dirty="0">
                <a:solidFill>
                  <a:srgbClr val="00B050"/>
                </a:solidFill>
                <a:latin typeface="Arial" panose="020B0604020202020204" pitchFamily="34" charset="0"/>
                <a:cs typeface="Arial" panose="020B0604020202020204" pitchFamily="34" charset="0"/>
              </a:rPr>
              <a:t>Provider</a:t>
            </a:r>
            <a:r>
              <a:rPr lang="en-US" sz="1425" dirty="0">
                <a:solidFill>
                  <a:prstClr val="black"/>
                </a:solidFill>
                <a:latin typeface="Arial" panose="020B0604020202020204" pitchFamily="34" charset="0"/>
                <a:cs typeface="Arial" panose="020B0604020202020204" pitchFamily="34" charset="0"/>
              </a:rPr>
              <a:t>: We want to make sure she gets the shots before she becomes sexually active. </a:t>
            </a:r>
          </a:p>
          <a:p>
            <a:pPr marR="5633" defTabSz="342900"/>
            <a:endParaRPr lang="en-US" sz="1425" dirty="0">
              <a:solidFill>
                <a:prstClr val="black"/>
              </a:solidFill>
              <a:latin typeface="Arial" panose="020B0604020202020204" pitchFamily="34" charset="0"/>
              <a:cs typeface="Arial" panose="020B0604020202020204" pitchFamily="34" charset="0"/>
            </a:endParaRPr>
          </a:p>
          <a:p>
            <a:pPr marR="6998" defTabSz="342900"/>
            <a:r>
              <a:rPr lang="en-US" sz="1425" b="1" dirty="0">
                <a:solidFill>
                  <a:srgbClr val="0070C0"/>
                </a:solidFill>
                <a:latin typeface="Arial" panose="020B0604020202020204" pitchFamily="34" charset="0"/>
                <a:cs typeface="Arial" panose="020B0604020202020204" pitchFamily="34" charset="0"/>
              </a:rPr>
              <a:t>Parent</a:t>
            </a:r>
            <a:r>
              <a:rPr lang="en-US" sz="1425" dirty="0">
                <a:solidFill>
                  <a:prstClr val="black"/>
                </a:solidFill>
                <a:latin typeface="Arial" panose="020B0604020202020204" pitchFamily="34" charset="0"/>
                <a:cs typeface="Arial" panose="020B0604020202020204" pitchFamily="34" charset="0"/>
              </a:rPr>
              <a:t>: Well I can assure you Meghan is not like other girls- she’s a long way off from that. </a:t>
            </a:r>
          </a:p>
          <a:p>
            <a:pPr marR="6998" defTabSz="342900"/>
            <a:endParaRPr lang="en-US" sz="1425" dirty="0">
              <a:solidFill>
                <a:prstClr val="black"/>
              </a:solidFill>
              <a:latin typeface="Arial" panose="020B0604020202020204" pitchFamily="34" charset="0"/>
              <a:cs typeface="Arial" panose="020B0604020202020204" pitchFamily="34" charset="0"/>
            </a:endParaRPr>
          </a:p>
          <a:p>
            <a:pPr marR="7193" defTabSz="342900"/>
            <a:r>
              <a:rPr lang="en-US" sz="1425" b="1" dirty="0">
                <a:solidFill>
                  <a:srgbClr val="00B050"/>
                </a:solidFill>
                <a:latin typeface="Arial" panose="020B0604020202020204" pitchFamily="34" charset="0"/>
                <a:cs typeface="Arial" panose="020B0604020202020204" pitchFamily="34" charset="0"/>
              </a:rPr>
              <a:t>Provider</a:t>
            </a:r>
            <a:r>
              <a:rPr lang="en-US" sz="1425" dirty="0">
                <a:solidFill>
                  <a:prstClr val="black"/>
                </a:solidFill>
                <a:latin typeface="Arial" panose="020B0604020202020204" pitchFamily="34" charset="0"/>
                <a:cs typeface="Arial" panose="020B0604020202020204" pitchFamily="34" charset="0"/>
              </a:rPr>
              <a:t>: We can certainly wait if that would make you feel more comfortable. </a:t>
            </a:r>
          </a:p>
        </p:txBody>
      </p:sp>
      <p:sp>
        <p:nvSpPr>
          <p:cNvPr id="8" name="Rectangle 7"/>
          <p:cNvSpPr/>
          <p:nvPr/>
        </p:nvSpPr>
        <p:spPr>
          <a:xfrm>
            <a:off x="3531974" y="4664962"/>
            <a:ext cx="4572000" cy="1200329"/>
          </a:xfrm>
          <a:prstGeom prst="rect">
            <a:avLst/>
          </a:prstGeom>
        </p:spPr>
        <p:txBody>
          <a:bodyPr>
            <a:spAutoFit/>
          </a:bodyPr>
          <a:lstStyle/>
          <a:p>
            <a:pPr algn="ctr"/>
            <a:r>
              <a:rPr lang="en-US" b="1" dirty="0">
                <a:solidFill>
                  <a:srgbClr val="002060"/>
                </a:solidFill>
                <a:latin typeface="Arial Narrow" panose="020B0606020202030204" pitchFamily="34" charset="0"/>
                <a:cs typeface="Arial" panose="020B0604020202020204" pitchFamily="34" charset="0"/>
              </a:rPr>
              <a:t>Separating the HPV vaccine, emphasizing sexual activity versus cancer prevention, and waiting to administer the vaccine may result in </a:t>
            </a:r>
            <a:r>
              <a:rPr lang="en-US" b="1" dirty="0">
                <a:solidFill>
                  <a:srgbClr val="0070C0"/>
                </a:solidFill>
                <a:latin typeface="Arial Narrow" panose="020B0606020202030204" pitchFamily="34" charset="0"/>
                <a:cs typeface="Arial" panose="020B0604020202020204" pitchFamily="34" charset="0"/>
              </a:rPr>
              <a:t>missed opportunities</a:t>
            </a:r>
            <a:r>
              <a:rPr lang="en-US" b="1" dirty="0">
                <a:solidFill>
                  <a:srgbClr val="002060"/>
                </a:solidFill>
                <a:latin typeface="Arial Narrow" panose="020B0606020202030204" pitchFamily="34" charset="0"/>
                <a:cs typeface="Arial" panose="020B0604020202020204" pitchFamily="34" charset="0"/>
              </a:rPr>
              <a:t>.</a:t>
            </a:r>
            <a:endParaRPr lang="en-US" dirty="0">
              <a:solidFill>
                <a:srgbClr val="002060"/>
              </a:solidFill>
              <a:latin typeface="Arial Narrow" panose="020B0606020202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D7C3CE5-FEE2-DE46-B16E-D5E0DF8EB618}"/>
              </a:ext>
            </a:extLst>
          </p:cNvPr>
          <p:cNvSpPr/>
          <p:nvPr/>
        </p:nvSpPr>
        <p:spPr>
          <a:xfrm>
            <a:off x="1170563" y="6285211"/>
            <a:ext cx="9850873" cy="646331"/>
          </a:xfrm>
          <a:prstGeom prst="rect">
            <a:avLst/>
          </a:prstGeom>
        </p:spPr>
        <p:txBody>
          <a:bodyPr wrap="square">
            <a:spAutoFit/>
          </a:bodyPr>
          <a:lstStyle/>
          <a:p>
            <a:r>
              <a:rPr lang="en-US" dirty="0">
                <a:hlinkClick r:id="rId3"/>
              </a:rPr>
              <a:t>https://rtips.cancer.gov/rtips/uploads/RTIPS/-=RT=-/WHE/DoHHS/NIH/NCI/DCCPS/7588.pdf</a:t>
            </a:r>
            <a:endParaRPr lang="en-US" dirty="0"/>
          </a:p>
          <a:p>
            <a:endParaRPr lang="en-US" dirty="0"/>
          </a:p>
        </p:txBody>
      </p:sp>
    </p:spTree>
    <p:extLst>
      <p:ext uri="{BB962C8B-B14F-4D97-AF65-F5344CB8AC3E}">
        <p14:creationId xmlns:p14="http://schemas.microsoft.com/office/powerpoint/2010/main" val="2492990055"/>
      </p:ext>
    </p:extLst>
  </p:cSld>
  <p:clrMapOvr>
    <a:masterClrMapping/>
  </p:clrMapOvr>
  <mc:AlternateContent xmlns:mc="http://schemas.openxmlformats.org/markup-compatibility/2006" xmlns:p14="http://schemas.microsoft.com/office/powerpoint/2010/main">
    <mc:Choice Requires="p14">
      <p:transition spd="slow" p14:dur="2000" advTm="29961"/>
    </mc:Choice>
    <mc:Fallback xmlns="">
      <p:transition spd="slow" advTm="2996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0" y="225705"/>
            <a:ext cx="12192000" cy="1005840"/>
          </a:xfrm>
          <a:solidFill>
            <a:schemeClr val="accent1">
              <a:lumMod val="20000"/>
              <a:lumOff val="80000"/>
            </a:schemeClr>
          </a:solidFill>
        </p:spPr>
        <p:txBody>
          <a:bodyPr>
            <a:normAutofit/>
          </a:bodyPr>
          <a:lstStyle/>
          <a:p>
            <a:r>
              <a:rPr lang="en-US" sz="3200" b="1" dirty="0">
                <a:latin typeface="+mn-lt"/>
              </a:rPr>
              <a:t>Excerpt from Provider/Staff Training</a:t>
            </a:r>
          </a:p>
        </p:txBody>
      </p:sp>
      <p:sp>
        <p:nvSpPr>
          <p:cNvPr id="4" name="Slide Number Placeholder 3">
            <a:extLst>
              <a:ext uri="{FF2B5EF4-FFF2-40B4-BE49-F238E27FC236}">
                <a16:creationId xmlns:a16="http://schemas.microsoft.com/office/drawing/2014/main" id="{A0BCC787-1A83-470D-B4AB-87F5237EA915}"/>
              </a:ext>
            </a:extLst>
          </p:cNvPr>
          <p:cNvSpPr>
            <a:spLocks noGrp="1"/>
          </p:cNvSpPr>
          <p:nvPr>
            <p:ph type="sldNum" sz="quarter" idx="11"/>
          </p:nvPr>
        </p:nvSpPr>
        <p:spPr>
          <a:xfrm>
            <a:off x="10320711" y="5697223"/>
            <a:ext cx="216000" cy="216000"/>
          </a:xfrm>
        </p:spPr>
        <p:txBody>
          <a:bodyPr/>
          <a:lstStyle/>
          <a:p>
            <a:pPr algn="ctr"/>
            <a:fld id="{B67B645E-C5E5-4727-B977-D372A0AA71D9}" type="slidenum">
              <a:rPr lang="en-US" smtClean="0"/>
              <a:pPr algn="ctr"/>
              <a:t>42</a:t>
            </a:fld>
            <a:endParaRPr lang="en-US" dirty="0"/>
          </a:p>
        </p:txBody>
      </p:sp>
      <p:graphicFrame>
        <p:nvGraphicFramePr>
          <p:cNvPr id="5" name="Diagram 4"/>
          <p:cNvGraphicFramePr/>
          <p:nvPr/>
        </p:nvGraphicFramePr>
        <p:xfrm>
          <a:off x="1018954" y="1428600"/>
          <a:ext cx="9803678" cy="501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467939"/>
      </p:ext>
    </p:extLst>
  </p:cSld>
  <p:clrMapOvr>
    <a:masterClrMapping/>
  </p:clrMapOvr>
  <mc:AlternateContent xmlns:mc="http://schemas.openxmlformats.org/markup-compatibility/2006" xmlns:p14="http://schemas.microsoft.com/office/powerpoint/2010/main">
    <mc:Choice Requires="p14">
      <p:transition spd="slow" p14:dur="2000" advTm="35482"/>
    </mc:Choice>
    <mc:Fallback xmlns="">
      <p:transition spd="slow" advTm="3548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0" y="227726"/>
            <a:ext cx="12192000" cy="1371600"/>
          </a:xfrm>
          <a:solidFill>
            <a:schemeClr val="accent1">
              <a:lumMod val="20000"/>
              <a:lumOff val="80000"/>
            </a:schemeClr>
          </a:solidFill>
        </p:spPr>
        <p:txBody>
          <a:bodyPr>
            <a:normAutofit/>
          </a:bodyPr>
          <a:lstStyle/>
          <a:p>
            <a:r>
              <a:rPr lang="en-US" dirty="0">
                <a:latin typeface="+mn-lt"/>
              </a:rPr>
              <a:t>	</a:t>
            </a:r>
            <a:endParaRPr lang="en-US" sz="3600" dirty="0">
              <a:latin typeface="+mn-lt"/>
            </a:endParaRPr>
          </a:p>
        </p:txBody>
      </p:sp>
      <p:sp>
        <p:nvSpPr>
          <p:cNvPr id="4" name="Slide Number Placeholder 3">
            <a:extLst>
              <a:ext uri="{FF2B5EF4-FFF2-40B4-BE49-F238E27FC236}">
                <a16:creationId xmlns:a16="http://schemas.microsoft.com/office/drawing/2014/main" id="{A0BCC787-1A83-470D-B4AB-87F5237EA915}"/>
              </a:ext>
            </a:extLst>
          </p:cNvPr>
          <p:cNvSpPr>
            <a:spLocks noGrp="1"/>
          </p:cNvSpPr>
          <p:nvPr>
            <p:ph type="sldNum" sz="quarter" idx="11"/>
          </p:nvPr>
        </p:nvSpPr>
        <p:spPr/>
        <p:txBody>
          <a:bodyPr/>
          <a:lstStyle/>
          <a:p>
            <a:pPr algn="ctr"/>
            <a:fld id="{B67B645E-C5E5-4727-B977-D372A0AA71D9}" type="slidenum">
              <a:rPr lang="en-US" smtClean="0"/>
              <a:pPr algn="ctr"/>
              <a:t>43</a:t>
            </a:fld>
            <a:endParaRPr lang="en-US" dirty="0"/>
          </a:p>
        </p:txBody>
      </p:sp>
      <p:graphicFrame>
        <p:nvGraphicFramePr>
          <p:cNvPr id="6" name="Diagram 5"/>
          <p:cNvGraphicFramePr/>
          <p:nvPr/>
        </p:nvGraphicFramePr>
        <p:xfrm>
          <a:off x="1640186" y="2133919"/>
          <a:ext cx="8759342" cy="3756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a:extLst>
              <a:ext uri="{FF2B5EF4-FFF2-40B4-BE49-F238E27FC236}">
                <a16:creationId xmlns:a16="http://schemas.microsoft.com/office/drawing/2014/main" id="{9CBAEB24-210A-7846-8DEB-0A640FB682AC}"/>
              </a:ext>
            </a:extLst>
          </p:cNvPr>
          <p:cNvSpPr/>
          <p:nvPr/>
        </p:nvSpPr>
        <p:spPr>
          <a:xfrm rot="5400000">
            <a:off x="2474322" y="3146533"/>
            <a:ext cx="414526" cy="334883"/>
          </a:xfrm>
          <a:prstGeom prst="rightArrow">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350" dirty="0">
              <a:solidFill>
                <a:schemeClr val="tx1"/>
              </a:solidFill>
            </a:endParaRPr>
          </a:p>
        </p:txBody>
      </p:sp>
      <p:sp>
        <p:nvSpPr>
          <p:cNvPr id="8" name="Right Arrow 7">
            <a:extLst>
              <a:ext uri="{FF2B5EF4-FFF2-40B4-BE49-F238E27FC236}">
                <a16:creationId xmlns:a16="http://schemas.microsoft.com/office/drawing/2014/main" id="{9C851072-3636-584C-96CE-9C26E3E0451F}"/>
              </a:ext>
            </a:extLst>
          </p:cNvPr>
          <p:cNvSpPr/>
          <p:nvPr/>
        </p:nvSpPr>
        <p:spPr>
          <a:xfrm rot="5400000">
            <a:off x="2474322" y="4533852"/>
            <a:ext cx="414526" cy="334883"/>
          </a:xfrm>
          <a:prstGeom prst="rightArrow">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350" dirty="0">
              <a:solidFill>
                <a:schemeClr val="tx1"/>
              </a:solidFill>
            </a:endParaRPr>
          </a:p>
        </p:txBody>
      </p:sp>
      <p:sp>
        <p:nvSpPr>
          <p:cNvPr id="9" name="Title 1">
            <a:extLst>
              <a:ext uri="{FF2B5EF4-FFF2-40B4-BE49-F238E27FC236}">
                <a16:creationId xmlns:a16="http://schemas.microsoft.com/office/drawing/2014/main" id="{505FFF26-EBA6-F847-861C-6718F5C107F2}"/>
              </a:ext>
            </a:extLst>
          </p:cNvPr>
          <p:cNvSpPr txBox="1">
            <a:spLocks/>
          </p:cNvSpPr>
          <p:nvPr/>
        </p:nvSpPr>
        <p:spPr>
          <a:xfrm>
            <a:off x="0" y="227726"/>
            <a:ext cx="11707906" cy="1371599"/>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latin typeface="+mn-lt"/>
              </a:rPr>
              <a:t>Workflow Modifications:</a:t>
            </a:r>
          </a:p>
          <a:p>
            <a:r>
              <a:rPr lang="en-US" sz="3200" b="1" dirty="0">
                <a:latin typeface="+mn-lt"/>
              </a:rPr>
              <a:t>Intervening at Key Steps in the Vaccination Process</a:t>
            </a:r>
          </a:p>
        </p:txBody>
      </p:sp>
    </p:spTree>
    <p:extLst>
      <p:ext uri="{BB962C8B-B14F-4D97-AF65-F5344CB8AC3E}">
        <p14:creationId xmlns:p14="http://schemas.microsoft.com/office/powerpoint/2010/main" val="3897633166"/>
      </p:ext>
    </p:extLst>
  </p:cSld>
  <p:clrMapOvr>
    <a:masterClrMapping/>
  </p:clrMapOvr>
  <mc:AlternateContent xmlns:mc="http://schemas.openxmlformats.org/markup-compatibility/2006" xmlns:p14="http://schemas.microsoft.com/office/powerpoint/2010/main">
    <mc:Choice Requires="p14">
      <p:transition spd="slow" p14:dur="2000" advTm="34679"/>
    </mc:Choice>
    <mc:Fallback xmlns="">
      <p:transition spd="slow" advTm="3467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626D04F-C272-974F-AA32-0C85623FDE2D}"/>
              </a:ext>
            </a:extLst>
          </p:cNvPr>
          <p:cNvSpPr/>
          <p:nvPr/>
        </p:nvSpPr>
        <p:spPr>
          <a:xfrm>
            <a:off x="1973126" y="4433065"/>
            <a:ext cx="1574606" cy="2130741"/>
          </a:xfrm>
          <a:prstGeom prst="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7" name="Rectangle 6"/>
          <p:cNvSpPr/>
          <p:nvPr/>
        </p:nvSpPr>
        <p:spPr>
          <a:xfrm>
            <a:off x="862867" y="1192167"/>
            <a:ext cx="5009705" cy="369332"/>
          </a:xfrm>
          <a:prstGeom prst="rect">
            <a:avLst/>
          </a:prstGeom>
        </p:spPr>
        <p:txBody>
          <a:bodyPr wrap="none">
            <a:spAutoFit/>
          </a:bodyPr>
          <a:lstStyle/>
          <a:p>
            <a:pPr>
              <a:defRPr/>
            </a:pPr>
            <a:r>
              <a:rPr lang="en-US" b="1" dirty="0">
                <a:latin typeface="Arial" panose="020B0604020202020204" pitchFamily="34" charset="0"/>
                <a:cs typeface="Arial" panose="020B0604020202020204" pitchFamily="34" charset="0"/>
              </a:rPr>
              <a:t>Child Level </a:t>
            </a:r>
            <a:r>
              <a:rPr lang="en-US" sz="1400" b="1" dirty="0">
                <a:latin typeface="Arial" panose="020B0604020202020204" pitchFamily="34" charset="0"/>
                <a:cs typeface="Arial" panose="020B0604020202020204" pitchFamily="34" charset="0"/>
              </a:rPr>
              <a:t>(Electronic health records, parent report) </a:t>
            </a:r>
          </a:p>
        </p:txBody>
      </p:sp>
      <p:sp>
        <p:nvSpPr>
          <p:cNvPr id="8" name="Rectangle 7"/>
          <p:cNvSpPr/>
          <p:nvPr/>
        </p:nvSpPr>
        <p:spPr>
          <a:xfrm>
            <a:off x="-45348" y="3956435"/>
            <a:ext cx="4592924" cy="369332"/>
          </a:xfrm>
          <a:prstGeom prst="rect">
            <a:avLst/>
          </a:prstGeom>
        </p:spPr>
        <p:txBody>
          <a:bodyPr wrap="none">
            <a:spAutoFit/>
          </a:bodyPr>
          <a:lstStyle/>
          <a:p>
            <a:pPr>
              <a:defRPr/>
            </a:pPr>
            <a:r>
              <a:rPr lang="en-US" b="1" dirty="0">
                <a:latin typeface="Arial" panose="020B0604020202020204" pitchFamily="34" charset="0"/>
                <a:cs typeface="Arial" panose="020B0604020202020204" pitchFamily="34" charset="0"/>
              </a:rPr>
              <a:t>Provider Level </a:t>
            </a:r>
            <a:r>
              <a:rPr lang="en-US" sz="1400" b="1" dirty="0">
                <a:latin typeface="Arial" panose="020B0604020202020204" pitchFamily="34" charset="0"/>
                <a:cs typeface="Arial" panose="020B0604020202020204" pitchFamily="34" charset="0"/>
              </a:rPr>
              <a:t>(Administrative data, Interviews)</a:t>
            </a:r>
          </a:p>
        </p:txBody>
      </p:sp>
      <p:sp>
        <p:nvSpPr>
          <p:cNvPr id="2" name="AutoShape 4" descr="Image result for demographics"/>
          <p:cNvSpPr>
            <a:spLocks noChangeAspect="1" noChangeArrowheads="1"/>
          </p:cNvSpPr>
          <p:nvPr/>
        </p:nvSpPr>
        <p:spPr bwMode="auto">
          <a:xfrm>
            <a:off x="1679575" y="-1341438"/>
            <a:ext cx="5143500" cy="280035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4" name="AutoShape 6" descr="Image result for demographics"/>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18" name="Group 17"/>
          <p:cNvGrpSpPr/>
          <p:nvPr/>
        </p:nvGrpSpPr>
        <p:grpSpPr>
          <a:xfrm>
            <a:off x="3757933" y="1549402"/>
            <a:ext cx="1579286" cy="2108764"/>
            <a:chOff x="639332" y="1642679"/>
            <a:chExt cx="1831242" cy="2286000"/>
          </a:xfrm>
        </p:grpSpPr>
        <p:sp>
          <p:nvSpPr>
            <p:cNvPr id="14" name="Rectangle 13"/>
            <p:cNvSpPr/>
            <p:nvPr/>
          </p:nvSpPr>
          <p:spPr>
            <a:xfrm>
              <a:off x="639332" y="1642679"/>
              <a:ext cx="1831242" cy="2286000"/>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13" name="TextBox 12"/>
            <p:cNvSpPr txBox="1"/>
            <p:nvPr/>
          </p:nvSpPr>
          <p:spPr>
            <a:xfrm>
              <a:off x="639332" y="3324810"/>
              <a:ext cx="1775043" cy="600560"/>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Socio-demographics</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41733" b="464"/>
            <a:stretch/>
          </p:blipFill>
          <p:spPr>
            <a:xfrm>
              <a:off x="754859" y="1742114"/>
              <a:ext cx="1615818" cy="1573836"/>
            </a:xfrm>
            <a:prstGeom prst="rect">
              <a:avLst/>
            </a:prstGeom>
          </p:spPr>
        </p:pic>
      </p:grpSp>
      <p:grpSp>
        <p:nvGrpSpPr>
          <p:cNvPr id="35" name="Group 34"/>
          <p:cNvGrpSpPr/>
          <p:nvPr/>
        </p:nvGrpSpPr>
        <p:grpSpPr>
          <a:xfrm>
            <a:off x="205572" y="4436779"/>
            <a:ext cx="1579287" cy="2108764"/>
            <a:chOff x="5579681" y="1752094"/>
            <a:chExt cx="1645921" cy="2286000"/>
          </a:xfrm>
        </p:grpSpPr>
        <p:sp>
          <p:nvSpPr>
            <p:cNvPr id="24" name="Rectangle 23"/>
            <p:cNvSpPr/>
            <p:nvPr/>
          </p:nvSpPr>
          <p:spPr>
            <a:xfrm>
              <a:off x="5579682" y="1752094"/>
              <a:ext cx="1645920" cy="2286000"/>
            </a:xfrm>
            <a:prstGeom prst="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25" name="TextBox 24"/>
            <p:cNvSpPr txBox="1"/>
            <p:nvPr/>
          </p:nvSpPr>
          <p:spPr>
            <a:xfrm>
              <a:off x="5579681" y="3431008"/>
              <a:ext cx="1645921" cy="600560"/>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Provider characteristics</a:t>
              </a: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7365" r="1476" b="7221"/>
            <a:stretch/>
          </p:blipFill>
          <p:spPr>
            <a:xfrm>
              <a:off x="5640374" y="1863562"/>
              <a:ext cx="1540062" cy="1567446"/>
            </a:xfrm>
            <a:prstGeom prst="rect">
              <a:avLst/>
            </a:prstGeom>
          </p:spPr>
        </p:pic>
      </p:grpSp>
      <p:grpSp>
        <p:nvGrpSpPr>
          <p:cNvPr id="66" name="Group 65"/>
          <p:cNvGrpSpPr/>
          <p:nvPr/>
        </p:nvGrpSpPr>
        <p:grpSpPr>
          <a:xfrm>
            <a:off x="1994673" y="1562898"/>
            <a:ext cx="1598700" cy="2108764"/>
            <a:chOff x="1955601" y="1473703"/>
            <a:chExt cx="1666153" cy="2286000"/>
          </a:xfrm>
        </p:grpSpPr>
        <p:grpSp>
          <p:nvGrpSpPr>
            <p:cNvPr id="19" name="Group 18"/>
            <p:cNvGrpSpPr/>
            <p:nvPr/>
          </p:nvGrpSpPr>
          <p:grpSpPr>
            <a:xfrm>
              <a:off x="1955601" y="1473703"/>
              <a:ext cx="1666153" cy="2286000"/>
              <a:chOff x="619099" y="1642678"/>
              <a:chExt cx="1666153" cy="2286000"/>
            </a:xfrm>
          </p:grpSpPr>
          <p:sp>
            <p:nvSpPr>
              <p:cNvPr id="20" name="Rectangle 19"/>
              <p:cNvSpPr/>
              <p:nvPr/>
            </p:nvSpPr>
            <p:spPr>
              <a:xfrm>
                <a:off x="639332" y="1642678"/>
                <a:ext cx="1645920" cy="2286000"/>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21" name="TextBox 20"/>
              <p:cNvSpPr txBox="1"/>
              <p:nvPr/>
            </p:nvSpPr>
            <p:spPr>
              <a:xfrm>
                <a:off x="619099" y="3318923"/>
                <a:ext cx="1645920" cy="600560"/>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Health care utilization</a:t>
                </a:r>
              </a:p>
            </p:txBody>
          </p:sp>
        </p:grp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179" y="1579341"/>
              <a:ext cx="1539766" cy="1539766"/>
            </a:xfrm>
            <a:prstGeom prst="rect">
              <a:avLst/>
            </a:prstGeom>
            <a:solidFill>
              <a:schemeClr val="bg1"/>
            </a:solidFill>
          </p:spPr>
        </p:pic>
      </p:grpSp>
      <p:grpSp>
        <p:nvGrpSpPr>
          <p:cNvPr id="65" name="Group 64"/>
          <p:cNvGrpSpPr/>
          <p:nvPr/>
        </p:nvGrpSpPr>
        <p:grpSpPr>
          <a:xfrm>
            <a:off x="-137452" y="1582250"/>
            <a:ext cx="2238381" cy="2124154"/>
            <a:chOff x="3422762" y="1786427"/>
            <a:chExt cx="2332824" cy="2302682"/>
          </a:xfrm>
        </p:grpSpPr>
        <p:grpSp>
          <p:nvGrpSpPr>
            <p:cNvPr id="36" name="Group 35"/>
            <p:cNvGrpSpPr/>
            <p:nvPr/>
          </p:nvGrpSpPr>
          <p:grpSpPr>
            <a:xfrm>
              <a:off x="3422762" y="1786427"/>
              <a:ext cx="2332824" cy="2302682"/>
              <a:chOff x="5220161" y="1752094"/>
              <a:chExt cx="2332824" cy="2302682"/>
            </a:xfrm>
          </p:grpSpPr>
          <p:sp>
            <p:nvSpPr>
              <p:cNvPr id="37" name="Rectangle 36"/>
              <p:cNvSpPr/>
              <p:nvPr/>
            </p:nvSpPr>
            <p:spPr>
              <a:xfrm>
                <a:off x="5579682" y="1752094"/>
                <a:ext cx="1645920" cy="2286000"/>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38" name="TextBox 37"/>
              <p:cNvSpPr txBox="1"/>
              <p:nvPr/>
            </p:nvSpPr>
            <p:spPr>
              <a:xfrm>
                <a:off x="5220161" y="3487581"/>
                <a:ext cx="2332824" cy="567195"/>
              </a:xfrm>
              <a:prstGeom prst="rect">
                <a:avLst/>
              </a:prstGeom>
              <a:noFill/>
            </p:spPr>
            <p:txBody>
              <a:bodyPr wrap="square" rtlCol="0">
                <a:spAutoFit/>
              </a:bodyPr>
              <a:lstStyle/>
              <a:p>
                <a:pPr algn="ctr" defTabSz="685800">
                  <a:defRPr/>
                </a:pPr>
                <a:r>
                  <a:rPr lang="en-US" sz="1300" b="1" dirty="0">
                    <a:solidFill>
                      <a:srgbClr val="002060"/>
                    </a:solidFill>
                    <a:latin typeface="Arial Narrow" panose="020B0606020202030204" pitchFamily="34" charset="0"/>
                    <a:cs typeface="Arial" panose="020B0604020202020204" pitchFamily="34" charset="0"/>
                  </a:rPr>
                  <a:t>HPV Vaccination</a:t>
                </a:r>
              </a:p>
              <a:p>
                <a:pPr algn="ctr" defTabSz="685800">
                  <a:defRPr/>
                </a:pPr>
                <a:r>
                  <a:rPr lang="en-US" sz="1500" b="1" dirty="0">
                    <a:solidFill>
                      <a:srgbClr val="002060"/>
                    </a:solidFill>
                    <a:latin typeface="Arial Narrow" panose="020B0606020202030204" pitchFamily="34" charset="0"/>
                    <a:cs typeface="Arial" panose="020B0604020202020204" pitchFamily="34" charset="0"/>
                  </a:rPr>
                  <a:t>PRIMARY OUTCOME</a:t>
                </a:r>
              </a:p>
            </p:txBody>
          </p:sp>
        </p:grpSp>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l="15537" r="6418" b="3336"/>
            <a:stretch/>
          </p:blipFill>
          <p:spPr>
            <a:xfrm>
              <a:off x="3837985" y="1885053"/>
              <a:ext cx="1502379" cy="1561859"/>
            </a:xfrm>
            <a:prstGeom prst="rect">
              <a:avLst/>
            </a:prstGeom>
          </p:spPr>
        </p:pic>
      </p:grpSp>
      <p:grpSp>
        <p:nvGrpSpPr>
          <p:cNvPr id="67" name="Group 66"/>
          <p:cNvGrpSpPr/>
          <p:nvPr/>
        </p:nvGrpSpPr>
        <p:grpSpPr>
          <a:xfrm>
            <a:off x="3798571" y="4411728"/>
            <a:ext cx="1612787" cy="2160498"/>
            <a:chOff x="7165546" y="1519151"/>
            <a:chExt cx="1680835" cy="2342082"/>
          </a:xfrm>
        </p:grpSpPr>
        <p:grpSp>
          <p:nvGrpSpPr>
            <p:cNvPr id="27" name="Group 26"/>
            <p:cNvGrpSpPr/>
            <p:nvPr/>
          </p:nvGrpSpPr>
          <p:grpSpPr>
            <a:xfrm>
              <a:off x="7165546" y="1519151"/>
              <a:ext cx="1680835" cy="2342082"/>
              <a:chOff x="548080" y="1662892"/>
              <a:chExt cx="1680835" cy="2342082"/>
            </a:xfrm>
          </p:grpSpPr>
          <p:sp>
            <p:nvSpPr>
              <p:cNvPr id="28" name="Rectangle 27"/>
              <p:cNvSpPr/>
              <p:nvPr/>
            </p:nvSpPr>
            <p:spPr>
              <a:xfrm>
                <a:off x="548080" y="1662892"/>
                <a:ext cx="1645920" cy="2286000"/>
              </a:xfrm>
              <a:prstGeom prst="rect">
                <a:avLst/>
              </a:prstGeom>
              <a:solidFill>
                <a:schemeClr val="accent4">
                  <a:lumMod val="20000"/>
                  <a:lumOff val="80000"/>
                </a:schemeClr>
              </a:solidFill>
              <a:ln>
                <a:noFill/>
              </a:ln>
              <a:effectLst>
                <a:outerShdw blurRad="50800" dist="50800" dir="5400000" algn="ctr" rotWithShape="0">
                  <a:schemeClr val="accent4">
                    <a:lumMod val="40000"/>
                    <a:lumOff val="60000"/>
                  </a:scheme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dirty="0">
                  <a:solidFill>
                    <a:srgbClr val="000000"/>
                  </a:solidFill>
                  <a:latin typeface="Calibri"/>
                </a:endParaRPr>
              </a:p>
            </p:txBody>
          </p:sp>
          <p:sp>
            <p:nvSpPr>
              <p:cNvPr id="29" name="TextBox 28"/>
              <p:cNvSpPr txBox="1"/>
              <p:nvPr/>
            </p:nvSpPr>
            <p:spPr>
              <a:xfrm>
                <a:off x="582995" y="3404414"/>
                <a:ext cx="1645920" cy="600560"/>
              </a:xfrm>
              <a:prstGeom prst="rect">
                <a:avLst/>
              </a:prstGeom>
              <a:noFill/>
              <a:effectLst>
                <a:outerShdw blurRad="50800" dist="50800" dir="5400000" algn="ctr" rotWithShape="0">
                  <a:schemeClr val="accent4">
                    <a:lumMod val="20000"/>
                    <a:lumOff val="80000"/>
                  </a:schemeClr>
                </a:outerShdw>
              </a:effectLst>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Clinic characteristics</a:t>
                </a:r>
              </a:p>
            </p:txBody>
          </p:sp>
        </p:gr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4833" y="1645145"/>
              <a:ext cx="1598674" cy="1598674"/>
            </a:xfrm>
            <a:prstGeom prst="rect">
              <a:avLst/>
            </a:prstGeom>
          </p:spPr>
        </p:pic>
      </p:grpSp>
      <p:sp>
        <p:nvSpPr>
          <p:cNvPr id="93" name="AutoShape 11" descr="Image result for discussion icon"/>
          <p:cNvSpPr>
            <a:spLocks noChangeAspect="1" noChangeArrowheads="1"/>
          </p:cNvSpPr>
          <p:nvPr/>
        </p:nvSpPr>
        <p:spPr bwMode="auto">
          <a:xfrm>
            <a:off x="1679575" y="-2103438"/>
            <a:ext cx="4381500" cy="43815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95" name="AutoShape 14" descr="Image result for discussion icon"/>
          <p:cNvSpPr>
            <a:spLocks noChangeAspect="1" noChangeArrowheads="1"/>
          </p:cNvSpPr>
          <p:nvPr/>
        </p:nvSpPr>
        <p:spPr bwMode="auto">
          <a:xfrm>
            <a:off x="1831975" y="-1951038"/>
            <a:ext cx="4381500" cy="43815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nvGrpSpPr>
          <p:cNvPr id="101" name="Group 100"/>
          <p:cNvGrpSpPr/>
          <p:nvPr/>
        </p:nvGrpSpPr>
        <p:grpSpPr>
          <a:xfrm>
            <a:off x="8905741" y="4433064"/>
            <a:ext cx="1574606" cy="2130741"/>
            <a:chOff x="197203" y="4348658"/>
            <a:chExt cx="1645920" cy="2286000"/>
          </a:xfrm>
        </p:grpSpPr>
        <p:grpSp>
          <p:nvGrpSpPr>
            <p:cNvPr id="68" name="Group 67"/>
            <p:cNvGrpSpPr/>
            <p:nvPr/>
          </p:nvGrpSpPr>
          <p:grpSpPr>
            <a:xfrm>
              <a:off x="197203" y="4348658"/>
              <a:ext cx="1645920" cy="2286000"/>
              <a:chOff x="639332" y="1642679"/>
              <a:chExt cx="1831242" cy="2286000"/>
            </a:xfrm>
          </p:grpSpPr>
          <p:sp>
            <p:nvSpPr>
              <p:cNvPr id="69" name="Rectangle 68"/>
              <p:cNvSpPr/>
              <p:nvPr/>
            </p:nvSpPr>
            <p:spPr>
              <a:xfrm>
                <a:off x="639332" y="1642679"/>
                <a:ext cx="1831242" cy="228600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70" name="TextBox 69"/>
              <p:cNvSpPr txBox="1"/>
              <p:nvPr/>
            </p:nvSpPr>
            <p:spPr>
              <a:xfrm>
                <a:off x="639332" y="3324810"/>
                <a:ext cx="1775043" cy="594366"/>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Organizational readiness</a:t>
                </a:r>
              </a:p>
            </p:txBody>
          </p:sp>
        </p:grpSp>
        <p:pic>
          <p:nvPicPr>
            <p:cNvPr id="91" name="Picture 90"/>
            <p:cNvPicPr>
              <a:picLocks noChangeAspect="1"/>
            </p:cNvPicPr>
            <p:nvPr/>
          </p:nvPicPr>
          <p:blipFill rotWithShape="1">
            <a:blip r:embed="rId8">
              <a:extLst>
                <a:ext uri="{28A0092B-C50C-407E-A947-70E740481C1C}">
                  <a14:useLocalDpi xmlns:a14="http://schemas.microsoft.com/office/drawing/2010/main" val="0"/>
                </a:ext>
              </a:extLst>
            </a:blip>
            <a:srcRect l="18219" t="12329" r="16686" b="17194"/>
            <a:stretch/>
          </p:blipFill>
          <p:spPr>
            <a:xfrm>
              <a:off x="287240" y="4416851"/>
              <a:ext cx="1464426" cy="1585472"/>
            </a:xfrm>
            <a:prstGeom prst="rect">
              <a:avLst/>
            </a:prstGeom>
            <a:solidFill>
              <a:schemeClr val="bg1"/>
            </a:solidFill>
          </p:spPr>
        </p:pic>
      </p:grpSp>
      <p:grpSp>
        <p:nvGrpSpPr>
          <p:cNvPr id="102" name="Group 101"/>
          <p:cNvGrpSpPr/>
          <p:nvPr/>
        </p:nvGrpSpPr>
        <p:grpSpPr>
          <a:xfrm>
            <a:off x="8212404" y="1562887"/>
            <a:ext cx="1574606" cy="2130741"/>
            <a:chOff x="1973647" y="4358231"/>
            <a:chExt cx="1645920" cy="2286000"/>
          </a:xfrm>
        </p:grpSpPr>
        <p:grpSp>
          <p:nvGrpSpPr>
            <p:cNvPr id="77" name="Group 76"/>
            <p:cNvGrpSpPr/>
            <p:nvPr/>
          </p:nvGrpSpPr>
          <p:grpSpPr>
            <a:xfrm>
              <a:off x="1973647" y="4358231"/>
              <a:ext cx="1645920" cy="2286000"/>
              <a:chOff x="623401" y="1642678"/>
              <a:chExt cx="1645920" cy="2286000"/>
            </a:xfrm>
          </p:grpSpPr>
          <p:sp>
            <p:nvSpPr>
              <p:cNvPr id="79" name="Rectangle 78"/>
              <p:cNvSpPr/>
              <p:nvPr/>
            </p:nvSpPr>
            <p:spPr>
              <a:xfrm>
                <a:off x="623401" y="1642678"/>
                <a:ext cx="1645920" cy="2286000"/>
              </a:xfrm>
              <a:prstGeom prst="rect">
                <a:avLst/>
              </a:prstGeom>
              <a:solidFill>
                <a:schemeClr val="accent3">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80" name="TextBox 79"/>
              <p:cNvSpPr txBox="1"/>
              <p:nvPr/>
            </p:nvSpPr>
            <p:spPr>
              <a:xfrm>
                <a:off x="623401" y="3318923"/>
                <a:ext cx="1641617" cy="594366"/>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Receipt of Reminders</a:t>
                </a:r>
              </a:p>
            </p:txBody>
          </p:sp>
        </p:grpSp>
        <p:pic>
          <p:nvPicPr>
            <p:cNvPr id="92" name="Picture 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0256" y="4461575"/>
              <a:ext cx="1483001" cy="1483001"/>
            </a:xfrm>
            <a:prstGeom prst="rect">
              <a:avLst/>
            </a:prstGeom>
          </p:spPr>
        </p:pic>
      </p:grpSp>
      <p:grpSp>
        <p:nvGrpSpPr>
          <p:cNvPr id="103" name="Group 102"/>
          <p:cNvGrpSpPr/>
          <p:nvPr/>
        </p:nvGrpSpPr>
        <p:grpSpPr>
          <a:xfrm>
            <a:off x="6192494" y="1569685"/>
            <a:ext cx="1944126" cy="2130742"/>
            <a:chOff x="3564749" y="4348658"/>
            <a:chExt cx="2032176" cy="2286000"/>
          </a:xfrm>
        </p:grpSpPr>
        <p:grpSp>
          <p:nvGrpSpPr>
            <p:cNvPr id="82" name="Group 81"/>
            <p:cNvGrpSpPr/>
            <p:nvPr/>
          </p:nvGrpSpPr>
          <p:grpSpPr>
            <a:xfrm>
              <a:off x="3564749" y="4348658"/>
              <a:ext cx="2032176" cy="2286000"/>
              <a:chOff x="5382710" y="1752094"/>
              <a:chExt cx="2032176" cy="2286000"/>
            </a:xfrm>
          </p:grpSpPr>
          <p:sp>
            <p:nvSpPr>
              <p:cNvPr id="84" name="Rectangle 83"/>
              <p:cNvSpPr/>
              <p:nvPr/>
            </p:nvSpPr>
            <p:spPr>
              <a:xfrm>
                <a:off x="5579682" y="1752094"/>
                <a:ext cx="1645920" cy="2286000"/>
              </a:xfrm>
              <a:prstGeom prst="rect">
                <a:avLst/>
              </a:prstGeom>
              <a:solidFill>
                <a:schemeClr val="accent3">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85" name="TextBox 84"/>
              <p:cNvSpPr txBox="1"/>
              <p:nvPr/>
            </p:nvSpPr>
            <p:spPr>
              <a:xfrm>
                <a:off x="5382710" y="3367672"/>
                <a:ext cx="2032176" cy="594365"/>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Provider recommendation</a:t>
                </a:r>
              </a:p>
            </p:txBody>
          </p:sp>
        </p:grpSp>
        <p:pic>
          <p:nvPicPr>
            <p:cNvPr id="94" name="Picture 9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0573" y="4456322"/>
              <a:ext cx="1480528" cy="1480528"/>
            </a:xfrm>
            <a:prstGeom prst="rect">
              <a:avLst/>
            </a:prstGeom>
            <a:solidFill>
              <a:schemeClr val="bg1"/>
            </a:solidFill>
          </p:spPr>
        </p:pic>
      </p:grpSp>
      <p:grpSp>
        <p:nvGrpSpPr>
          <p:cNvPr id="104" name="Group 103"/>
          <p:cNvGrpSpPr/>
          <p:nvPr/>
        </p:nvGrpSpPr>
        <p:grpSpPr>
          <a:xfrm>
            <a:off x="7233747" y="4441485"/>
            <a:ext cx="1574607" cy="2130741"/>
            <a:chOff x="5508885" y="4348658"/>
            <a:chExt cx="1645921" cy="2286000"/>
          </a:xfrm>
        </p:grpSpPr>
        <p:grpSp>
          <p:nvGrpSpPr>
            <p:cNvPr id="72" name="Group 71"/>
            <p:cNvGrpSpPr/>
            <p:nvPr/>
          </p:nvGrpSpPr>
          <p:grpSpPr>
            <a:xfrm>
              <a:off x="5508885" y="4348658"/>
              <a:ext cx="1645921" cy="2286000"/>
              <a:chOff x="5579681" y="1752094"/>
              <a:chExt cx="1645921" cy="2286000"/>
            </a:xfrm>
          </p:grpSpPr>
          <p:sp>
            <p:nvSpPr>
              <p:cNvPr id="73" name="Rectangle 72"/>
              <p:cNvSpPr/>
              <p:nvPr/>
            </p:nvSpPr>
            <p:spPr>
              <a:xfrm>
                <a:off x="5579682" y="1752094"/>
                <a:ext cx="1645920" cy="228600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74" name="TextBox 73"/>
              <p:cNvSpPr txBox="1"/>
              <p:nvPr/>
            </p:nvSpPr>
            <p:spPr>
              <a:xfrm>
                <a:off x="5579681" y="3431008"/>
                <a:ext cx="1645921" cy="594366"/>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Training session attendance</a:t>
                </a:r>
              </a:p>
            </p:txBody>
          </p:sp>
        </p:grpSp>
        <p:pic>
          <p:nvPicPr>
            <p:cNvPr id="98" name="Picture 9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82538" y="4466914"/>
              <a:ext cx="1469936" cy="1469936"/>
            </a:xfrm>
            <a:prstGeom prst="rect">
              <a:avLst/>
            </a:prstGeom>
            <a:solidFill>
              <a:schemeClr val="bg1"/>
            </a:solidFill>
          </p:spPr>
        </p:pic>
      </p:grpSp>
      <p:grpSp>
        <p:nvGrpSpPr>
          <p:cNvPr id="105" name="Group 104"/>
          <p:cNvGrpSpPr/>
          <p:nvPr/>
        </p:nvGrpSpPr>
        <p:grpSpPr>
          <a:xfrm>
            <a:off x="5542176" y="4425790"/>
            <a:ext cx="1594185" cy="2130741"/>
            <a:chOff x="7277264" y="4359608"/>
            <a:chExt cx="1666386" cy="2286000"/>
          </a:xfrm>
        </p:grpSpPr>
        <p:grpSp>
          <p:nvGrpSpPr>
            <p:cNvPr id="87" name="Group 86"/>
            <p:cNvGrpSpPr/>
            <p:nvPr/>
          </p:nvGrpSpPr>
          <p:grpSpPr>
            <a:xfrm>
              <a:off x="7277264" y="4359608"/>
              <a:ext cx="1666386" cy="2286000"/>
              <a:chOff x="639332" y="1642680"/>
              <a:chExt cx="1666386" cy="2286000"/>
            </a:xfrm>
          </p:grpSpPr>
          <p:sp>
            <p:nvSpPr>
              <p:cNvPr id="89" name="Rectangle 88"/>
              <p:cNvSpPr/>
              <p:nvPr/>
            </p:nvSpPr>
            <p:spPr>
              <a:xfrm>
                <a:off x="639332" y="1642680"/>
                <a:ext cx="1645920" cy="228600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90" name="TextBox 89"/>
              <p:cNvSpPr txBox="1"/>
              <p:nvPr/>
            </p:nvSpPr>
            <p:spPr>
              <a:xfrm>
                <a:off x="659798" y="3321594"/>
                <a:ext cx="1645920" cy="594366"/>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Workflow change implementation</a:t>
                </a:r>
              </a:p>
            </p:txBody>
          </p:sp>
        </p:grpSp>
        <p:pic>
          <p:nvPicPr>
            <p:cNvPr id="99" name="Picture 98"/>
            <p:cNvPicPr>
              <a:picLocks noChangeAspect="1"/>
            </p:cNvPicPr>
            <p:nvPr/>
          </p:nvPicPr>
          <p:blipFill rotWithShape="1">
            <a:blip r:embed="rId12">
              <a:extLst>
                <a:ext uri="{28A0092B-C50C-407E-A947-70E740481C1C}">
                  <a14:useLocalDpi xmlns:a14="http://schemas.microsoft.com/office/drawing/2010/main" val="0"/>
                </a:ext>
              </a:extLst>
            </a:blip>
            <a:srcRect l="10305" r="18934"/>
            <a:stretch/>
          </p:blipFill>
          <p:spPr>
            <a:xfrm>
              <a:off x="7365196" y="4471727"/>
              <a:ext cx="1459350" cy="1546778"/>
            </a:xfrm>
            <a:prstGeom prst="rect">
              <a:avLst/>
            </a:prstGeom>
          </p:spPr>
        </p:pic>
      </p:grpSp>
      <p:sp>
        <p:nvSpPr>
          <p:cNvPr id="3" name="Slide Number Placeholder 2"/>
          <p:cNvSpPr>
            <a:spLocks noGrp="1"/>
          </p:cNvSpPr>
          <p:nvPr>
            <p:ph type="sldNum" sz="quarter" idx="12"/>
          </p:nvPr>
        </p:nvSpPr>
        <p:spPr>
          <a:xfrm>
            <a:off x="8377869" y="6473979"/>
            <a:ext cx="2077423" cy="553998"/>
          </a:xfrm>
        </p:spPr>
        <p:txBody>
          <a:bodyPr/>
          <a:lstStyle/>
          <a:p>
            <a:fld id="{B5CD95D6-22C9-A24E-B2E2-43160CF605BE}" type="slidenum">
              <a:rPr lang="en-US" sz="900">
                <a:solidFill>
                  <a:schemeClr val="tx1"/>
                </a:solidFill>
                <a:latin typeface="Arial" panose="020B0604020202020204" pitchFamily="34" charset="0"/>
                <a:cs typeface="Arial" panose="020B0604020202020204" pitchFamily="34" charset="0"/>
              </a:rPr>
              <a:t>44</a:t>
            </a:fld>
            <a:endParaRPr lang="en-US" sz="900" dirty="0">
              <a:solidFill>
                <a:schemeClr val="tx1"/>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7CECC459-7CC8-014C-87E1-8F17FD82E31F}"/>
              </a:ext>
            </a:extLst>
          </p:cNvPr>
          <p:cNvSpPr/>
          <p:nvPr/>
        </p:nvSpPr>
        <p:spPr>
          <a:xfrm>
            <a:off x="7313535" y="1220834"/>
            <a:ext cx="2993127" cy="369332"/>
          </a:xfrm>
          <a:prstGeom prst="rect">
            <a:avLst/>
          </a:prstGeom>
        </p:spPr>
        <p:txBody>
          <a:bodyPr wrap="none">
            <a:spAutoFit/>
          </a:bodyPr>
          <a:lstStyle/>
          <a:p>
            <a:pPr>
              <a:defRPr/>
            </a:pPr>
            <a:r>
              <a:rPr lang="en-US" b="1" dirty="0">
                <a:latin typeface="Arial" panose="020B0604020202020204" pitchFamily="34" charset="0"/>
                <a:cs typeface="Arial" panose="020B0604020202020204" pitchFamily="34" charset="0"/>
              </a:rPr>
              <a:t>Parent Level </a:t>
            </a:r>
            <a:r>
              <a:rPr lang="en-US" sz="1400" b="1" dirty="0">
                <a:latin typeface="Arial" panose="020B0604020202020204" pitchFamily="34" charset="0"/>
                <a:cs typeface="Arial" panose="020B0604020202020204" pitchFamily="34" charset="0"/>
              </a:rPr>
              <a:t>(Exit interviews)</a:t>
            </a:r>
          </a:p>
        </p:txBody>
      </p:sp>
      <p:grpSp>
        <p:nvGrpSpPr>
          <p:cNvPr id="63" name="Group 62">
            <a:extLst>
              <a:ext uri="{FF2B5EF4-FFF2-40B4-BE49-F238E27FC236}">
                <a16:creationId xmlns:a16="http://schemas.microsoft.com/office/drawing/2014/main" id="{6F7E9672-0681-9146-AAE4-50B32DDB5289}"/>
              </a:ext>
            </a:extLst>
          </p:cNvPr>
          <p:cNvGrpSpPr/>
          <p:nvPr/>
        </p:nvGrpSpPr>
        <p:grpSpPr>
          <a:xfrm>
            <a:off x="10039760" y="1535248"/>
            <a:ext cx="1574606" cy="2130741"/>
            <a:chOff x="623401" y="1642678"/>
            <a:chExt cx="1645920" cy="2286000"/>
          </a:xfrm>
        </p:grpSpPr>
        <p:sp>
          <p:nvSpPr>
            <p:cNvPr id="71" name="Rectangle 70">
              <a:extLst>
                <a:ext uri="{FF2B5EF4-FFF2-40B4-BE49-F238E27FC236}">
                  <a16:creationId xmlns:a16="http://schemas.microsoft.com/office/drawing/2014/main" id="{2DF2EA89-1B86-B64F-BEBD-37C615224D81}"/>
                </a:ext>
              </a:extLst>
            </p:cNvPr>
            <p:cNvSpPr/>
            <p:nvPr/>
          </p:nvSpPr>
          <p:spPr>
            <a:xfrm>
              <a:off x="623401" y="1642678"/>
              <a:ext cx="1645920" cy="2286000"/>
            </a:xfrm>
            <a:prstGeom prst="rect">
              <a:avLst/>
            </a:prstGeom>
            <a:solidFill>
              <a:schemeClr val="accent3">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a:solidFill>
                  <a:srgbClr val="000000"/>
                </a:solidFill>
                <a:latin typeface="Calibri"/>
              </a:endParaRPr>
            </a:p>
          </p:txBody>
        </p:sp>
        <p:sp>
          <p:nvSpPr>
            <p:cNvPr id="75" name="TextBox 74">
              <a:extLst>
                <a:ext uri="{FF2B5EF4-FFF2-40B4-BE49-F238E27FC236}">
                  <a16:creationId xmlns:a16="http://schemas.microsoft.com/office/drawing/2014/main" id="{2D2F9C8A-5AAE-A945-BFCB-249C26E77A0F}"/>
                </a:ext>
              </a:extLst>
            </p:cNvPr>
            <p:cNvSpPr txBox="1"/>
            <p:nvPr/>
          </p:nvSpPr>
          <p:spPr>
            <a:xfrm>
              <a:off x="623401" y="3318923"/>
              <a:ext cx="1641617" cy="594366"/>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Perceptions of practice changes</a:t>
              </a:r>
            </a:p>
          </p:txBody>
        </p:sp>
      </p:grpSp>
      <p:pic>
        <p:nvPicPr>
          <p:cNvPr id="11" name="Picture 10">
            <a:extLst>
              <a:ext uri="{FF2B5EF4-FFF2-40B4-BE49-F238E27FC236}">
                <a16:creationId xmlns:a16="http://schemas.microsoft.com/office/drawing/2014/main" id="{99F71D1F-8006-AE49-968E-A15F95F705CE}"/>
              </a:ext>
            </a:extLst>
          </p:cNvPr>
          <p:cNvPicPr>
            <a:picLocks noChangeAspect="1"/>
          </p:cNvPicPr>
          <p:nvPr/>
        </p:nvPicPr>
        <p:blipFill>
          <a:blip r:embed="rId13"/>
          <a:stretch>
            <a:fillRect/>
          </a:stretch>
        </p:blipFill>
        <p:spPr>
          <a:xfrm>
            <a:off x="10059305" y="1734974"/>
            <a:ext cx="1530983" cy="1161641"/>
          </a:xfrm>
          <a:prstGeom prst="rect">
            <a:avLst/>
          </a:prstGeom>
        </p:spPr>
      </p:pic>
      <p:pic>
        <p:nvPicPr>
          <p:cNvPr id="78" name="Picture 77">
            <a:extLst>
              <a:ext uri="{FF2B5EF4-FFF2-40B4-BE49-F238E27FC236}">
                <a16:creationId xmlns:a16="http://schemas.microsoft.com/office/drawing/2014/main" id="{FDCA410E-D34E-5541-A4F8-69E2AEDF1BAA}"/>
              </a:ext>
            </a:extLst>
          </p:cNvPr>
          <p:cNvPicPr>
            <a:picLocks noChangeAspect="1"/>
          </p:cNvPicPr>
          <p:nvPr/>
        </p:nvPicPr>
        <p:blipFill>
          <a:blip r:embed="rId13"/>
          <a:stretch>
            <a:fillRect/>
          </a:stretch>
        </p:blipFill>
        <p:spPr>
          <a:xfrm>
            <a:off x="2009425" y="4710505"/>
            <a:ext cx="1530983" cy="1161641"/>
          </a:xfrm>
          <a:prstGeom prst="rect">
            <a:avLst/>
          </a:prstGeom>
        </p:spPr>
      </p:pic>
      <p:sp>
        <p:nvSpPr>
          <p:cNvPr id="83" name="TextBox 82">
            <a:extLst>
              <a:ext uri="{FF2B5EF4-FFF2-40B4-BE49-F238E27FC236}">
                <a16:creationId xmlns:a16="http://schemas.microsoft.com/office/drawing/2014/main" id="{F5FE6F8F-0A30-F74B-8B65-59354405C36D}"/>
              </a:ext>
            </a:extLst>
          </p:cNvPr>
          <p:cNvSpPr txBox="1"/>
          <p:nvPr/>
        </p:nvSpPr>
        <p:spPr>
          <a:xfrm>
            <a:off x="1996822" y="5945959"/>
            <a:ext cx="1570489" cy="553998"/>
          </a:xfrm>
          <a:prstGeom prst="rect">
            <a:avLst/>
          </a:prstGeom>
          <a:noFill/>
        </p:spPr>
        <p:txBody>
          <a:bodyPr wrap="square" rtlCol="0">
            <a:spAutoFit/>
          </a:bodyPr>
          <a:lstStyle/>
          <a:p>
            <a:pPr algn="ctr" defTabSz="685800">
              <a:defRPr/>
            </a:pPr>
            <a:r>
              <a:rPr lang="en-US" sz="1500" b="1" dirty="0">
                <a:solidFill>
                  <a:srgbClr val="002060"/>
                </a:solidFill>
                <a:latin typeface="Arial Narrow" panose="020B0606020202030204" pitchFamily="34" charset="0"/>
                <a:cs typeface="Arial" panose="020B0604020202020204" pitchFamily="34" charset="0"/>
              </a:rPr>
              <a:t>Provider report of implementation</a:t>
            </a:r>
          </a:p>
        </p:txBody>
      </p:sp>
      <p:sp>
        <p:nvSpPr>
          <p:cNvPr id="86" name="Rectangle 85">
            <a:extLst>
              <a:ext uri="{FF2B5EF4-FFF2-40B4-BE49-F238E27FC236}">
                <a16:creationId xmlns:a16="http://schemas.microsoft.com/office/drawing/2014/main" id="{FE82BE73-3107-9D40-B4CE-FF6AA539E531}"/>
              </a:ext>
            </a:extLst>
          </p:cNvPr>
          <p:cNvSpPr/>
          <p:nvPr/>
        </p:nvSpPr>
        <p:spPr>
          <a:xfrm>
            <a:off x="4463929" y="3992003"/>
            <a:ext cx="6817636" cy="369332"/>
          </a:xfrm>
          <a:prstGeom prst="rect">
            <a:avLst/>
          </a:prstGeom>
        </p:spPr>
        <p:txBody>
          <a:bodyPr wrap="none">
            <a:spAutoFit/>
          </a:bodyPr>
          <a:lstStyle/>
          <a:p>
            <a:pPr>
              <a:defRPr/>
            </a:pPr>
            <a:r>
              <a:rPr lang="en-US" b="1" dirty="0">
                <a:latin typeface="Arial" panose="020B0604020202020204" pitchFamily="34" charset="0"/>
                <a:cs typeface="Arial" panose="020B0604020202020204" pitchFamily="34" charset="0"/>
              </a:rPr>
              <a:t>System Level </a:t>
            </a:r>
            <a:r>
              <a:rPr lang="en-US" sz="1400" b="1" dirty="0">
                <a:latin typeface="Arial" panose="020B0604020202020204" pitchFamily="34" charset="0"/>
                <a:cs typeface="Arial" panose="020B0604020202020204" pitchFamily="34" charset="0"/>
              </a:rPr>
              <a:t>(Electronic health records, Administrative data, interviews)  </a:t>
            </a:r>
          </a:p>
        </p:txBody>
      </p:sp>
      <p:sp>
        <p:nvSpPr>
          <p:cNvPr id="88" name="Title 1">
            <a:extLst>
              <a:ext uri="{FF2B5EF4-FFF2-40B4-BE49-F238E27FC236}">
                <a16:creationId xmlns:a16="http://schemas.microsoft.com/office/drawing/2014/main" id="{7DFAF265-D08C-4A4B-AF6F-1ADF16478F69}"/>
              </a:ext>
            </a:extLst>
          </p:cNvPr>
          <p:cNvSpPr txBox="1">
            <a:spLocks/>
          </p:cNvSpPr>
          <p:nvPr/>
        </p:nvSpPr>
        <p:spPr>
          <a:xfrm>
            <a:off x="0" y="158463"/>
            <a:ext cx="12192000" cy="1005840"/>
          </a:xfrm>
          <a:prstGeom prst="rect">
            <a:avLst/>
          </a:prstGeom>
          <a:solidFill>
            <a:schemeClr val="accent1">
              <a:lumMod val="20000"/>
              <a:lumOff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t>Study Measures</a:t>
            </a:r>
          </a:p>
        </p:txBody>
      </p:sp>
    </p:spTree>
    <p:extLst>
      <p:ext uri="{BB962C8B-B14F-4D97-AF65-F5344CB8AC3E}">
        <p14:creationId xmlns:p14="http://schemas.microsoft.com/office/powerpoint/2010/main" val="658455553"/>
      </p:ext>
    </p:extLst>
  </p:cSld>
  <p:clrMapOvr>
    <a:masterClrMapping/>
  </p:clrMapOvr>
  <mc:AlternateContent xmlns:mc="http://schemas.openxmlformats.org/markup-compatibility/2006" xmlns:p14="http://schemas.microsoft.com/office/powerpoint/2010/main">
    <mc:Choice Requires="p14">
      <p:transition spd="slow" p14:dur="2000" advTm="59359"/>
    </mc:Choice>
    <mc:Fallback xmlns="">
      <p:transition spd="slow" advTm="5935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3574691" y="1370798"/>
          <a:ext cx="9061302" cy="5197642"/>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2F7015E3-4A72-7A4B-8961-A78FDB9C008D}"/>
              </a:ext>
            </a:extLst>
          </p:cNvPr>
          <p:cNvSpPr>
            <a:spLocks noGrp="1"/>
          </p:cNvSpPr>
          <p:nvPr>
            <p:ph type="sldNum" sz="quarter" idx="12"/>
          </p:nvPr>
        </p:nvSpPr>
        <p:spPr>
          <a:xfrm>
            <a:off x="8896626" y="6356350"/>
            <a:ext cx="2844800" cy="365125"/>
          </a:xfrm>
        </p:spPr>
        <p:txBody>
          <a:bodyPr/>
          <a:lstStyle/>
          <a:p>
            <a:fld id="{B5CD95D6-22C9-A24E-B2E2-43160CF605BE}" type="slidenum">
              <a:rPr lang="en-US" smtClean="0"/>
              <a:t>45</a:t>
            </a:fld>
            <a:endParaRPr lang="en-US" dirty="0"/>
          </a:p>
        </p:txBody>
      </p:sp>
      <p:sp>
        <p:nvSpPr>
          <p:cNvPr id="8" name="Title 1">
            <a:extLst>
              <a:ext uri="{FF2B5EF4-FFF2-40B4-BE49-F238E27FC236}">
                <a16:creationId xmlns:a16="http://schemas.microsoft.com/office/drawing/2014/main" id="{7DFAF265-D08C-4A4B-AF6F-1ADF16478F69}"/>
              </a:ext>
            </a:extLst>
          </p:cNvPr>
          <p:cNvSpPr txBox="1">
            <a:spLocks/>
          </p:cNvSpPr>
          <p:nvPr/>
        </p:nvSpPr>
        <p:spPr>
          <a:xfrm>
            <a:off x="0" y="289560"/>
            <a:ext cx="12192000" cy="1005840"/>
          </a:xfrm>
          <a:prstGeom prst="rect">
            <a:avLst/>
          </a:prstGeom>
          <a:solidFill>
            <a:schemeClr val="accent1">
              <a:lumMod val="20000"/>
              <a:lumOff val="80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en-US" sz="3200" b="1" dirty="0">
                <a:cs typeface="Arial"/>
              </a:rPr>
              <a:t>Preliminary Findings for Parent Reminders</a:t>
            </a:r>
          </a:p>
        </p:txBody>
      </p:sp>
      <p:sp>
        <p:nvSpPr>
          <p:cNvPr id="3" name="TextBox 2">
            <a:extLst>
              <a:ext uri="{FF2B5EF4-FFF2-40B4-BE49-F238E27FC236}">
                <a16:creationId xmlns:a16="http://schemas.microsoft.com/office/drawing/2014/main" id="{E74FFCE9-A5DF-A844-A913-7E7F7481E2FB}"/>
              </a:ext>
            </a:extLst>
          </p:cNvPr>
          <p:cNvSpPr txBox="1"/>
          <p:nvPr/>
        </p:nvSpPr>
        <p:spPr>
          <a:xfrm>
            <a:off x="440001" y="1896738"/>
            <a:ext cx="4302642" cy="707886"/>
          </a:xfrm>
          <a:prstGeom prst="rect">
            <a:avLst/>
          </a:prstGeom>
          <a:noFill/>
        </p:spPr>
        <p:txBody>
          <a:bodyPr wrap="square" rtlCol="0">
            <a:spAutoFit/>
          </a:bodyPr>
          <a:lstStyle/>
          <a:p>
            <a:r>
              <a:rPr lang="en-US" sz="2000" b="1" dirty="0"/>
              <a:t>HPV Vaccine Series Completion Rates: </a:t>
            </a:r>
          </a:p>
          <a:p>
            <a:r>
              <a:rPr lang="en-US" sz="2000" b="1" dirty="0"/>
              <a:t>  % Point Change through early 2019</a:t>
            </a:r>
          </a:p>
        </p:txBody>
      </p:sp>
      <p:grpSp>
        <p:nvGrpSpPr>
          <p:cNvPr id="7" name="Group 6">
            <a:extLst>
              <a:ext uri="{FF2B5EF4-FFF2-40B4-BE49-F238E27FC236}">
                <a16:creationId xmlns:a16="http://schemas.microsoft.com/office/drawing/2014/main" id="{F26F34F4-3E0D-7541-A190-65440D542D17}"/>
              </a:ext>
            </a:extLst>
          </p:cNvPr>
          <p:cNvGrpSpPr/>
          <p:nvPr/>
        </p:nvGrpSpPr>
        <p:grpSpPr>
          <a:xfrm>
            <a:off x="280975" y="2650495"/>
            <a:ext cx="5155769" cy="3322086"/>
            <a:chOff x="609600" y="2877015"/>
            <a:chExt cx="5155769" cy="3322086"/>
          </a:xfrm>
        </p:grpSpPr>
        <p:pic>
          <p:nvPicPr>
            <p:cNvPr id="6" name="Picture 5">
              <a:extLst>
                <a:ext uri="{FF2B5EF4-FFF2-40B4-BE49-F238E27FC236}">
                  <a16:creationId xmlns:a16="http://schemas.microsoft.com/office/drawing/2014/main" id="{68787D27-91D8-B840-99E1-2B8E57F98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072809"/>
              <a:ext cx="5041406" cy="3126292"/>
            </a:xfrm>
            <a:prstGeom prst="rect">
              <a:avLst/>
            </a:prstGeom>
          </p:spPr>
        </p:pic>
        <p:sp>
          <p:nvSpPr>
            <p:cNvPr id="4" name="Rectangle 3">
              <a:extLst>
                <a:ext uri="{FF2B5EF4-FFF2-40B4-BE49-F238E27FC236}">
                  <a16:creationId xmlns:a16="http://schemas.microsoft.com/office/drawing/2014/main" id="{94801C30-4B4A-7446-9390-BE199E702042}"/>
                </a:ext>
              </a:extLst>
            </p:cNvPr>
            <p:cNvSpPr/>
            <p:nvPr/>
          </p:nvSpPr>
          <p:spPr>
            <a:xfrm>
              <a:off x="959005" y="2877015"/>
              <a:ext cx="4806364" cy="5519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2484807"/>
      </p:ext>
    </p:extLst>
  </p:cSld>
  <p:clrMapOvr>
    <a:masterClrMapping/>
  </p:clrMapOvr>
  <mc:AlternateContent xmlns:mc="http://schemas.openxmlformats.org/markup-compatibility/2006" xmlns:p14="http://schemas.microsoft.com/office/powerpoint/2010/main">
    <mc:Choice Requires="p14">
      <p:transition spd="slow" p14:dur="2000" advTm="91495"/>
    </mc:Choice>
    <mc:Fallback xmlns="">
      <p:transition spd="slow" advTm="9149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057401" y="1905001"/>
          <a:ext cx="8077203" cy="4343405"/>
        </p:xfrm>
        <a:graphic>
          <a:graphicData uri="http://schemas.openxmlformats.org/drawingml/2006/table">
            <a:tbl>
              <a:tblPr firstCol="1" bandRow="1"/>
              <a:tblGrid>
                <a:gridCol w="839950">
                  <a:extLst>
                    <a:ext uri="{9D8B030D-6E8A-4147-A177-3AD203B41FA5}">
                      <a16:colId xmlns:a16="http://schemas.microsoft.com/office/drawing/2014/main" val="3613846559"/>
                    </a:ext>
                  </a:extLst>
                </a:gridCol>
                <a:gridCol w="892518">
                  <a:extLst>
                    <a:ext uri="{9D8B030D-6E8A-4147-A177-3AD203B41FA5}">
                      <a16:colId xmlns:a16="http://schemas.microsoft.com/office/drawing/2014/main" val="2217357018"/>
                    </a:ext>
                  </a:extLst>
                </a:gridCol>
                <a:gridCol w="1268947">
                  <a:extLst>
                    <a:ext uri="{9D8B030D-6E8A-4147-A177-3AD203B41FA5}">
                      <a16:colId xmlns:a16="http://schemas.microsoft.com/office/drawing/2014/main" val="2623533524"/>
                    </a:ext>
                  </a:extLst>
                </a:gridCol>
                <a:gridCol w="1268947">
                  <a:extLst>
                    <a:ext uri="{9D8B030D-6E8A-4147-A177-3AD203B41FA5}">
                      <a16:colId xmlns:a16="http://schemas.microsoft.com/office/drawing/2014/main" val="507929491"/>
                    </a:ext>
                  </a:extLst>
                </a:gridCol>
                <a:gridCol w="1268947">
                  <a:extLst>
                    <a:ext uri="{9D8B030D-6E8A-4147-A177-3AD203B41FA5}">
                      <a16:colId xmlns:a16="http://schemas.microsoft.com/office/drawing/2014/main" val="1896798849"/>
                    </a:ext>
                  </a:extLst>
                </a:gridCol>
                <a:gridCol w="1268947">
                  <a:extLst>
                    <a:ext uri="{9D8B030D-6E8A-4147-A177-3AD203B41FA5}">
                      <a16:colId xmlns:a16="http://schemas.microsoft.com/office/drawing/2014/main" val="1547796937"/>
                    </a:ext>
                  </a:extLst>
                </a:gridCol>
                <a:gridCol w="1268947">
                  <a:extLst>
                    <a:ext uri="{9D8B030D-6E8A-4147-A177-3AD203B41FA5}">
                      <a16:colId xmlns:a16="http://schemas.microsoft.com/office/drawing/2014/main" val="1903998621"/>
                    </a:ext>
                  </a:extLst>
                </a:gridCol>
              </a:tblGrid>
              <a:tr h="239963">
                <a:tc gridSpan="7">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HPV Vaccination Study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1274811"/>
                  </a:ext>
                </a:extLst>
              </a:tr>
              <a:tr h="205743">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55629" marR="55629"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07000"/>
                        </a:lnSpc>
                        <a:spcBef>
                          <a:spcPts val="0"/>
                        </a:spcBef>
                        <a:spcAft>
                          <a:spcPts val="0"/>
                        </a:spcAft>
                      </a:pPr>
                      <a:r>
                        <a:rPr lang="en-US" sz="1200" b="1" dirty="0">
                          <a:solidFill>
                            <a:srgbClr val="2F5597"/>
                          </a:solidFill>
                          <a:effectLst/>
                          <a:latin typeface="Calibri" panose="020F0502020204030204" pitchFamily="34" charset="0"/>
                          <a:ea typeface="Times New Roman" panose="02020603050405020304" pitchFamily="18" charset="0"/>
                          <a:cs typeface="Calibri" panose="020F0502020204030204" pitchFamily="34" charset="0"/>
                        </a:rPr>
                        <a:t>Period 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2F5597"/>
                          </a:solidFill>
                          <a:effectLst/>
                          <a:latin typeface="Calibri" panose="020F0502020204030204" pitchFamily="34" charset="0"/>
                          <a:ea typeface="Times New Roman" panose="02020603050405020304" pitchFamily="18" charset="0"/>
                          <a:cs typeface="Calibri" panose="020F0502020204030204" pitchFamily="34" charset="0"/>
                        </a:rPr>
                        <a:t>Period 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2F5597"/>
                          </a:solidFill>
                          <a:effectLst/>
                          <a:latin typeface="Calibri" panose="020F0502020204030204" pitchFamily="34" charset="0"/>
                          <a:ea typeface="Times New Roman" panose="02020603050405020304" pitchFamily="18" charset="0"/>
                          <a:cs typeface="Calibri" panose="020F0502020204030204" pitchFamily="34" charset="0"/>
                        </a:rPr>
                        <a:t>Period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2F5597"/>
                          </a:solidFill>
                          <a:effectLst/>
                          <a:latin typeface="Calibri" panose="020F0502020204030204" pitchFamily="34" charset="0"/>
                          <a:ea typeface="Times New Roman" panose="02020603050405020304" pitchFamily="18" charset="0"/>
                          <a:cs typeface="Calibri" panose="020F0502020204030204" pitchFamily="34" charset="0"/>
                        </a:rPr>
                        <a:t>Period 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2F5597"/>
                          </a:solidFill>
                          <a:effectLst/>
                          <a:latin typeface="Calibri" panose="020F0502020204030204" pitchFamily="34" charset="0"/>
                          <a:ea typeface="Times New Roman" panose="02020603050405020304" pitchFamily="18" charset="0"/>
                          <a:cs typeface="Calibri" panose="020F0502020204030204" pitchFamily="34" charset="0"/>
                        </a:rPr>
                        <a:t>Period 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743460"/>
                  </a:ext>
                </a:extLst>
              </a:tr>
              <a:tr h="385855">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55629" marR="55629"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11/2017-10/2018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11/2018-10/2019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11/2019-10/2020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11/2020-10/2021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11/2021-10/2022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4201103"/>
                  </a:ext>
                </a:extLst>
              </a:tr>
              <a:tr h="501692">
                <a:tc rowSpan="2">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 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Santa Clarita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Reminder (text)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Reminder (TBD)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Reminder (TBD)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588894891"/>
                  </a:ext>
                </a:extLst>
              </a:tr>
              <a:tr h="501692">
                <a:tc vMerge="1">
                  <a:txBody>
                    <a:bodyPr/>
                    <a:lstStyle/>
                    <a:p>
                      <a:endParaRPr lang="en-US"/>
                    </a:p>
                  </a:txBody>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Van Nuys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Reminder (letter)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Reminder (TBD)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Reminder (TBD)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13069488"/>
                  </a:ext>
                </a:extLst>
              </a:tr>
              <a:tr h="501692">
                <a:tc rowSpan="3">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 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Fernando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Clinic-based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Clinic-based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240824774"/>
                  </a:ext>
                </a:extLst>
              </a:tr>
              <a:tr h="501692">
                <a:tc vMerge="1">
                  <a:txBody>
                    <a:bodyPr/>
                    <a:lstStyle/>
                    <a:p>
                      <a:endParaRPr lang="en-US"/>
                    </a:p>
                  </a:txBody>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Valencia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Clinic-based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Clinic-based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55422613"/>
                  </a:ext>
                </a:extLst>
              </a:tr>
              <a:tr h="501692">
                <a:tc vMerge="1">
                  <a:txBody>
                    <a:bodyPr/>
                    <a:lstStyle/>
                    <a:p>
                      <a:endParaRPr lang="en-US"/>
                    </a:p>
                  </a:txBody>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Canoga Park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Clinic-based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Clinic-based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92392887"/>
                  </a:ext>
                </a:extLst>
              </a:tr>
              <a:tr h="501692">
                <a:tc rowSpan="2">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 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Pacoima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459316155"/>
                  </a:ext>
                </a:extLst>
              </a:tr>
              <a:tr h="501692">
                <a:tc vMerge="1">
                  <a:txBody>
                    <a:bodyPr/>
                    <a:lstStyle/>
                    <a:p>
                      <a:endParaRPr lang="en-US"/>
                    </a:p>
                  </a:txBody>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Sun Valley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Usual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07000"/>
                        </a:lnSpc>
                        <a:spcBef>
                          <a:spcPts val="0"/>
                        </a:spcBef>
                        <a:spcAft>
                          <a:spcPts val="0"/>
                        </a:spcAft>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Clinic-based + Reminder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(TBD)</a:t>
                      </a:r>
                    </a:p>
                  </a:txBody>
                  <a:tcPr marL="55629" marR="556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825809837"/>
                  </a:ext>
                </a:extLst>
              </a:tr>
            </a:tbl>
          </a:graphicData>
        </a:graphic>
      </p:graphicFrame>
      <p:sp>
        <p:nvSpPr>
          <p:cNvPr id="8" name="Rectangle 7"/>
          <p:cNvSpPr/>
          <p:nvPr/>
        </p:nvSpPr>
        <p:spPr>
          <a:xfrm>
            <a:off x="6342697" y="2133603"/>
            <a:ext cx="1295400" cy="4114803"/>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a:endParaRPr>
          </a:p>
        </p:txBody>
      </p:sp>
      <p:pic>
        <p:nvPicPr>
          <p:cNvPr id="3" name="Picture 2"/>
          <p:cNvPicPr>
            <a:picLocks noChangeAspect="1"/>
          </p:cNvPicPr>
          <p:nvPr/>
        </p:nvPicPr>
        <p:blipFill>
          <a:blip r:embed="rId3"/>
          <a:stretch>
            <a:fillRect/>
          </a:stretch>
        </p:blipFill>
        <p:spPr>
          <a:xfrm>
            <a:off x="1988821" y="1786874"/>
            <a:ext cx="8448675" cy="4579656"/>
          </a:xfrm>
          <a:prstGeom prst="rect">
            <a:avLst/>
          </a:prstGeom>
        </p:spPr>
      </p:pic>
      <p:sp>
        <p:nvSpPr>
          <p:cNvPr id="10" name="Rectangle 9">
            <a:extLst>
              <a:ext uri="{FF2B5EF4-FFF2-40B4-BE49-F238E27FC236}">
                <a16:creationId xmlns:a16="http://schemas.microsoft.com/office/drawing/2014/main" id="{43696740-B827-354C-8AE3-B9DDBB11D512}"/>
              </a:ext>
            </a:extLst>
          </p:cNvPr>
          <p:cNvSpPr/>
          <p:nvPr/>
        </p:nvSpPr>
        <p:spPr>
          <a:xfrm>
            <a:off x="0" y="233176"/>
            <a:ext cx="12192000" cy="13716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4000" b="1" dirty="0">
                <a:solidFill>
                  <a:schemeClr val="tx1"/>
                </a:solidFill>
                <a:latin typeface="Calibri"/>
              </a:rPr>
              <a:t>Promoting the HPV Vaccine in Context of COVID-19</a:t>
            </a:r>
          </a:p>
        </p:txBody>
      </p:sp>
      <p:sp>
        <p:nvSpPr>
          <p:cNvPr id="2" name="Slide Number Placeholder 1">
            <a:extLst>
              <a:ext uri="{FF2B5EF4-FFF2-40B4-BE49-F238E27FC236}">
                <a16:creationId xmlns:a16="http://schemas.microsoft.com/office/drawing/2014/main" id="{F8CF3AE5-0E3D-0F49-A23A-5A24A12D88B1}"/>
              </a:ext>
            </a:extLst>
          </p:cNvPr>
          <p:cNvSpPr>
            <a:spLocks noGrp="1"/>
          </p:cNvSpPr>
          <p:nvPr>
            <p:ph type="sldNum" sz="quarter" idx="12"/>
          </p:nvPr>
        </p:nvSpPr>
        <p:spPr/>
        <p:txBody>
          <a:bodyPr/>
          <a:lstStyle/>
          <a:p>
            <a:fld id="{B5CD95D6-22C9-A24E-B2E2-43160CF605BE}" type="slidenum">
              <a:rPr lang="en-US" smtClean="0"/>
              <a:t>46</a:t>
            </a:fld>
            <a:endParaRPr lang="en-US" dirty="0"/>
          </a:p>
        </p:txBody>
      </p:sp>
      <p:sp>
        <p:nvSpPr>
          <p:cNvPr id="4" name="Rectangle 3">
            <a:extLst>
              <a:ext uri="{FF2B5EF4-FFF2-40B4-BE49-F238E27FC236}">
                <a16:creationId xmlns:a16="http://schemas.microsoft.com/office/drawing/2014/main" id="{028326F9-F241-A249-A794-EEF705912EDA}"/>
              </a:ext>
            </a:extLst>
          </p:cNvPr>
          <p:cNvSpPr/>
          <p:nvPr/>
        </p:nvSpPr>
        <p:spPr>
          <a:xfrm>
            <a:off x="3020940" y="2761165"/>
            <a:ext cx="708543"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1</a:t>
            </a:r>
          </a:p>
        </p:txBody>
      </p:sp>
      <p:sp>
        <p:nvSpPr>
          <p:cNvPr id="11" name="Rectangle 10">
            <a:extLst>
              <a:ext uri="{FF2B5EF4-FFF2-40B4-BE49-F238E27FC236}">
                <a16:creationId xmlns:a16="http://schemas.microsoft.com/office/drawing/2014/main" id="{0A3DFC54-0E06-DA48-8F92-691338948029}"/>
              </a:ext>
            </a:extLst>
          </p:cNvPr>
          <p:cNvSpPr/>
          <p:nvPr/>
        </p:nvSpPr>
        <p:spPr>
          <a:xfrm>
            <a:off x="3003507" y="3254557"/>
            <a:ext cx="708543"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2</a:t>
            </a:r>
          </a:p>
        </p:txBody>
      </p:sp>
      <p:sp>
        <p:nvSpPr>
          <p:cNvPr id="12" name="Rectangle 11">
            <a:extLst>
              <a:ext uri="{FF2B5EF4-FFF2-40B4-BE49-F238E27FC236}">
                <a16:creationId xmlns:a16="http://schemas.microsoft.com/office/drawing/2014/main" id="{44648BEA-2170-0D44-9FBD-9172EAB30E6D}"/>
              </a:ext>
            </a:extLst>
          </p:cNvPr>
          <p:cNvSpPr/>
          <p:nvPr/>
        </p:nvSpPr>
        <p:spPr>
          <a:xfrm>
            <a:off x="3003506" y="3765915"/>
            <a:ext cx="708543"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3</a:t>
            </a:r>
          </a:p>
        </p:txBody>
      </p:sp>
      <p:sp>
        <p:nvSpPr>
          <p:cNvPr id="13" name="Rectangle 12">
            <a:extLst>
              <a:ext uri="{FF2B5EF4-FFF2-40B4-BE49-F238E27FC236}">
                <a16:creationId xmlns:a16="http://schemas.microsoft.com/office/drawing/2014/main" id="{79A20428-A902-E142-BAEC-1D15DE0EA232}"/>
              </a:ext>
            </a:extLst>
          </p:cNvPr>
          <p:cNvSpPr/>
          <p:nvPr/>
        </p:nvSpPr>
        <p:spPr>
          <a:xfrm>
            <a:off x="3003505" y="4277273"/>
            <a:ext cx="708543"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4</a:t>
            </a:r>
          </a:p>
        </p:txBody>
      </p:sp>
      <p:sp>
        <p:nvSpPr>
          <p:cNvPr id="14" name="Rectangle 13">
            <a:extLst>
              <a:ext uri="{FF2B5EF4-FFF2-40B4-BE49-F238E27FC236}">
                <a16:creationId xmlns:a16="http://schemas.microsoft.com/office/drawing/2014/main" id="{3B9DF801-6390-DF45-ACDB-230964596FE4}"/>
              </a:ext>
            </a:extLst>
          </p:cNvPr>
          <p:cNvSpPr/>
          <p:nvPr/>
        </p:nvSpPr>
        <p:spPr>
          <a:xfrm>
            <a:off x="2936022" y="4814602"/>
            <a:ext cx="842685"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5</a:t>
            </a:r>
          </a:p>
        </p:txBody>
      </p:sp>
      <p:sp>
        <p:nvSpPr>
          <p:cNvPr id="15" name="Rectangle 14">
            <a:extLst>
              <a:ext uri="{FF2B5EF4-FFF2-40B4-BE49-F238E27FC236}">
                <a16:creationId xmlns:a16="http://schemas.microsoft.com/office/drawing/2014/main" id="{AD42CABC-06D7-DC46-83F1-F81E02FF69F6}"/>
              </a:ext>
            </a:extLst>
          </p:cNvPr>
          <p:cNvSpPr/>
          <p:nvPr/>
        </p:nvSpPr>
        <p:spPr>
          <a:xfrm>
            <a:off x="2936682" y="5307385"/>
            <a:ext cx="842685" cy="448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6</a:t>
            </a:r>
          </a:p>
        </p:txBody>
      </p:sp>
      <p:sp>
        <p:nvSpPr>
          <p:cNvPr id="16" name="Rectangle 15">
            <a:extLst>
              <a:ext uri="{FF2B5EF4-FFF2-40B4-BE49-F238E27FC236}">
                <a16:creationId xmlns:a16="http://schemas.microsoft.com/office/drawing/2014/main" id="{74645EDE-445A-3B49-B2C6-592B3ECB6C0F}"/>
              </a:ext>
            </a:extLst>
          </p:cNvPr>
          <p:cNvSpPr/>
          <p:nvPr/>
        </p:nvSpPr>
        <p:spPr>
          <a:xfrm>
            <a:off x="2953868" y="5889261"/>
            <a:ext cx="824839" cy="359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7</a:t>
            </a:r>
          </a:p>
        </p:txBody>
      </p:sp>
      <p:sp>
        <p:nvSpPr>
          <p:cNvPr id="17" name="Rectangle 16">
            <a:extLst>
              <a:ext uri="{FF2B5EF4-FFF2-40B4-BE49-F238E27FC236}">
                <a16:creationId xmlns:a16="http://schemas.microsoft.com/office/drawing/2014/main" id="{5B5688BC-7825-2A47-A088-41705CEBC8D7}"/>
              </a:ext>
            </a:extLst>
          </p:cNvPr>
          <p:cNvSpPr/>
          <p:nvPr/>
        </p:nvSpPr>
        <p:spPr>
          <a:xfrm>
            <a:off x="332594" y="6511601"/>
            <a:ext cx="6888424" cy="261610"/>
          </a:xfrm>
          <a:prstGeom prst="rect">
            <a:avLst/>
          </a:prstGeom>
        </p:spPr>
        <p:txBody>
          <a:bodyPr wrap="none">
            <a:spAutoFit/>
          </a:bodyPr>
          <a:lstStyle/>
          <a:p>
            <a:r>
              <a:rPr lang="en-US" sz="1100" dirty="0">
                <a:latin typeface="Arial" panose="020B0604020202020204" pitchFamily="34" charset="0"/>
                <a:ea typeface="Calibri" panose="020F0502020204030204" pitchFamily="34" charset="0"/>
              </a:rPr>
              <a:t>PCORI Contract PCS-2017C1-6482: Study Team: Bastani, Glenn, Rosen, Herrmann, </a:t>
            </a:r>
            <a:r>
              <a:rPr lang="en-US" sz="1100" dirty="0" err="1">
                <a:latin typeface="Arial" panose="020B0604020202020204" pitchFamily="34" charset="0"/>
                <a:ea typeface="Calibri" panose="020F0502020204030204" pitchFamily="34" charset="0"/>
              </a:rPr>
              <a:t>Crespi</a:t>
            </a:r>
            <a:r>
              <a:rPr lang="en-US" sz="1100" dirty="0">
                <a:latin typeface="Arial" panose="020B0604020202020204" pitchFamily="34" charset="0"/>
                <a:ea typeface="Calibri" panose="020F0502020204030204" pitchFamily="34" charset="0"/>
              </a:rPr>
              <a:t>, Johnson, Park</a:t>
            </a:r>
            <a:endParaRPr lang="en-US" sz="1100" dirty="0">
              <a:effectLst/>
              <a:latin typeface="Calibri" panose="020F05020202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id="{C7F010BD-26EB-0D43-93E3-67859A438BA1}"/>
              </a:ext>
            </a:extLst>
          </p:cNvPr>
          <p:cNvSpPr/>
          <p:nvPr/>
        </p:nvSpPr>
        <p:spPr>
          <a:xfrm>
            <a:off x="6469448" y="2079629"/>
            <a:ext cx="2572951" cy="4276721"/>
          </a:xfrm>
          <a:prstGeom prst="rect">
            <a:avLst/>
          </a:prstGeom>
          <a:noFill/>
          <a:ln w="603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465557"/>
      </p:ext>
    </p:extLst>
  </p:cSld>
  <p:clrMapOvr>
    <a:masterClrMapping/>
  </p:clrMapOvr>
  <mc:AlternateContent xmlns:mc="http://schemas.openxmlformats.org/markup-compatibility/2006" xmlns:p14="http://schemas.microsoft.com/office/powerpoint/2010/main">
    <mc:Choice Requires="p14">
      <p:transition spd="slow" p14:dur="2000" advTm="59167"/>
    </mc:Choice>
    <mc:Fallback xmlns="">
      <p:transition spd="slow" advTm="5916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AD6A02-D9E5-364A-B5B1-01C3228654D9}"/>
              </a:ext>
            </a:extLst>
          </p:cNvPr>
          <p:cNvSpPr>
            <a:spLocks noGrp="1"/>
          </p:cNvSpPr>
          <p:nvPr>
            <p:ph type="sldNum" sz="quarter" idx="12"/>
          </p:nvPr>
        </p:nvSpPr>
        <p:spPr/>
        <p:txBody>
          <a:bodyPr/>
          <a:lstStyle/>
          <a:p>
            <a:fld id="{B5CD95D6-22C9-A24E-B2E2-43160CF605BE}" type="slidenum">
              <a:rPr lang="en-US" smtClean="0"/>
              <a:t>47</a:t>
            </a:fld>
            <a:endParaRPr lang="en-US" dirty="0"/>
          </a:p>
        </p:txBody>
      </p:sp>
      <p:sp>
        <p:nvSpPr>
          <p:cNvPr id="3" name="TextBox 2">
            <a:extLst>
              <a:ext uri="{FF2B5EF4-FFF2-40B4-BE49-F238E27FC236}">
                <a16:creationId xmlns:a16="http://schemas.microsoft.com/office/drawing/2014/main" id="{17A9E61A-E479-BD4D-B410-987C991264DD}"/>
              </a:ext>
            </a:extLst>
          </p:cNvPr>
          <p:cNvSpPr txBox="1"/>
          <p:nvPr/>
        </p:nvSpPr>
        <p:spPr>
          <a:xfrm>
            <a:off x="2144110" y="31531"/>
            <a:ext cx="184731" cy="369332"/>
          </a:xfrm>
          <a:prstGeom prst="rect">
            <a:avLst/>
          </a:prstGeom>
          <a:noFill/>
        </p:spPr>
        <p:txBody>
          <a:bodyPr wrap="none" rtlCol="0">
            <a:spAutoFit/>
          </a:bodyPr>
          <a:lstStyle/>
          <a:p>
            <a:endParaRPr lang="en-US"/>
          </a:p>
        </p:txBody>
      </p:sp>
      <p:sp>
        <p:nvSpPr>
          <p:cNvPr id="6" name="Rectangle 5">
            <a:extLst>
              <a:ext uri="{FF2B5EF4-FFF2-40B4-BE49-F238E27FC236}">
                <a16:creationId xmlns:a16="http://schemas.microsoft.com/office/drawing/2014/main" id="{FC5381D8-54A4-D54A-872E-D99D415BCFC0}"/>
              </a:ext>
            </a:extLst>
          </p:cNvPr>
          <p:cNvSpPr/>
          <p:nvPr/>
        </p:nvSpPr>
        <p:spPr>
          <a:xfrm>
            <a:off x="1307140" y="705177"/>
            <a:ext cx="9853961" cy="5447645"/>
          </a:xfrm>
          <a:prstGeom prst="rect">
            <a:avLst/>
          </a:prstGeom>
        </p:spPr>
        <p:txBody>
          <a:bodyPr wrap="square">
            <a:spAutoFit/>
          </a:bodyPr>
          <a:lstStyle/>
          <a:p>
            <a:pPr marR="0" lvl="0" algn="ctr">
              <a:spcBef>
                <a:spcPts val="0"/>
              </a:spcBef>
              <a:spcAft>
                <a:spcPts val="0"/>
              </a:spcAft>
              <a:buSzPts val="1200"/>
            </a:pPr>
            <a:r>
              <a:rPr lang="en-US" sz="1400" b="1" u="sng" dirty="0">
                <a:latin typeface="+mj-lt"/>
                <a:ea typeface="Times New Roman" panose="02020603050405020304" pitchFamily="18" charset="0"/>
              </a:rPr>
              <a:t>References Cited &amp; Additional Relevant Readings</a:t>
            </a:r>
          </a:p>
          <a:p>
            <a:pPr marR="0" lvl="0">
              <a:spcBef>
                <a:spcPts val="0"/>
              </a:spcBef>
              <a:spcAft>
                <a:spcPts val="0"/>
              </a:spcAft>
              <a:buSzPts val="1200"/>
            </a:pPr>
            <a:endParaRPr lang="en-US" sz="1200" dirty="0">
              <a:latin typeface="+mj-lt"/>
              <a:ea typeface="Times New Roman" panose="02020603050405020304" pitchFamily="18" charset="0"/>
            </a:endParaRPr>
          </a:p>
          <a:p>
            <a:pPr marR="0" lvl="0">
              <a:spcBef>
                <a:spcPts val="0"/>
              </a:spcBef>
              <a:spcAft>
                <a:spcPts val="0"/>
              </a:spcAft>
              <a:buSzPts val="1200"/>
            </a:pPr>
            <a:r>
              <a:rPr lang="en-US" sz="1200" dirty="0">
                <a:latin typeface="+mj-lt"/>
                <a:ea typeface="Times New Roman" panose="02020603050405020304" pitchFamily="18" charset="0"/>
              </a:rPr>
              <a:t>Bastani, R., </a:t>
            </a:r>
            <a:r>
              <a:rPr lang="en-US" sz="1200" b="1" dirty="0">
                <a:latin typeface="+mj-lt"/>
                <a:ea typeface="Times New Roman" panose="02020603050405020304" pitchFamily="18" charset="0"/>
              </a:rPr>
              <a:t>Glenn, B.A.</a:t>
            </a:r>
            <a:r>
              <a:rPr lang="en-US" sz="1200" dirty="0">
                <a:latin typeface="+mj-lt"/>
                <a:ea typeface="Times New Roman" panose="02020603050405020304" pitchFamily="18" charset="0"/>
              </a:rPr>
              <a:t>, Taylor, V.M., Chen, M.S., Nguyen, T.T., Stewart, S.L., Maxwell, A.E. (2010). Integrating theory into community interventions to reduce liver cancer disparities: The Health Behavior Framework. </a:t>
            </a:r>
            <a:r>
              <a:rPr lang="en-US" sz="1200" i="1" dirty="0">
                <a:latin typeface="+mj-lt"/>
                <a:ea typeface="Times New Roman" panose="02020603050405020304" pitchFamily="18" charset="0"/>
              </a:rPr>
              <a:t>Preventive Medicine</a:t>
            </a:r>
            <a:r>
              <a:rPr lang="en-US" sz="1200" dirty="0">
                <a:latin typeface="+mj-lt"/>
                <a:ea typeface="Times New Roman" panose="02020603050405020304" pitchFamily="18" charset="0"/>
              </a:rPr>
              <a:t>, 50(1-2):63-67. PMCID: PMC3243444</a:t>
            </a:r>
          </a:p>
          <a:p>
            <a:pPr marR="0" lvl="0">
              <a:spcBef>
                <a:spcPts val="0"/>
              </a:spcBef>
              <a:spcAft>
                <a:spcPts val="0"/>
              </a:spcAft>
              <a:buSzPts val="1200"/>
              <a:tabLst>
                <a:tab pos="342900" algn="l"/>
              </a:tabLst>
            </a:pPr>
            <a:endParaRPr lang="en-US" sz="1200" dirty="0">
              <a:latin typeface="+mj-lt"/>
              <a:ea typeface="Times New Roman" panose="02020603050405020304" pitchFamily="18" charset="0"/>
            </a:endParaRPr>
          </a:p>
          <a:p>
            <a:pPr marR="0" lvl="0">
              <a:spcBef>
                <a:spcPts val="0"/>
              </a:spcBef>
              <a:spcAft>
                <a:spcPts val="0"/>
              </a:spcAft>
              <a:buSzPts val="1200"/>
              <a:tabLst>
                <a:tab pos="342900" algn="l"/>
              </a:tabLst>
            </a:pPr>
            <a:r>
              <a:rPr lang="en-US" sz="1200" dirty="0">
                <a:latin typeface="+mj-lt"/>
                <a:ea typeface="Times New Roman" panose="02020603050405020304" pitchFamily="18" charset="0"/>
              </a:rPr>
              <a:t>Bastani, R., </a:t>
            </a:r>
            <a:r>
              <a:rPr lang="en-US" sz="1200" b="1" dirty="0">
                <a:latin typeface="+mj-lt"/>
                <a:ea typeface="Times New Roman" panose="02020603050405020304" pitchFamily="18" charset="0"/>
              </a:rPr>
              <a:t>Glenn, B.,</a:t>
            </a:r>
            <a:r>
              <a:rPr lang="en-US" sz="1200" dirty="0">
                <a:latin typeface="+mj-lt"/>
                <a:ea typeface="Times New Roman" panose="02020603050405020304" pitchFamily="18" charset="0"/>
              </a:rPr>
              <a:t> Chang, A., Eaton, E., Chuang, A., Herrmann, A., Nonzee, N., Singhal, R., Taylor, V. (2016). Organization-level intervention to increase HPV vaccine uptake among ethnic minority adolescents in a community clinic system. Oral Presentation within symposium titled, “Population level implementation of interventions to enhance cancer outcomes: Challenges and successes.” 14th International Congress of Behavioral Medicine, Melbourne, Australia. </a:t>
            </a:r>
          </a:p>
          <a:p>
            <a:pPr marR="0" lvl="0">
              <a:spcBef>
                <a:spcPts val="0"/>
              </a:spcBef>
              <a:spcAft>
                <a:spcPts val="0"/>
              </a:spcAft>
              <a:buSzPts val="1200"/>
              <a:tabLst>
                <a:tab pos="342900" algn="l"/>
              </a:tabLst>
            </a:pPr>
            <a:endParaRPr lang="en-US" sz="1200" b="1" dirty="0">
              <a:latin typeface="+mj-lt"/>
              <a:ea typeface="Times New Roman" panose="02020603050405020304" pitchFamily="18" charset="0"/>
            </a:endParaRPr>
          </a:p>
          <a:p>
            <a:pPr>
              <a:buSzPts val="1200"/>
              <a:tabLst>
                <a:tab pos="342900" algn="l"/>
              </a:tabLst>
            </a:pPr>
            <a:r>
              <a:rPr lang="en-US" sz="1200" dirty="0">
                <a:latin typeface="+mj-lt"/>
                <a:ea typeface="Times New Roman" panose="02020603050405020304" pitchFamily="18" charset="0"/>
              </a:rPr>
              <a:t>Bastani, R., </a:t>
            </a:r>
            <a:r>
              <a:rPr lang="en-US" sz="1200" b="1" dirty="0">
                <a:latin typeface="+mj-lt"/>
                <a:ea typeface="Times New Roman" panose="02020603050405020304" pitchFamily="18" charset="0"/>
              </a:rPr>
              <a:t>Glenn, B.A.</a:t>
            </a:r>
            <a:r>
              <a:rPr lang="en-US" sz="1200" dirty="0">
                <a:latin typeface="+mj-lt"/>
                <a:ea typeface="Times New Roman" panose="02020603050405020304" pitchFamily="18" charset="0"/>
              </a:rPr>
              <a:t>, </a:t>
            </a:r>
            <a:r>
              <a:rPr lang="en-US" sz="1200" dirty="0" err="1">
                <a:latin typeface="+mj-lt"/>
                <a:ea typeface="Times New Roman" panose="02020603050405020304" pitchFamily="18" charset="0"/>
              </a:rPr>
              <a:t>Tsui</a:t>
            </a:r>
            <a:r>
              <a:rPr lang="en-US" sz="1200" dirty="0">
                <a:latin typeface="+mj-lt"/>
                <a:ea typeface="Times New Roman" panose="02020603050405020304" pitchFamily="18" charset="0"/>
              </a:rPr>
              <a:t>, J., Chang, L.C., Marchand, E., Taylor, V.M., Singhal, R. (2011). Understanding sub-optimal HPV vaccine uptake among ethnic minority girls. </a:t>
            </a:r>
            <a:r>
              <a:rPr lang="en-US" sz="1200" i="1" dirty="0">
                <a:latin typeface="+mj-lt"/>
                <a:ea typeface="Times New Roman" panose="02020603050405020304" pitchFamily="18" charset="0"/>
              </a:rPr>
              <a:t>Cancer Epidemiology, Biomarkers &amp; Prevention</a:t>
            </a:r>
            <a:r>
              <a:rPr lang="en-US" sz="1200" dirty="0">
                <a:latin typeface="+mj-lt"/>
                <a:ea typeface="Times New Roman" panose="02020603050405020304" pitchFamily="18" charset="0"/>
              </a:rPr>
              <a:t>, 20(7):1463-1472. PMCID: PMC3132826</a:t>
            </a:r>
          </a:p>
          <a:p>
            <a:pPr marR="0" lvl="0">
              <a:spcBef>
                <a:spcPts val="0"/>
              </a:spcBef>
              <a:spcAft>
                <a:spcPts val="0"/>
              </a:spcAft>
              <a:buSzPts val="1200"/>
              <a:tabLst>
                <a:tab pos="342900" algn="l"/>
              </a:tabLst>
            </a:pPr>
            <a:endParaRPr lang="en-US" sz="1200" b="1" dirty="0">
              <a:latin typeface="+mj-lt"/>
              <a:ea typeface="Times New Roman" panose="02020603050405020304" pitchFamily="18" charset="0"/>
            </a:endParaRPr>
          </a:p>
          <a:p>
            <a:pPr marR="0" lvl="0">
              <a:spcBef>
                <a:spcPts val="0"/>
              </a:spcBef>
              <a:spcAft>
                <a:spcPts val="0"/>
              </a:spcAft>
              <a:buSzPts val="1200"/>
              <a:tabLst>
                <a:tab pos="342900" algn="l"/>
              </a:tabLst>
            </a:pPr>
            <a:r>
              <a:rPr lang="en-US" sz="1200" b="1" dirty="0">
                <a:latin typeface="+mj-lt"/>
                <a:ea typeface="Times New Roman" panose="02020603050405020304" pitchFamily="18" charset="0"/>
              </a:rPr>
              <a:t>Glenn, B.A.,</a:t>
            </a:r>
            <a:r>
              <a:rPr lang="en-US" sz="1200" dirty="0">
                <a:latin typeface="+mj-lt"/>
                <a:ea typeface="Times New Roman" panose="02020603050405020304" pitchFamily="18" charset="0"/>
              </a:rPr>
              <a:t> Herrmann, A., Rosen, D., Nonzee, N., Espiritu, M., Chang, L.C., Hernandez, A. Bastani, R. (2017). Comparing Effectiveness and Implementation of Three Types of Parent Reminders to Increase Adolescent HPV Vaccine Receipt. Presentation at the 10th Annual Conference on the Science of Dissemination and Implementation, Arlington, VA. </a:t>
            </a:r>
          </a:p>
          <a:p>
            <a:pPr marR="0" lvl="0">
              <a:spcBef>
                <a:spcPts val="0"/>
              </a:spcBef>
              <a:spcAft>
                <a:spcPts val="0"/>
              </a:spcAft>
              <a:buSzPts val="1200"/>
              <a:tabLst>
                <a:tab pos="342900" algn="l"/>
              </a:tabLst>
            </a:pPr>
            <a:endParaRPr lang="en-US" sz="1200" dirty="0">
              <a:effectLst/>
              <a:latin typeface="+mj-lt"/>
              <a:ea typeface="Times New Roman" panose="02020603050405020304" pitchFamily="18" charset="0"/>
            </a:endParaRPr>
          </a:p>
          <a:p>
            <a:pPr>
              <a:buSzPts val="1200"/>
              <a:tabLst>
                <a:tab pos="342900" algn="l"/>
              </a:tabLst>
            </a:pPr>
            <a:r>
              <a:rPr lang="en-US" sz="1200" b="1" dirty="0">
                <a:latin typeface="+mj-lt"/>
                <a:ea typeface="Times New Roman" panose="02020603050405020304" pitchFamily="18" charset="0"/>
              </a:rPr>
              <a:t>Glenn, B.A.</a:t>
            </a:r>
            <a:r>
              <a:rPr lang="en-US" sz="1200" dirty="0">
                <a:latin typeface="+mj-lt"/>
                <a:ea typeface="Times New Roman" panose="02020603050405020304" pitchFamily="18" charset="0"/>
              </a:rPr>
              <a:t>, </a:t>
            </a:r>
            <a:r>
              <a:rPr lang="en-US" sz="1200" dirty="0" err="1">
                <a:latin typeface="+mj-lt"/>
                <a:ea typeface="Times New Roman" panose="02020603050405020304" pitchFamily="18" charset="0"/>
              </a:rPr>
              <a:t>Tsui</a:t>
            </a:r>
            <a:r>
              <a:rPr lang="en-US" sz="1200" dirty="0">
                <a:latin typeface="+mj-lt"/>
                <a:ea typeface="Times New Roman" panose="02020603050405020304" pitchFamily="18" charset="0"/>
              </a:rPr>
              <a:t>, J., Singhal, R., Sanchez, L., Nonzee, N.J., Taylor, V.M., Bastani, R. (2015). Factors associated with HPV awareness among mothers of low-income, ethnic minority adolescent girls in Los Angeles. </a:t>
            </a:r>
            <a:r>
              <a:rPr lang="en-US" sz="1200" i="1" dirty="0">
                <a:latin typeface="+mj-lt"/>
                <a:ea typeface="Times New Roman" panose="02020603050405020304" pitchFamily="18" charset="0"/>
              </a:rPr>
              <a:t>Vaccine, </a:t>
            </a:r>
            <a:r>
              <a:rPr lang="en-US" sz="1200" dirty="0">
                <a:latin typeface="+mj-lt"/>
                <a:ea typeface="Times New Roman" panose="02020603050405020304" pitchFamily="18" charset="0"/>
              </a:rPr>
              <a:t>33 (2):289-293. PMCID: PMC4479277</a:t>
            </a:r>
          </a:p>
          <a:p>
            <a:pPr marR="0" lvl="0">
              <a:spcBef>
                <a:spcPts val="0"/>
              </a:spcBef>
              <a:spcAft>
                <a:spcPts val="0"/>
              </a:spcAft>
              <a:buSzPts val="1200"/>
              <a:tabLst>
                <a:tab pos="342900" algn="l"/>
              </a:tabLst>
            </a:pPr>
            <a:endParaRPr lang="en-US" sz="1200" dirty="0">
              <a:latin typeface="+mj-lt"/>
              <a:ea typeface="Times New Roman" panose="02020603050405020304" pitchFamily="18" charset="0"/>
            </a:endParaRPr>
          </a:p>
          <a:p>
            <a:pPr>
              <a:buSzPts val="1200"/>
              <a:tabLst>
                <a:tab pos="342900" algn="l"/>
              </a:tabLst>
            </a:pPr>
            <a:r>
              <a:rPr lang="es-419" sz="1200" b="1" dirty="0">
                <a:latin typeface="+mj-lt"/>
                <a:ea typeface="Times New Roman" panose="02020603050405020304" pitchFamily="18" charset="0"/>
              </a:rPr>
              <a:t>Glenn, B.A.</a:t>
            </a:r>
            <a:r>
              <a:rPr lang="es-419" sz="1200" dirty="0">
                <a:latin typeface="+mj-lt"/>
                <a:ea typeface="Times New Roman" panose="02020603050405020304" pitchFamily="18" charset="0"/>
              </a:rPr>
              <a:t>, Tsui, J., Coronado, G., Fernandez, M., Savas, L., Taylor, V., Bastani, R. (2014). </a:t>
            </a:r>
            <a:r>
              <a:rPr lang="en-US" sz="1200" dirty="0">
                <a:latin typeface="+mj-lt"/>
                <a:ea typeface="Times New Roman" panose="02020603050405020304" pitchFamily="18" charset="0"/>
              </a:rPr>
              <a:t>Understanding HPV vaccination among Latino adolescent girls in three U.S. regions. </a:t>
            </a:r>
            <a:r>
              <a:rPr lang="en-US" sz="1200" i="1" dirty="0">
                <a:latin typeface="+mj-lt"/>
                <a:ea typeface="Times New Roman" panose="02020603050405020304" pitchFamily="18" charset="0"/>
              </a:rPr>
              <a:t>Journal of Immigrant and Minority Health</a:t>
            </a:r>
            <a:r>
              <a:rPr lang="en-US" sz="1200" dirty="0">
                <a:latin typeface="+mj-lt"/>
                <a:ea typeface="Times New Roman" panose="02020603050405020304" pitchFamily="18" charset="0"/>
              </a:rPr>
              <a:t>, 17(1):96-103. PMID: 24557745</a:t>
            </a:r>
          </a:p>
          <a:p>
            <a:endParaRPr lang="en-US" sz="1200" dirty="0">
              <a:latin typeface="+mj-lt"/>
              <a:ea typeface="Times New Roman" panose="02020603050405020304" pitchFamily="18" charset="0"/>
            </a:endParaRPr>
          </a:p>
          <a:p>
            <a:r>
              <a:rPr lang="en-US" sz="1200" dirty="0">
                <a:latin typeface="+mj-lt"/>
                <a:ea typeface="Times New Roman" panose="02020603050405020304" pitchFamily="18" charset="0"/>
              </a:rPr>
              <a:t>Bastani, R., </a:t>
            </a:r>
            <a:r>
              <a:rPr lang="en-US" sz="1200" b="1" dirty="0">
                <a:latin typeface="+mj-lt"/>
                <a:ea typeface="Times New Roman" panose="02020603050405020304" pitchFamily="18" charset="0"/>
              </a:rPr>
              <a:t>Glenn, B.A.,</a:t>
            </a:r>
            <a:r>
              <a:rPr lang="en-US" sz="1200" dirty="0">
                <a:latin typeface="+mj-lt"/>
                <a:ea typeface="Times New Roman" panose="02020603050405020304" pitchFamily="18" charset="0"/>
              </a:rPr>
              <a:t> Singhal, R., </a:t>
            </a:r>
            <a:r>
              <a:rPr lang="en-US" sz="1200" dirty="0" err="1">
                <a:latin typeface="+mj-lt"/>
                <a:ea typeface="Times New Roman" panose="02020603050405020304" pitchFamily="18" charset="0"/>
              </a:rPr>
              <a:t>Crespi</a:t>
            </a:r>
            <a:r>
              <a:rPr lang="en-US" sz="1200" dirty="0">
                <a:latin typeface="+mj-lt"/>
                <a:ea typeface="Times New Roman" panose="02020603050405020304" pitchFamily="18" charset="0"/>
              </a:rPr>
              <a:t>, C.M., </a:t>
            </a:r>
            <a:r>
              <a:rPr lang="en-US" sz="1200" dirty="0" err="1">
                <a:latin typeface="+mj-lt"/>
                <a:ea typeface="Times New Roman" panose="02020603050405020304" pitchFamily="18" charset="0"/>
              </a:rPr>
              <a:t>Tsui</a:t>
            </a:r>
            <a:r>
              <a:rPr lang="en-US" sz="1200" dirty="0">
                <a:latin typeface="+mj-lt"/>
                <a:ea typeface="Times New Roman" panose="02020603050405020304" pitchFamily="18" charset="0"/>
              </a:rPr>
              <a:t>, J., Herrmann, A., Nonzee, N., Chang, C., Taylor, V. Outcomes of a randomized trial to increase HPV vaccination among low income, ethnic minority adolescents in Los Angeles. Proceedings of the March, 2017 meeting of the Annual American Society of Preventive Oncology Conference, Seattle, WA.</a:t>
            </a:r>
            <a:r>
              <a:rPr lang="en-US" sz="1200" dirty="0">
                <a:latin typeface="+mj-lt"/>
              </a:rPr>
              <a:t> </a:t>
            </a:r>
          </a:p>
          <a:p>
            <a:pPr>
              <a:buSzPts val="1200"/>
              <a:tabLst>
                <a:tab pos="342900" algn="l"/>
              </a:tabLst>
            </a:pPr>
            <a:endParaRPr lang="en-US" sz="1200" dirty="0">
              <a:highlight>
                <a:srgbClr val="FFFF00"/>
              </a:highlight>
              <a:latin typeface="+mj-lt"/>
              <a:ea typeface="Times New Roman" panose="02020603050405020304" pitchFamily="18" charset="0"/>
            </a:endParaRPr>
          </a:p>
          <a:p>
            <a:pPr marR="0" lvl="0">
              <a:spcBef>
                <a:spcPts val="0"/>
              </a:spcBef>
              <a:spcAft>
                <a:spcPts val="0"/>
              </a:spcAft>
              <a:buSzPts val="1200"/>
              <a:tabLst>
                <a:tab pos="342900" algn="l"/>
              </a:tabLst>
            </a:pPr>
            <a:endParaRPr lang="en-US" sz="1200"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930E0506-4A76-7E49-B8D2-4D901A4A931B}"/>
              </a:ext>
            </a:extLst>
          </p:cNvPr>
          <p:cNvSpPr/>
          <p:nvPr/>
        </p:nvSpPr>
        <p:spPr>
          <a:xfrm>
            <a:off x="3048000" y="2690336"/>
            <a:ext cx="6096000" cy="276999"/>
          </a:xfrm>
          <a:prstGeom prst="rect">
            <a:avLst/>
          </a:prstGeom>
        </p:spPr>
        <p:txBody>
          <a:bodyPr>
            <a:spAutoFit/>
          </a:bodyPr>
          <a:lstStyle/>
          <a:p>
            <a:pPr marL="342900" marR="0" lvl="0" indent="-342900">
              <a:spcBef>
                <a:spcPts val="0"/>
              </a:spcBef>
              <a:spcAft>
                <a:spcPts val="0"/>
              </a:spcAft>
              <a:buSzPts val="1200"/>
              <a:buFont typeface="+mj-lt"/>
              <a:buAutoNum type="arabicPeriod" startAt="2"/>
            </a:pPr>
            <a:endParaRPr lang="en-US" sz="1200" dirty="0">
              <a:effectLst/>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EA3ABE73-3264-9448-A9F7-9D1D831A982A}"/>
              </a:ext>
            </a:extLst>
          </p:cNvPr>
          <p:cNvSpPr/>
          <p:nvPr/>
        </p:nvSpPr>
        <p:spPr>
          <a:xfrm>
            <a:off x="2144110" y="4879023"/>
            <a:ext cx="6096000" cy="276999"/>
          </a:xfrm>
          <a:prstGeom prst="rect">
            <a:avLst/>
          </a:prstGeom>
        </p:spPr>
        <p:txBody>
          <a:bodyPr>
            <a:spAutoFit/>
          </a:bodyPr>
          <a:lstStyle/>
          <a:p>
            <a:pPr marL="342900" marR="0" lvl="0" indent="-342900">
              <a:spcBef>
                <a:spcPts val="0"/>
              </a:spcBef>
              <a:spcAft>
                <a:spcPts val="0"/>
              </a:spcAft>
              <a:buSzPts val="1200"/>
              <a:buFont typeface="+mj-lt"/>
              <a:buAutoNum type="arabicPeriod" startAt="2"/>
            </a:pP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8900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626F8-5FCA-4E66-AAAF-F3809A37AE87}"/>
              </a:ext>
            </a:extLst>
          </p:cNvPr>
          <p:cNvSpPr>
            <a:spLocks noGrp="1"/>
          </p:cNvSpPr>
          <p:nvPr>
            <p:ph type="title"/>
          </p:nvPr>
        </p:nvSpPr>
        <p:spPr>
          <a:xfrm>
            <a:off x="2976564" y="2124923"/>
            <a:ext cx="9427102" cy="1572870"/>
          </a:xfrm>
          <a:noFill/>
        </p:spPr>
        <p:txBody>
          <a:bodyPr/>
          <a:lstStyle/>
          <a:p>
            <a:r>
              <a:rPr lang="en-US" sz="4800" b="0" i="1" dirty="0"/>
              <a:t>Multilevel Intervention Mapping</a:t>
            </a:r>
            <a:br>
              <a:rPr lang="en-US" dirty="0"/>
            </a:br>
            <a:br>
              <a:rPr lang="en-US" dirty="0"/>
            </a:br>
            <a:br>
              <a:rPr lang="en-US" dirty="0"/>
            </a:br>
            <a:br>
              <a:rPr lang="en-US" dirty="0"/>
            </a:br>
            <a:endParaRPr lang="en-US" sz="2800" dirty="0"/>
          </a:p>
        </p:txBody>
      </p:sp>
      <p:sp>
        <p:nvSpPr>
          <p:cNvPr id="6" name="Rectangle 5">
            <a:extLst>
              <a:ext uri="{FF2B5EF4-FFF2-40B4-BE49-F238E27FC236}">
                <a16:creationId xmlns:a16="http://schemas.microsoft.com/office/drawing/2014/main" id="{79FF2469-8187-40CF-B565-F33137C49D15}"/>
              </a:ext>
            </a:extLst>
          </p:cNvPr>
          <p:cNvSpPr/>
          <p:nvPr/>
        </p:nvSpPr>
        <p:spPr>
          <a:xfrm>
            <a:off x="143932" y="4183592"/>
            <a:ext cx="307340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Maria E. Fernandez, Ph.D.</a:t>
            </a:r>
          </a:p>
          <a:p>
            <a:pPr algn="ctr"/>
            <a:r>
              <a:rPr lang="en-US" dirty="0"/>
              <a:t>University of Texas</a:t>
            </a:r>
          </a:p>
        </p:txBody>
      </p:sp>
      <p:pic>
        <p:nvPicPr>
          <p:cNvPr id="5" name="Picture 4">
            <a:extLst>
              <a:ext uri="{FF2B5EF4-FFF2-40B4-BE49-F238E27FC236}">
                <a16:creationId xmlns:a16="http://schemas.microsoft.com/office/drawing/2014/main" id="{124916BF-AB38-4593-AD8A-6800DDAC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2124921"/>
            <a:ext cx="1481667" cy="1998345"/>
          </a:xfrm>
          <a:prstGeom prst="rect">
            <a:avLst/>
          </a:prstGeom>
          <a:ln w="47625">
            <a:solidFill>
              <a:schemeClr val="bg1"/>
            </a:solidFill>
          </a:ln>
        </p:spPr>
      </p:pic>
      <p:pic>
        <p:nvPicPr>
          <p:cNvPr id="8" name="Picture 7">
            <a:extLst>
              <a:ext uri="{FF2B5EF4-FFF2-40B4-BE49-F238E27FC236}">
                <a16:creationId xmlns:a16="http://schemas.microsoft.com/office/drawing/2014/main" id="{D970DC8D-FDC0-480A-AF7F-5B8BDAEC9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00" y="2124923"/>
            <a:ext cx="1481667" cy="1998344"/>
          </a:xfrm>
          <a:prstGeom prst="rect">
            <a:avLst/>
          </a:prstGeom>
        </p:spPr>
      </p:pic>
    </p:spTree>
    <p:extLst>
      <p:ext uri="{BB962C8B-B14F-4D97-AF65-F5344CB8AC3E}">
        <p14:creationId xmlns:p14="http://schemas.microsoft.com/office/powerpoint/2010/main" val="1385727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5591" y="835916"/>
            <a:ext cx="11188357" cy="2000250"/>
          </a:xfrm>
        </p:spPr>
        <p:txBody>
          <a:bodyPr>
            <a:normAutofit/>
          </a:bodyPr>
          <a:lstStyle/>
          <a:p>
            <a:pPr algn="ctr"/>
            <a:r>
              <a:rPr lang="en-US" sz="4000" dirty="0">
                <a:solidFill>
                  <a:schemeClr val="tx1"/>
                </a:solidFill>
              </a:rPr>
              <a:t>Planning Multilevel Interventions and Implementation Strategies Using Intervention Mapping</a:t>
            </a:r>
          </a:p>
        </p:txBody>
      </p:sp>
      <p:sp>
        <p:nvSpPr>
          <p:cNvPr id="3" name="Subtitle 2"/>
          <p:cNvSpPr>
            <a:spLocks noGrp="1"/>
          </p:cNvSpPr>
          <p:nvPr>
            <p:ph type="subTitle" idx="1"/>
          </p:nvPr>
        </p:nvSpPr>
        <p:spPr>
          <a:xfrm>
            <a:off x="1007417" y="2980516"/>
            <a:ext cx="10415439" cy="2394871"/>
          </a:xfrm>
        </p:spPr>
        <p:txBody>
          <a:bodyPr>
            <a:noAutofit/>
          </a:bodyPr>
          <a:lstStyle/>
          <a:p>
            <a:pPr algn="ctr">
              <a:spcBef>
                <a:spcPts val="0"/>
              </a:spcBef>
            </a:pPr>
            <a:r>
              <a:rPr lang="en-US" sz="2800" dirty="0">
                <a:solidFill>
                  <a:schemeClr val="tx1"/>
                </a:solidFill>
              </a:rPr>
              <a:t>María E. Fernández, PhD</a:t>
            </a:r>
            <a:br>
              <a:rPr lang="en-US" sz="2400" dirty="0">
                <a:solidFill>
                  <a:schemeClr val="tx1"/>
                </a:solidFill>
              </a:rPr>
            </a:br>
            <a:r>
              <a:rPr lang="en-US" sz="2000" dirty="0">
                <a:solidFill>
                  <a:schemeClr val="tx1"/>
                </a:solidFill>
              </a:rPr>
              <a:t>Lorne Bain Distinguished Professor in Public Health and Medicine</a:t>
            </a:r>
          </a:p>
          <a:p>
            <a:pPr algn="ctr">
              <a:spcBef>
                <a:spcPts val="0"/>
              </a:spcBef>
            </a:pPr>
            <a:r>
              <a:rPr lang="en-US" sz="2000" dirty="0">
                <a:solidFill>
                  <a:schemeClr val="tx1"/>
                </a:solidFill>
              </a:rPr>
              <a:t>Professor of Health Promotion and Behavioral Sciences</a:t>
            </a:r>
            <a:br>
              <a:rPr lang="en-US" sz="2000" dirty="0">
                <a:solidFill>
                  <a:schemeClr val="tx1"/>
                </a:solidFill>
              </a:rPr>
            </a:br>
            <a:r>
              <a:rPr lang="en-US" sz="2000" dirty="0">
                <a:solidFill>
                  <a:schemeClr val="tx1"/>
                </a:solidFill>
              </a:rPr>
              <a:t>Director, Center for Health Promotion and Prevention Research</a:t>
            </a:r>
            <a:br>
              <a:rPr lang="en-US" sz="2000" dirty="0">
                <a:solidFill>
                  <a:schemeClr val="tx1"/>
                </a:solidFill>
              </a:rPr>
            </a:br>
            <a:r>
              <a:rPr lang="en-US" sz="2000" dirty="0">
                <a:solidFill>
                  <a:schemeClr val="tx1"/>
                </a:solidFill>
              </a:rPr>
              <a:t>School of Public Health, University of Texas Health Science Center at Houston</a:t>
            </a:r>
            <a:endParaRPr lang="es-ES_tradnl" sz="2000" dirty="0">
              <a:solidFill>
                <a:schemeClr val="tx1"/>
              </a:solidFill>
            </a:endParaRPr>
          </a:p>
        </p:txBody>
      </p:sp>
      <p:pic>
        <p:nvPicPr>
          <p:cNvPr id="8196" name="Picture 4" descr="The UTHealth School of Public Health">
            <a:extLst>
              <a:ext uri="{FF2B5EF4-FFF2-40B4-BE49-F238E27FC236}">
                <a16:creationId xmlns:a16="http://schemas.microsoft.com/office/drawing/2014/main" id="{AEA9EB48-0DCB-4F68-A483-B9A0D36A7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8" y="6022084"/>
            <a:ext cx="39338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9B30096-4E58-4411-A2BB-ADB842039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8375" y="6022083"/>
            <a:ext cx="2333625" cy="762000"/>
          </a:xfrm>
          <a:prstGeom prst="rect">
            <a:avLst/>
          </a:prstGeom>
        </p:spPr>
      </p:pic>
    </p:spTree>
    <p:extLst>
      <p:ext uri="{BB962C8B-B14F-4D97-AF65-F5344CB8AC3E}">
        <p14:creationId xmlns:p14="http://schemas.microsoft.com/office/powerpoint/2010/main" val="2743924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F60E7-67E9-E74F-8741-2485B6A34DD5}"/>
              </a:ext>
            </a:extLst>
          </p:cNvPr>
          <p:cNvSpPr>
            <a:spLocks noGrp="1"/>
          </p:cNvSpPr>
          <p:nvPr>
            <p:ph type="sldNum" sz="quarter" idx="12"/>
          </p:nvPr>
        </p:nvSpPr>
        <p:spPr/>
        <p:txBody>
          <a:bodyPr/>
          <a:lstStyle/>
          <a:p>
            <a:fld id="{B5CD95D6-22C9-A24E-B2E2-43160CF605BE}" type="slidenum">
              <a:rPr lang="en-US" smtClean="0"/>
              <a:t>5</a:t>
            </a:fld>
            <a:endParaRPr lang="en-US" dirty="0"/>
          </a:p>
        </p:txBody>
      </p:sp>
      <p:graphicFrame>
        <p:nvGraphicFramePr>
          <p:cNvPr id="9" name="Diagram 8">
            <a:extLst>
              <a:ext uri="{FF2B5EF4-FFF2-40B4-BE49-F238E27FC236}">
                <a16:creationId xmlns:a16="http://schemas.microsoft.com/office/drawing/2014/main" id="{8858C88E-B030-C646-8E53-E5D8C870AD84}"/>
              </a:ext>
            </a:extLst>
          </p:cNvPr>
          <p:cNvGraphicFramePr/>
          <p:nvPr/>
        </p:nvGraphicFramePr>
        <p:xfrm>
          <a:off x="2196460" y="1941880"/>
          <a:ext cx="7799081" cy="464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6DDCA2D6-572D-5446-A468-6A5F76CABC35}"/>
              </a:ext>
            </a:extLst>
          </p:cNvPr>
          <p:cNvSpPr txBox="1">
            <a:spLocks noChangeArrowheads="1"/>
          </p:cNvSpPr>
          <p:nvPr/>
        </p:nvSpPr>
        <p:spPr bwMode="auto">
          <a:xfrm>
            <a:off x="0" y="274638"/>
            <a:ext cx="12192000" cy="1371600"/>
          </a:xfrm>
          <a:prstGeom prst="rect">
            <a:avLst/>
          </a:prstGeom>
          <a:solidFill>
            <a:schemeClr val="accent1">
              <a:lumMod val="20000"/>
              <a:lumOff val="80000"/>
            </a:schemeClr>
          </a:solid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r>
              <a:rPr lang="en-US" sz="3200" dirty="0">
                <a:solidFill>
                  <a:srgbClr val="000000"/>
                </a:solidFill>
              </a:rPr>
              <a:t>The Big Picture:</a:t>
            </a:r>
          </a:p>
          <a:p>
            <a:r>
              <a:rPr lang="en-US" sz="3200" dirty="0">
                <a:solidFill>
                  <a:srgbClr val="000000"/>
                </a:solidFill>
              </a:rPr>
              <a:t>Factors Influencing HPV Vaccination in Adolescents</a:t>
            </a:r>
          </a:p>
        </p:txBody>
      </p:sp>
    </p:spTree>
    <p:extLst>
      <p:ext uri="{BB962C8B-B14F-4D97-AF65-F5344CB8AC3E}">
        <p14:creationId xmlns:p14="http://schemas.microsoft.com/office/powerpoint/2010/main" val="4068528014"/>
      </p:ext>
    </p:extLst>
  </p:cSld>
  <p:clrMapOvr>
    <a:masterClrMapping/>
  </p:clrMapOvr>
  <mc:AlternateContent xmlns:mc="http://schemas.openxmlformats.org/markup-compatibility/2006" xmlns:p14="http://schemas.microsoft.com/office/powerpoint/2010/main">
    <mc:Choice Requires="p14">
      <p:transition spd="slow" p14:dur="2000" advTm="42698"/>
    </mc:Choice>
    <mc:Fallback xmlns="">
      <p:transition spd="slow" advTm="4269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296" y="216408"/>
            <a:ext cx="10871200" cy="990600"/>
          </a:xfrm>
        </p:spPr>
        <p:txBody>
          <a:bodyPr/>
          <a:lstStyle/>
          <a:p>
            <a:r>
              <a:rPr lang="en-US" dirty="0"/>
              <a:t>The Plan</a:t>
            </a:r>
          </a:p>
        </p:txBody>
      </p:sp>
      <p:sp>
        <p:nvSpPr>
          <p:cNvPr id="4" name="Content Placeholder 2"/>
          <p:cNvSpPr>
            <a:spLocks noGrp="1"/>
          </p:cNvSpPr>
          <p:nvPr>
            <p:ph sz="quarter" idx="1"/>
          </p:nvPr>
        </p:nvSpPr>
        <p:spPr/>
        <p:txBody>
          <a:bodyPr/>
          <a:lstStyle/>
          <a:p>
            <a:pPr>
              <a:buSzPct val="85000"/>
              <a:buFont typeface="Wingdings" panose="05000000000000000000" pitchFamily="2" charset="2"/>
              <a:buChar char="Ø"/>
            </a:pPr>
            <a:r>
              <a:rPr lang="en-US" dirty="0"/>
              <a:t>What is Intervention Mapping?</a:t>
            </a:r>
          </a:p>
          <a:p>
            <a:pPr>
              <a:buSzPct val="85000"/>
              <a:buFont typeface="Wingdings" panose="05000000000000000000" pitchFamily="2" charset="2"/>
              <a:buChar char="Ø"/>
            </a:pPr>
            <a:r>
              <a:rPr lang="en-US" dirty="0"/>
              <a:t>Intervention Mapping steps and tasks</a:t>
            </a:r>
          </a:p>
          <a:p>
            <a:pPr>
              <a:buSzPct val="85000"/>
              <a:buFont typeface="Wingdings" panose="05000000000000000000" pitchFamily="2" charset="2"/>
              <a:buChar char="Ø"/>
            </a:pPr>
            <a:r>
              <a:rPr lang="en-US" dirty="0"/>
              <a:t>Planning implementation strategies using </a:t>
            </a:r>
            <a:r>
              <a:rPr lang="en-US" i="1" dirty="0"/>
              <a:t>Implementation Mapping</a:t>
            </a:r>
          </a:p>
          <a:p>
            <a:pPr>
              <a:buSzPct val="85000"/>
              <a:buFont typeface="Wingdings" panose="05000000000000000000" pitchFamily="2" charset="2"/>
              <a:buChar char="Ø"/>
            </a:pPr>
            <a:r>
              <a:rPr lang="en-US" dirty="0"/>
              <a:t>Provide examples throughout</a:t>
            </a:r>
          </a:p>
          <a:p>
            <a:pPr marL="365760" lvl="1" indent="0">
              <a:buNone/>
            </a:pPr>
            <a:endParaRPr lang="en-US" dirty="0"/>
          </a:p>
          <a:p>
            <a:pPr lvl="1">
              <a:buFont typeface="Wingdings" panose="05000000000000000000" pitchFamily="2" charset="2"/>
              <a:buChar char="§"/>
            </a:pPr>
            <a:endParaRPr lang="en-US" dirty="0"/>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1432920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28"/>
          <p:cNvGrpSpPr>
            <a:grpSpLocks/>
          </p:cNvGrpSpPr>
          <p:nvPr/>
        </p:nvGrpSpPr>
        <p:grpSpPr bwMode="auto">
          <a:xfrm>
            <a:off x="3924300" y="990601"/>
            <a:ext cx="4343400" cy="5508705"/>
            <a:chOff x="2379662" y="895290"/>
            <a:chExt cx="4706938" cy="5833932"/>
          </a:xfrm>
        </p:grpSpPr>
        <p:sp>
          <p:nvSpPr>
            <p:cNvPr id="16389" name="Oval 6"/>
            <p:cNvSpPr>
              <a:spLocks noChangeAspect="1" noChangeArrowheads="1"/>
            </p:cNvSpPr>
            <p:nvPr/>
          </p:nvSpPr>
          <p:spPr bwMode="auto">
            <a:xfrm>
              <a:off x="2379662" y="895290"/>
              <a:ext cx="4706938" cy="4514850"/>
            </a:xfrm>
            <a:prstGeom prst="ellipse">
              <a:avLst/>
            </a:prstGeom>
            <a:solidFill>
              <a:srgbClr val="3E7DBC"/>
            </a:solidFill>
            <a:ln w="19050">
              <a:noFill/>
              <a:round/>
              <a:headEnd/>
              <a:tailEnd/>
            </a:ln>
            <a:scene3d>
              <a:camera prst="orthographicFront"/>
              <a:lightRig rig="threePt" dir="t"/>
            </a:scene3d>
            <a:sp3d>
              <a:bevelT w="165100" prst="coolSlan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390" name="Oval 8"/>
            <p:cNvSpPr>
              <a:spLocks noChangeAspect="1" noChangeArrowheads="1"/>
            </p:cNvSpPr>
            <p:nvPr/>
          </p:nvSpPr>
          <p:spPr bwMode="auto">
            <a:xfrm>
              <a:off x="2752725" y="1428690"/>
              <a:ext cx="3962400" cy="3973513"/>
            </a:xfrm>
            <a:prstGeom prst="ellipse">
              <a:avLst/>
            </a:prstGeom>
            <a:solidFill>
              <a:srgbClr val="CC0000"/>
            </a:solidFill>
            <a:ln w="19050">
              <a:noFill/>
              <a:round/>
              <a:headEnd/>
              <a:tailEnd/>
            </a:ln>
            <a:scene3d>
              <a:camera prst="orthographicFront"/>
              <a:lightRig rig="threePt" dir="t"/>
            </a:scene3d>
            <a:sp3d>
              <a:bevelT w="165100" prst="coolSlan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391" name="Text Box 13"/>
            <p:cNvSpPr txBox="1">
              <a:spLocks noChangeArrowheads="1"/>
            </p:cNvSpPr>
            <p:nvPr/>
          </p:nvSpPr>
          <p:spPr bwMode="auto">
            <a:xfrm>
              <a:off x="3925887" y="1581090"/>
              <a:ext cx="1616075" cy="488921"/>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State Health Policy Environment </a:t>
              </a:r>
            </a:p>
          </p:txBody>
        </p:sp>
        <p:sp>
          <p:nvSpPr>
            <p:cNvPr id="16392" name="Text Box 14"/>
            <p:cNvSpPr txBox="1">
              <a:spLocks noChangeArrowheads="1"/>
            </p:cNvSpPr>
            <p:nvPr/>
          </p:nvSpPr>
          <p:spPr bwMode="auto">
            <a:xfrm>
              <a:off x="3622822" y="1010225"/>
              <a:ext cx="2224086" cy="488921"/>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National Health Policy Environment </a:t>
              </a:r>
            </a:p>
          </p:txBody>
        </p:sp>
        <p:sp>
          <p:nvSpPr>
            <p:cNvPr id="16393" name="Freeform 40"/>
            <p:cNvSpPr>
              <a:spLocks/>
            </p:cNvSpPr>
            <p:nvPr/>
          </p:nvSpPr>
          <p:spPr bwMode="auto">
            <a:xfrm>
              <a:off x="3096565" y="5543490"/>
              <a:ext cx="3276600" cy="515937"/>
            </a:xfrm>
            <a:custGeom>
              <a:avLst/>
              <a:gdLst>
                <a:gd name="T0" fmla="*/ 1469992 w 1061"/>
                <a:gd name="T1" fmla="*/ 0 h 380"/>
                <a:gd name="T2" fmla="*/ 1139553 w 1061"/>
                <a:gd name="T3" fmla="*/ 8146 h 380"/>
                <a:gd name="T4" fmla="*/ 849260 w 1061"/>
                <a:gd name="T5" fmla="*/ 28512 h 380"/>
                <a:gd name="T6" fmla="*/ 654702 w 1061"/>
                <a:gd name="T7" fmla="*/ 50236 h 380"/>
                <a:gd name="T8" fmla="*/ 531174 w 1061"/>
                <a:gd name="T9" fmla="*/ 66529 h 380"/>
                <a:gd name="T10" fmla="*/ 419998 w 1061"/>
                <a:gd name="T11" fmla="*/ 82821 h 380"/>
                <a:gd name="T12" fmla="*/ 318086 w 1061"/>
                <a:gd name="T13" fmla="*/ 103187 h 380"/>
                <a:gd name="T14" fmla="*/ 231616 w 1061"/>
                <a:gd name="T15" fmla="*/ 123553 h 380"/>
                <a:gd name="T16" fmla="*/ 157499 w 1061"/>
                <a:gd name="T17" fmla="*/ 145277 h 380"/>
                <a:gd name="T18" fmla="*/ 92647 w 1061"/>
                <a:gd name="T19" fmla="*/ 169716 h 380"/>
                <a:gd name="T20" fmla="*/ 46323 w 1061"/>
                <a:gd name="T21" fmla="*/ 190082 h 380"/>
                <a:gd name="T22" fmla="*/ 18529 w 1061"/>
                <a:gd name="T23" fmla="*/ 218594 h 380"/>
                <a:gd name="T24" fmla="*/ 0 w 1061"/>
                <a:gd name="T25" fmla="*/ 243033 h 380"/>
                <a:gd name="T26" fmla="*/ 0 w 1061"/>
                <a:gd name="T27" fmla="*/ 268830 h 380"/>
                <a:gd name="T28" fmla="*/ 18529 w 1061"/>
                <a:gd name="T29" fmla="*/ 297343 h 380"/>
                <a:gd name="T30" fmla="*/ 46323 w 1061"/>
                <a:gd name="T31" fmla="*/ 321782 h 380"/>
                <a:gd name="T32" fmla="*/ 92647 w 1061"/>
                <a:gd name="T33" fmla="*/ 346221 h 380"/>
                <a:gd name="T34" fmla="*/ 157499 w 1061"/>
                <a:gd name="T35" fmla="*/ 367945 h 380"/>
                <a:gd name="T36" fmla="*/ 231616 w 1061"/>
                <a:gd name="T37" fmla="*/ 388311 h 380"/>
                <a:gd name="T38" fmla="*/ 318086 w 1061"/>
                <a:gd name="T39" fmla="*/ 408676 h 380"/>
                <a:gd name="T40" fmla="*/ 419998 w 1061"/>
                <a:gd name="T41" fmla="*/ 429042 h 380"/>
                <a:gd name="T42" fmla="*/ 531174 w 1061"/>
                <a:gd name="T43" fmla="*/ 445335 h 380"/>
                <a:gd name="T44" fmla="*/ 654702 w 1061"/>
                <a:gd name="T45" fmla="*/ 462986 h 380"/>
                <a:gd name="T46" fmla="*/ 849260 w 1061"/>
                <a:gd name="T47" fmla="*/ 483352 h 380"/>
                <a:gd name="T48" fmla="*/ 1139553 w 1061"/>
                <a:gd name="T49" fmla="*/ 503717 h 380"/>
                <a:gd name="T50" fmla="*/ 1469992 w 1061"/>
                <a:gd name="T51" fmla="*/ 511864 h 380"/>
                <a:gd name="T52" fmla="*/ 1797343 w 1061"/>
                <a:gd name="T53" fmla="*/ 511864 h 380"/>
                <a:gd name="T54" fmla="*/ 2124694 w 1061"/>
                <a:gd name="T55" fmla="*/ 503717 h 380"/>
                <a:gd name="T56" fmla="*/ 2414987 w 1061"/>
                <a:gd name="T57" fmla="*/ 483352 h 380"/>
                <a:gd name="T58" fmla="*/ 2612633 w 1061"/>
                <a:gd name="T59" fmla="*/ 462986 h 380"/>
                <a:gd name="T60" fmla="*/ 2733073 w 1061"/>
                <a:gd name="T61" fmla="*/ 445335 h 380"/>
                <a:gd name="T62" fmla="*/ 2844249 w 1061"/>
                <a:gd name="T63" fmla="*/ 429042 h 380"/>
                <a:gd name="T64" fmla="*/ 2949248 w 1061"/>
                <a:gd name="T65" fmla="*/ 408676 h 380"/>
                <a:gd name="T66" fmla="*/ 3032630 w 1061"/>
                <a:gd name="T67" fmla="*/ 388311 h 380"/>
                <a:gd name="T68" fmla="*/ 3106747 w 1061"/>
                <a:gd name="T69" fmla="*/ 367945 h 380"/>
                <a:gd name="T70" fmla="*/ 3174689 w 1061"/>
                <a:gd name="T71" fmla="*/ 346221 h 380"/>
                <a:gd name="T72" fmla="*/ 3221012 w 1061"/>
                <a:gd name="T73" fmla="*/ 321782 h 380"/>
                <a:gd name="T74" fmla="*/ 3258071 w 1061"/>
                <a:gd name="T75" fmla="*/ 297343 h 380"/>
                <a:gd name="T76" fmla="*/ 3267335 w 1061"/>
                <a:gd name="T77" fmla="*/ 268830 h 380"/>
                <a:gd name="T78" fmla="*/ 3267335 w 1061"/>
                <a:gd name="T79" fmla="*/ 243033 h 380"/>
                <a:gd name="T80" fmla="*/ 3258071 w 1061"/>
                <a:gd name="T81" fmla="*/ 218594 h 380"/>
                <a:gd name="T82" fmla="*/ 3221012 w 1061"/>
                <a:gd name="T83" fmla="*/ 190082 h 380"/>
                <a:gd name="T84" fmla="*/ 3174689 w 1061"/>
                <a:gd name="T85" fmla="*/ 169716 h 380"/>
                <a:gd name="T86" fmla="*/ 3106747 w 1061"/>
                <a:gd name="T87" fmla="*/ 145277 h 380"/>
                <a:gd name="T88" fmla="*/ 3032630 w 1061"/>
                <a:gd name="T89" fmla="*/ 123553 h 380"/>
                <a:gd name="T90" fmla="*/ 2949248 w 1061"/>
                <a:gd name="T91" fmla="*/ 103187 h 380"/>
                <a:gd name="T92" fmla="*/ 2844249 w 1061"/>
                <a:gd name="T93" fmla="*/ 82821 h 380"/>
                <a:gd name="T94" fmla="*/ 2733073 w 1061"/>
                <a:gd name="T95" fmla="*/ 66529 h 380"/>
                <a:gd name="T96" fmla="*/ 2612633 w 1061"/>
                <a:gd name="T97" fmla="*/ 50236 h 380"/>
                <a:gd name="T98" fmla="*/ 2414987 w 1061"/>
                <a:gd name="T99" fmla="*/ 28512 h 380"/>
                <a:gd name="T100" fmla="*/ 2124694 w 1061"/>
                <a:gd name="T101" fmla="*/ 8146 h 380"/>
                <a:gd name="T102" fmla="*/ 1797343 w 1061"/>
                <a:gd name="T103" fmla="*/ 0 h 3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1"/>
                <a:gd name="T157" fmla="*/ 0 h 380"/>
                <a:gd name="T158" fmla="*/ 1061 w 1061"/>
                <a:gd name="T159" fmla="*/ 380 h 3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1" h="380">
                  <a:moveTo>
                    <a:pt x="530" y="0"/>
                  </a:moveTo>
                  <a:lnTo>
                    <a:pt x="476" y="0"/>
                  </a:lnTo>
                  <a:lnTo>
                    <a:pt x="421" y="3"/>
                  </a:lnTo>
                  <a:lnTo>
                    <a:pt x="369" y="6"/>
                  </a:lnTo>
                  <a:lnTo>
                    <a:pt x="321" y="12"/>
                  </a:lnTo>
                  <a:lnTo>
                    <a:pt x="275" y="21"/>
                  </a:lnTo>
                  <a:lnTo>
                    <a:pt x="233" y="31"/>
                  </a:lnTo>
                  <a:lnTo>
                    <a:pt x="212" y="37"/>
                  </a:lnTo>
                  <a:lnTo>
                    <a:pt x="191" y="43"/>
                  </a:lnTo>
                  <a:lnTo>
                    <a:pt x="172" y="49"/>
                  </a:lnTo>
                  <a:lnTo>
                    <a:pt x="154" y="55"/>
                  </a:lnTo>
                  <a:lnTo>
                    <a:pt x="136" y="61"/>
                  </a:lnTo>
                  <a:lnTo>
                    <a:pt x="118" y="67"/>
                  </a:lnTo>
                  <a:lnTo>
                    <a:pt x="103" y="76"/>
                  </a:lnTo>
                  <a:lnTo>
                    <a:pt x="87" y="82"/>
                  </a:lnTo>
                  <a:lnTo>
                    <a:pt x="75" y="91"/>
                  </a:lnTo>
                  <a:lnTo>
                    <a:pt x="63" y="97"/>
                  </a:lnTo>
                  <a:lnTo>
                    <a:pt x="51" y="107"/>
                  </a:lnTo>
                  <a:lnTo>
                    <a:pt x="39" y="116"/>
                  </a:lnTo>
                  <a:lnTo>
                    <a:pt x="30" y="125"/>
                  </a:lnTo>
                  <a:lnTo>
                    <a:pt x="21" y="131"/>
                  </a:lnTo>
                  <a:lnTo>
                    <a:pt x="15" y="140"/>
                  </a:lnTo>
                  <a:lnTo>
                    <a:pt x="9" y="149"/>
                  </a:lnTo>
                  <a:lnTo>
                    <a:pt x="6" y="161"/>
                  </a:lnTo>
                  <a:lnTo>
                    <a:pt x="0" y="170"/>
                  </a:lnTo>
                  <a:lnTo>
                    <a:pt x="0" y="179"/>
                  </a:lnTo>
                  <a:lnTo>
                    <a:pt x="0" y="189"/>
                  </a:lnTo>
                  <a:lnTo>
                    <a:pt x="0" y="198"/>
                  </a:lnTo>
                  <a:lnTo>
                    <a:pt x="0" y="207"/>
                  </a:lnTo>
                  <a:lnTo>
                    <a:pt x="6" y="219"/>
                  </a:lnTo>
                  <a:lnTo>
                    <a:pt x="9" y="228"/>
                  </a:lnTo>
                  <a:lnTo>
                    <a:pt x="15" y="237"/>
                  </a:lnTo>
                  <a:lnTo>
                    <a:pt x="21" y="246"/>
                  </a:lnTo>
                  <a:lnTo>
                    <a:pt x="30" y="255"/>
                  </a:lnTo>
                  <a:lnTo>
                    <a:pt x="39" y="262"/>
                  </a:lnTo>
                  <a:lnTo>
                    <a:pt x="51" y="271"/>
                  </a:lnTo>
                  <a:lnTo>
                    <a:pt x="63" y="280"/>
                  </a:lnTo>
                  <a:lnTo>
                    <a:pt x="75" y="286"/>
                  </a:lnTo>
                  <a:lnTo>
                    <a:pt x="87" y="295"/>
                  </a:lnTo>
                  <a:lnTo>
                    <a:pt x="103" y="301"/>
                  </a:lnTo>
                  <a:lnTo>
                    <a:pt x="118" y="310"/>
                  </a:lnTo>
                  <a:lnTo>
                    <a:pt x="136" y="316"/>
                  </a:lnTo>
                  <a:lnTo>
                    <a:pt x="154" y="322"/>
                  </a:lnTo>
                  <a:lnTo>
                    <a:pt x="172" y="328"/>
                  </a:lnTo>
                  <a:lnTo>
                    <a:pt x="191" y="334"/>
                  </a:lnTo>
                  <a:lnTo>
                    <a:pt x="212" y="341"/>
                  </a:lnTo>
                  <a:lnTo>
                    <a:pt x="233" y="347"/>
                  </a:lnTo>
                  <a:lnTo>
                    <a:pt x="275" y="356"/>
                  </a:lnTo>
                  <a:lnTo>
                    <a:pt x="321" y="365"/>
                  </a:lnTo>
                  <a:lnTo>
                    <a:pt x="369" y="371"/>
                  </a:lnTo>
                  <a:lnTo>
                    <a:pt x="421" y="374"/>
                  </a:lnTo>
                  <a:lnTo>
                    <a:pt x="476" y="377"/>
                  </a:lnTo>
                  <a:lnTo>
                    <a:pt x="530" y="380"/>
                  </a:lnTo>
                  <a:lnTo>
                    <a:pt x="582" y="377"/>
                  </a:lnTo>
                  <a:lnTo>
                    <a:pt x="636" y="374"/>
                  </a:lnTo>
                  <a:lnTo>
                    <a:pt x="688" y="371"/>
                  </a:lnTo>
                  <a:lnTo>
                    <a:pt x="736" y="365"/>
                  </a:lnTo>
                  <a:lnTo>
                    <a:pt x="782" y="356"/>
                  </a:lnTo>
                  <a:lnTo>
                    <a:pt x="824" y="347"/>
                  </a:lnTo>
                  <a:lnTo>
                    <a:pt x="846" y="341"/>
                  </a:lnTo>
                  <a:lnTo>
                    <a:pt x="867" y="334"/>
                  </a:lnTo>
                  <a:lnTo>
                    <a:pt x="885" y="328"/>
                  </a:lnTo>
                  <a:lnTo>
                    <a:pt x="903" y="322"/>
                  </a:lnTo>
                  <a:lnTo>
                    <a:pt x="921" y="316"/>
                  </a:lnTo>
                  <a:lnTo>
                    <a:pt x="940" y="310"/>
                  </a:lnTo>
                  <a:lnTo>
                    <a:pt x="955" y="301"/>
                  </a:lnTo>
                  <a:lnTo>
                    <a:pt x="970" y="295"/>
                  </a:lnTo>
                  <a:lnTo>
                    <a:pt x="982" y="286"/>
                  </a:lnTo>
                  <a:lnTo>
                    <a:pt x="994" y="280"/>
                  </a:lnTo>
                  <a:lnTo>
                    <a:pt x="1006" y="271"/>
                  </a:lnTo>
                  <a:lnTo>
                    <a:pt x="1018" y="262"/>
                  </a:lnTo>
                  <a:lnTo>
                    <a:pt x="1028" y="255"/>
                  </a:lnTo>
                  <a:lnTo>
                    <a:pt x="1037" y="246"/>
                  </a:lnTo>
                  <a:lnTo>
                    <a:pt x="1043" y="237"/>
                  </a:lnTo>
                  <a:lnTo>
                    <a:pt x="1049" y="228"/>
                  </a:lnTo>
                  <a:lnTo>
                    <a:pt x="1055" y="219"/>
                  </a:lnTo>
                  <a:lnTo>
                    <a:pt x="1058" y="207"/>
                  </a:lnTo>
                  <a:lnTo>
                    <a:pt x="1058" y="198"/>
                  </a:lnTo>
                  <a:lnTo>
                    <a:pt x="1061" y="189"/>
                  </a:lnTo>
                  <a:lnTo>
                    <a:pt x="1058" y="179"/>
                  </a:lnTo>
                  <a:lnTo>
                    <a:pt x="1058" y="170"/>
                  </a:lnTo>
                  <a:lnTo>
                    <a:pt x="1055" y="161"/>
                  </a:lnTo>
                  <a:lnTo>
                    <a:pt x="1049" y="149"/>
                  </a:lnTo>
                  <a:lnTo>
                    <a:pt x="1043" y="140"/>
                  </a:lnTo>
                  <a:lnTo>
                    <a:pt x="1037" y="131"/>
                  </a:lnTo>
                  <a:lnTo>
                    <a:pt x="1028" y="125"/>
                  </a:lnTo>
                  <a:lnTo>
                    <a:pt x="1018" y="116"/>
                  </a:lnTo>
                  <a:lnTo>
                    <a:pt x="1006" y="107"/>
                  </a:lnTo>
                  <a:lnTo>
                    <a:pt x="994" y="97"/>
                  </a:lnTo>
                  <a:lnTo>
                    <a:pt x="982" y="91"/>
                  </a:lnTo>
                  <a:lnTo>
                    <a:pt x="970" y="82"/>
                  </a:lnTo>
                  <a:lnTo>
                    <a:pt x="955" y="76"/>
                  </a:lnTo>
                  <a:lnTo>
                    <a:pt x="940" y="67"/>
                  </a:lnTo>
                  <a:lnTo>
                    <a:pt x="921" y="61"/>
                  </a:lnTo>
                  <a:lnTo>
                    <a:pt x="903" y="55"/>
                  </a:lnTo>
                  <a:lnTo>
                    <a:pt x="885" y="49"/>
                  </a:lnTo>
                  <a:lnTo>
                    <a:pt x="867" y="43"/>
                  </a:lnTo>
                  <a:lnTo>
                    <a:pt x="846" y="37"/>
                  </a:lnTo>
                  <a:lnTo>
                    <a:pt x="824" y="31"/>
                  </a:lnTo>
                  <a:lnTo>
                    <a:pt x="782" y="21"/>
                  </a:lnTo>
                  <a:lnTo>
                    <a:pt x="736" y="12"/>
                  </a:lnTo>
                  <a:lnTo>
                    <a:pt x="688" y="6"/>
                  </a:lnTo>
                  <a:lnTo>
                    <a:pt x="636" y="3"/>
                  </a:lnTo>
                  <a:lnTo>
                    <a:pt x="582" y="0"/>
                  </a:lnTo>
                  <a:lnTo>
                    <a:pt x="530" y="0"/>
                  </a:lnTo>
                </a:path>
              </a:pathLst>
            </a:custGeom>
            <a:noFill/>
            <a:ln w="19050">
              <a:noFill/>
              <a:round/>
              <a:headEnd/>
              <a:tailEnd/>
            </a:ln>
            <a:scene3d>
              <a:camera prst="orthographicFront"/>
              <a:lightRig rig="threePt" dir="t"/>
            </a:scene3d>
            <a:sp3d>
              <a:bevelT w="165100" prst="coolSlant"/>
            </a:sp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394" name="Rectangle 42"/>
            <p:cNvSpPr>
              <a:spLocks noChangeArrowheads="1"/>
            </p:cNvSpPr>
            <p:nvPr/>
          </p:nvSpPr>
          <p:spPr bwMode="auto">
            <a:xfrm>
              <a:off x="3424140" y="5689261"/>
              <a:ext cx="2619726" cy="228164"/>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Improved Quality of Cancer Care</a:t>
              </a:r>
            </a:p>
          </p:txBody>
        </p:sp>
        <p:sp>
          <p:nvSpPr>
            <p:cNvPr id="16395" name="Freeform 49"/>
            <p:cNvSpPr>
              <a:spLocks/>
            </p:cNvSpPr>
            <p:nvPr/>
          </p:nvSpPr>
          <p:spPr bwMode="auto">
            <a:xfrm>
              <a:off x="3622821" y="5391089"/>
              <a:ext cx="2224087" cy="120650"/>
            </a:xfrm>
            <a:custGeom>
              <a:avLst/>
              <a:gdLst>
                <a:gd name="T0" fmla="*/ 0 w 1401"/>
                <a:gd name="T1" fmla="*/ 120650 h 76"/>
                <a:gd name="T2" fmla="*/ 0 w 1401"/>
                <a:gd name="T3" fmla="*/ 111125 h 76"/>
                <a:gd name="T4" fmla="*/ 0 w 1401"/>
                <a:gd name="T5" fmla="*/ 106363 h 76"/>
                <a:gd name="T6" fmla="*/ 4762 w 1401"/>
                <a:gd name="T7" fmla="*/ 101600 h 76"/>
                <a:gd name="T8" fmla="*/ 14287 w 1401"/>
                <a:gd name="T9" fmla="*/ 96837 h 76"/>
                <a:gd name="T10" fmla="*/ 19050 w 1401"/>
                <a:gd name="T11" fmla="*/ 92075 h 76"/>
                <a:gd name="T12" fmla="*/ 30162 w 1401"/>
                <a:gd name="T13" fmla="*/ 87312 h 76"/>
                <a:gd name="T14" fmla="*/ 39687 w 1401"/>
                <a:gd name="T15" fmla="*/ 82550 h 76"/>
                <a:gd name="T16" fmla="*/ 53975 w 1401"/>
                <a:gd name="T17" fmla="*/ 77787 h 76"/>
                <a:gd name="T18" fmla="*/ 82550 w 1401"/>
                <a:gd name="T19" fmla="*/ 68262 h 76"/>
                <a:gd name="T20" fmla="*/ 111125 w 1401"/>
                <a:gd name="T21" fmla="*/ 63500 h 76"/>
                <a:gd name="T22" fmla="*/ 144462 w 1401"/>
                <a:gd name="T23" fmla="*/ 58738 h 76"/>
                <a:gd name="T24" fmla="*/ 184150 w 1401"/>
                <a:gd name="T25" fmla="*/ 58738 h 76"/>
                <a:gd name="T26" fmla="*/ 925512 w 1401"/>
                <a:gd name="T27" fmla="*/ 58738 h 76"/>
                <a:gd name="T28" fmla="*/ 963612 w 1401"/>
                <a:gd name="T29" fmla="*/ 58738 h 76"/>
                <a:gd name="T30" fmla="*/ 996950 w 1401"/>
                <a:gd name="T31" fmla="*/ 53975 h 76"/>
                <a:gd name="T32" fmla="*/ 1030287 w 1401"/>
                <a:gd name="T33" fmla="*/ 49212 h 76"/>
                <a:gd name="T34" fmla="*/ 1054100 w 1401"/>
                <a:gd name="T35" fmla="*/ 39687 h 76"/>
                <a:gd name="T36" fmla="*/ 1069975 w 1401"/>
                <a:gd name="T37" fmla="*/ 33337 h 76"/>
                <a:gd name="T38" fmla="*/ 1079500 w 1401"/>
                <a:gd name="T39" fmla="*/ 33337 h 76"/>
                <a:gd name="T40" fmla="*/ 1089025 w 1401"/>
                <a:gd name="T41" fmla="*/ 28575 h 76"/>
                <a:gd name="T42" fmla="*/ 1098550 w 1401"/>
                <a:gd name="T43" fmla="*/ 19050 h 76"/>
                <a:gd name="T44" fmla="*/ 1103312 w 1401"/>
                <a:gd name="T45" fmla="*/ 14288 h 76"/>
                <a:gd name="T46" fmla="*/ 1108075 w 1401"/>
                <a:gd name="T47" fmla="*/ 9525 h 76"/>
                <a:gd name="T48" fmla="*/ 1112837 w 1401"/>
                <a:gd name="T49" fmla="*/ 4762 h 76"/>
                <a:gd name="T50" fmla="*/ 1112837 w 1401"/>
                <a:gd name="T51" fmla="*/ 0 h 76"/>
                <a:gd name="T52" fmla="*/ 1112837 w 1401"/>
                <a:gd name="T53" fmla="*/ 4762 h 76"/>
                <a:gd name="T54" fmla="*/ 1117600 w 1401"/>
                <a:gd name="T55" fmla="*/ 9525 h 76"/>
                <a:gd name="T56" fmla="*/ 1122362 w 1401"/>
                <a:gd name="T57" fmla="*/ 14288 h 76"/>
                <a:gd name="T58" fmla="*/ 1127125 w 1401"/>
                <a:gd name="T59" fmla="*/ 19050 h 76"/>
                <a:gd name="T60" fmla="*/ 1131887 w 1401"/>
                <a:gd name="T61" fmla="*/ 28575 h 76"/>
                <a:gd name="T62" fmla="*/ 1141412 w 1401"/>
                <a:gd name="T63" fmla="*/ 33337 h 76"/>
                <a:gd name="T64" fmla="*/ 1155700 w 1401"/>
                <a:gd name="T65" fmla="*/ 33337 h 76"/>
                <a:gd name="T66" fmla="*/ 1165225 w 1401"/>
                <a:gd name="T67" fmla="*/ 39687 h 76"/>
                <a:gd name="T68" fmla="*/ 1193800 w 1401"/>
                <a:gd name="T69" fmla="*/ 49212 h 76"/>
                <a:gd name="T70" fmla="*/ 1223962 w 1401"/>
                <a:gd name="T71" fmla="*/ 53975 h 76"/>
                <a:gd name="T72" fmla="*/ 1262062 w 1401"/>
                <a:gd name="T73" fmla="*/ 58738 h 76"/>
                <a:gd name="T74" fmla="*/ 1295400 w 1401"/>
                <a:gd name="T75" fmla="*/ 58738 h 76"/>
                <a:gd name="T76" fmla="*/ 2041525 w 1401"/>
                <a:gd name="T77" fmla="*/ 58738 h 76"/>
                <a:gd name="T78" fmla="*/ 2074862 w 1401"/>
                <a:gd name="T79" fmla="*/ 58738 h 76"/>
                <a:gd name="T80" fmla="*/ 2114550 w 1401"/>
                <a:gd name="T81" fmla="*/ 63500 h 76"/>
                <a:gd name="T82" fmla="*/ 2143125 w 1401"/>
                <a:gd name="T83" fmla="*/ 68262 h 76"/>
                <a:gd name="T84" fmla="*/ 2171700 w 1401"/>
                <a:gd name="T85" fmla="*/ 77787 h 76"/>
                <a:gd name="T86" fmla="*/ 2181225 w 1401"/>
                <a:gd name="T87" fmla="*/ 82550 h 76"/>
                <a:gd name="T88" fmla="*/ 2190750 w 1401"/>
                <a:gd name="T89" fmla="*/ 87312 h 76"/>
                <a:gd name="T90" fmla="*/ 2200275 w 1401"/>
                <a:gd name="T91" fmla="*/ 92075 h 76"/>
                <a:gd name="T92" fmla="*/ 2209800 w 1401"/>
                <a:gd name="T93" fmla="*/ 96837 h 76"/>
                <a:gd name="T94" fmla="*/ 2214562 w 1401"/>
                <a:gd name="T95" fmla="*/ 101600 h 76"/>
                <a:gd name="T96" fmla="*/ 2219325 w 1401"/>
                <a:gd name="T97" fmla="*/ 106363 h 76"/>
                <a:gd name="T98" fmla="*/ 2224087 w 1401"/>
                <a:gd name="T99" fmla="*/ 111125 h 76"/>
                <a:gd name="T100" fmla="*/ 2224087 w 1401"/>
                <a:gd name="T101" fmla="*/ 120650 h 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01"/>
                <a:gd name="T154" fmla="*/ 0 h 76"/>
                <a:gd name="T155" fmla="*/ 1401 w 1401"/>
                <a:gd name="T156" fmla="*/ 76 h 7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01" h="76">
                  <a:moveTo>
                    <a:pt x="0" y="76"/>
                  </a:moveTo>
                  <a:lnTo>
                    <a:pt x="0" y="70"/>
                  </a:lnTo>
                  <a:lnTo>
                    <a:pt x="0" y="67"/>
                  </a:lnTo>
                  <a:lnTo>
                    <a:pt x="3" y="64"/>
                  </a:lnTo>
                  <a:lnTo>
                    <a:pt x="9" y="61"/>
                  </a:lnTo>
                  <a:lnTo>
                    <a:pt x="12" y="58"/>
                  </a:lnTo>
                  <a:lnTo>
                    <a:pt x="19" y="55"/>
                  </a:lnTo>
                  <a:lnTo>
                    <a:pt x="25" y="52"/>
                  </a:lnTo>
                  <a:lnTo>
                    <a:pt x="34" y="49"/>
                  </a:lnTo>
                  <a:lnTo>
                    <a:pt x="52" y="43"/>
                  </a:lnTo>
                  <a:lnTo>
                    <a:pt x="70" y="40"/>
                  </a:lnTo>
                  <a:lnTo>
                    <a:pt x="91" y="37"/>
                  </a:lnTo>
                  <a:lnTo>
                    <a:pt x="116" y="37"/>
                  </a:lnTo>
                  <a:lnTo>
                    <a:pt x="583" y="37"/>
                  </a:lnTo>
                  <a:lnTo>
                    <a:pt x="607" y="37"/>
                  </a:lnTo>
                  <a:lnTo>
                    <a:pt x="628" y="34"/>
                  </a:lnTo>
                  <a:lnTo>
                    <a:pt x="649" y="31"/>
                  </a:lnTo>
                  <a:lnTo>
                    <a:pt x="664" y="25"/>
                  </a:lnTo>
                  <a:lnTo>
                    <a:pt x="674" y="21"/>
                  </a:lnTo>
                  <a:lnTo>
                    <a:pt x="680" y="21"/>
                  </a:lnTo>
                  <a:lnTo>
                    <a:pt x="686" y="18"/>
                  </a:lnTo>
                  <a:lnTo>
                    <a:pt x="692" y="12"/>
                  </a:lnTo>
                  <a:lnTo>
                    <a:pt x="695" y="9"/>
                  </a:lnTo>
                  <a:lnTo>
                    <a:pt x="698" y="6"/>
                  </a:lnTo>
                  <a:lnTo>
                    <a:pt x="701" y="3"/>
                  </a:lnTo>
                  <a:lnTo>
                    <a:pt x="701" y="0"/>
                  </a:lnTo>
                  <a:lnTo>
                    <a:pt x="701" y="3"/>
                  </a:lnTo>
                  <a:lnTo>
                    <a:pt x="704" y="6"/>
                  </a:lnTo>
                  <a:lnTo>
                    <a:pt x="707" y="9"/>
                  </a:lnTo>
                  <a:lnTo>
                    <a:pt x="710" y="12"/>
                  </a:lnTo>
                  <a:lnTo>
                    <a:pt x="713" y="18"/>
                  </a:lnTo>
                  <a:lnTo>
                    <a:pt x="719" y="21"/>
                  </a:lnTo>
                  <a:lnTo>
                    <a:pt x="728" y="21"/>
                  </a:lnTo>
                  <a:lnTo>
                    <a:pt x="734" y="25"/>
                  </a:lnTo>
                  <a:lnTo>
                    <a:pt x="752" y="31"/>
                  </a:lnTo>
                  <a:lnTo>
                    <a:pt x="771" y="34"/>
                  </a:lnTo>
                  <a:lnTo>
                    <a:pt x="795" y="37"/>
                  </a:lnTo>
                  <a:lnTo>
                    <a:pt x="816" y="37"/>
                  </a:lnTo>
                  <a:lnTo>
                    <a:pt x="1286" y="37"/>
                  </a:lnTo>
                  <a:lnTo>
                    <a:pt x="1307" y="37"/>
                  </a:lnTo>
                  <a:lnTo>
                    <a:pt x="1332" y="40"/>
                  </a:lnTo>
                  <a:lnTo>
                    <a:pt x="1350" y="43"/>
                  </a:lnTo>
                  <a:lnTo>
                    <a:pt x="1368" y="49"/>
                  </a:lnTo>
                  <a:lnTo>
                    <a:pt x="1374" y="52"/>
                  </a:lnTo>
                  <a:lnTo>
                    <a:pt x="1380" y="55"/>
                  </a:lnTo>
                  <a:lnTo>
                    <a:pt x="1386" y="58"/>
                  </a:lnTo>
                  <a:lnTo>
                    <a:pt x="1392" y="61"/>
                  </a:lnTo>
                  <a:lnTo>
                    <a:pt x="1395" y="64"/>
                  </a:lnTo>
                  <a:lnTo>
                    <a:pt x="1398" y="67"/>
                  </a:lnTo>
                  <a:lnTo>
                    <a:pt x="1401" y="70"/>
                  </a:lnTo>
                  <a:lnTo>
                    <a:pt x="1401" y="76"/>
                  </a:lnTo>
                </a:path>
              </a:pathLst>
            </a:custGeom>
            <a:noFill/>
            <a:ln w="19050">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396" name="Line 50"/>
            <p:cNvSpPr>
              <a:spLocks noChangeShapeType="1"/>
            </p:cNvSpPr>
            <p:nvPr/>
          </p:nvSpPr>
          <p:spPr bwMode="auto">
            <a:xfrm>
              <a:off x="4734071" y="5395853"/>
              <a:ext cx="1587" cy="120650"/>
            </a:xfrm>
            <a:prstGeom prst="line">
              <a:avLst/>
            </a:prstGeom>
            <a:noFill/>
            <a:ln w="19050">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397" name="Rectangle 131"/>
            <p:cNvSpPr>
              <a:spLocks noChangeArrowheads="1"/>
            </p:cNvSpPr>
            <p:nvPr/>
          </p:nvSpPr>
          <p:spPr bwMode="auto">
            <a:xfrm>
              <a:off x="2711799" y="6305490"/>
              <a:ext cx="4046130" cy="423732"/>
            </a:xfrm>
            <a:prstGeom prst="rect">
              <a:avLst/>
            </a:prstGeom>
            <a:noFill/>
            <a:ln w="19050">
              <a:noFill/>
              <a:miter lim="800000"/>
              <a:headEnd/>
              <a:tailEnd/>
            </a:ln>
            <a:scene3d>
              <a:camera prst="orthographicFront"/>
              <a:lightRig rig="threePt" dir="t"/>
            </a:scene3d>
            <a:sp3d>
              <a:bevelT/>
            </a:sp3d>
          </p:spPr>
          <p:txBody>
            <a:bodyPr wrap="square" tIns="91440" bIns="9144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Improved Cancer-Related Health Outcomes </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398" name="Oval 7"/>
            <p:cNvSpPr>
              <a:spLocks noChangeAspect="1" noChangeArrowheads="1"/>
            </p:cNvSpPr>
            <p:nvPr/>
          </p:nvSpPr>
          <p:spPr bwMode="auto">
            <a:xfrm>
              <a:off x="3057525" y="2114490"/>
              <a:ext cx="3352800" cy="3276600"/>
            </a:xfrm>
            <a:prstGeom prst="ellipse">
              <a:avLst/>
            </a:prstGeom>
            <a:solidFill>
              <a:srgbClr val="7F00A2"/>
            </a:solidFill>
            <a:ln w="19050">
              <a:noFill/>
              <a:round/>
              <a:headEnd/>
              <a:tailEnd/>
            </a:ln>
            <a:scene3d>
              <a:camera prst="orthographicFront"/>
              <a:lightRig rig="threePt" dir="t"/>
            </a:scene3d>
            <a:sp3d>
              <a:bevelT w="165100" prst="coolSlant"/>
            </a:sp3d>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399" name="Text Box 12"/>
            <p:cNvSpPr txBox="1">
              <a:spLocks noChangeArrowheads="1"/>
            </p:cNvSpPr>
            <p:nvPr/>
          </p:nvSpPr>
          <p:spPr bwMode="auto">
            <a:xfrm>
              <a:off x="3925887" y="2190690"/>
              <a:ext cx="1616075" cy="488921"/>
            </a:xfrm>
            <a:prstGeom prst="rect">
              <a:avLst/>
            </a:prstGeom>
            <a:noFill/>
            <a:ln w="9525">
              <a:noFill/>
              <a:miter lim="800000"/>
              <a:headEnd/>
              <a:tailEnd/>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Local Community Environment </a:t>
              </a:r>
            </a:p>
          </p:txBody>
        </p:sp>
        <p:sp>
          <p:nvSpPr>
            <p:cNvPr id="16400" name="Freeform 27"/>
            <p:cNvSpPr>
              <a:spLocks/>
            </p:cNvSpPr>
            <p:nvPr/>
          </p:nvSpPr>
          <p:spPr bwMode="auto">
            <a:xfrm>
              <a:off x="3197225" y="2655828"/>
              <a:ext cx="3071812" cy="2716212"/>
            </a:xfrm>
            <a:custGeom>
              <a:avLst/>
              <a:gdLst>
                <a:gd name="T0" fmla="*/ 1377950 w 1935"/>
                <a:gd name="T1" fmla="*/ 4762 h 1711"/>
                <a:gd name="T2" fmla="*/ 1150937 w 1935"/>
                <a:gd name="T3" fmla="*/ 44450 h 1711"/>
                <a:gd name="T4" fmla="*/ 939800 w 1935"/>
                <a:gd name="T5" fmla="*/ 106362 h 1711"/>
                <a:gd name="T6" fmla="*/ 741362 w 1935"/>
                <a:gd name="T7" fmla="*/ 198437 h 1711"/>
                <a:gd name="T8" fmla="*/ 558800 w 1935"/>
                <a:gd name="T9" fmla="*/ 309562 h 1711"/>
                <a:gd name="T10" fmla="*/ 400050 w 1935"/>
                <a:gd name="T11" fmla="*/ 444500 h 1711"/>
                <a:gd name="T12" fmla="*/ 260350 w 1935"/>
                <a:gd name="T13" fmla="*/ 598487 h 1711"/>
                <a:gd name="T14" fmla="*/ 149225 w 1935"/>
                <a:gd name="T15" fmla="*/ 766762 h 1711"/>
                <a:gd name="T16" fmla="*/ 68262 w 1935"/>
                <a:gd name="T17" fmla="*/ 955675 h 1711"/>
                <a:gd name="T18" fmla="*/ 20637 w 1935"/>
                <a:gd name="T19" fmla="*/ 1149350 h 1711"/>
                <a:gd name="T20" fmla="*/ 0 w 1935"/>
                <a:gd name="T21" fmla="*/ 1355725 h 1711"/>
                <a:gd name="T22" fmla="*/ 20637 w 1935"/>
                <a:gd name="T23" fmla="*/ 1563687 h 1711"/>
                <a:gd name="T24" fmla="*/ 68262 w 1935"/>
                <a:gd name="T25" fmla="*/ 1762125 h 1711"/>
                <a:gd name="T26" fmla="*/ 149225 w 1935"/>
                <a:gd name="T27" fmla="*/ 1944687 h 1711"/>
                <a:gd name="T28" fmla="*/ 260350 w 1935"/>
                <a:gd name="T29" fmla="*/ 2117725 h 1711"/>
                <a:gd name="T30" fmla="*/ 400050 w 1935"/>
                <a:gd name="T31" fmla="*/ 2268537 h 1711"/>
                <a:gd name="T32" fmla="*/ 558800 w 1935"/>
                <a:gd name="T33" fmla="*/ 2403475 h 1711"/>
                <a:gd name="T34" fmla="*/ 741362 w 1935"/>
                <a:gd name="T35" fmla="*/ 2519362 h 1711"/>
                <a:gd name="T36" fmla="*/ 939800 w 1935"/>
                <a:gd name="T37" fmla="*/ 2605087 h 1711"/>
                <a:gd name="T38" fmla="*/ 1150937 w 1935"/>
                <a:gd name="T39" fmla="*/ 2673350 h 1711"/>
                <a:gd name="T40" fmla="*/ 1377950 w 1935"/>
                <a:gd name="T41" fmla="*/ 2706687 h 1711"/>
                <a:gd name="T42" fmla="*/ 1612900 w 1935"/>
                <a:gd name="T43" fmla="*/ 2711450 h 1711"/>
                <a:gd name="T44" fmla="*/ 1844675 w 1935"/>
                <a:gd name="T45" fmla="*/ 2687637 h 1711"/>
                <a:gd name="T46" fmla="*/ 2060575 w 1935"/>
                <a:gd name="T47" fmla="*/ 2630487 h 1711"/>
                <a:gd name="T48" fmla="*/ 2268537 w 1935"/>
                <a:gd name="T49" fmla="*/ 2552700 h 1711"/>
                <a:gd name="T50" fmla="*/ 2455862 w 1935"/>
                <a:gd name="T51" fmla="*/ 2446337 h 1711"/>
                <a:gd name="T52" fmla="*/ 2619375 w 1935"/>
                <a:gd name="T53" fmla="*/ 2316162 h 1711"/>
                <a:gd name="T54" fmla="*/ 2763837 w 1935"/>
                <a:gd name="T55" fmla="*/ 2171700 h 1711"/>
                <a:gd name="T56" fmla="*/ 2884487 w 1935"/>
                <a:gd name="T57" fmla="*/ 2001837 h 1711"/>
                <a:gd name="T58" fmla="*/ 2976562 w 1935"/>
                <a:gd name="T59" fmla="*/ 1824037 h 1711"/>
                <a:gd name="T60" fmla="*/ 3038475 w 1935"/>
                <a:gd name="T61" fmla="*/ 1630363 h 1711"/>
                <a:gd name="T62" fmla="*/ 3067050 w 1935"/>
                <a:gd name="T63" fmla="*/ 1428750 h 1711"/>
                <a:gd name="T64" fmla="*/ 3062287 w 1935"/>
                <a:gd name="T65" fmla="*/ 1220787 h 1711"/>
                <a:gd name="T66" fmla="*/ 3019425 w 1935"/>
                <a:gd name="T67" fmla="*/ 1019175 h 1711"/>
                <a:gd name="T68" fmla="*/ 2946400 w 1935"/>
                <a:gd name="T69" fmla="*/ 830262 h 1711"/>
                <a:gd name="T70" fmla="*/ 2846387 w 1935"/>
                <a:gd name="T71" fmla="*/ 652462 h 1711"/>
                <a:gd name="T72" fmla="*/ 2720975 w 1935"/>
                <a:gd name="T73" fmla="*/ 492125 h 1711"/>
                <a:gd name="T74" fmla="*/ 2566987 w 1935"/>
                <a:gd name="T75" fmla="*/ 352425 h 1711"/>
                <a:gd name="T76" fmla="*/ 2393950 w 1935"/>
                <a:gd name="T77" fmla="*/ 231775 h 1711"/>
                <a:gd name="T78" fmla="*/ 2200275 w 1935"/>
                <a:gd name="T79" fmla="*/ 134937 h 1711"/>
                <a:gd name="T80" fmla="*/ 1993900 w 1935"/>
                <a:gd name="T81" fmla="*/ 63500 h 1711"/>
                <a:gd name="T82" fmla="*/ 1766888 w 1935"/>
                <a:gd name="T83" fmla="*/ 14287 h 1711"/>
                <a:gd name="T84" fmla="*/ 1536700 w 1935"/>
                <a:gd name="T85" fmla="*/ 0 h 1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5"/>
                <a:gd name="T130" fmla="*/ 0 h 1711"/>
                <a:gd name="T131" fmla="*/ 1935 w 1935"/>
                <a:gd name="T132" fmla="*/ 1711 h 1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5" h="1711">
                  <a:moveTo>
                    <a:pt x="968" y="0"/>
                  </a:moveTo>
                  <a:lnTo>
                    <a:pt x="916" y="0"/>
                  </a:lnTo>
                  <a:lnTo>
                    <a:pt x="868" y="3"/>
                  </a:lnTo>
                  <a:lnTo>
                    <a:pt x="819" y="9"/>
                  </a:lnTo>
                  <a:lnTo>
                    <a:pt x="774" y="19"/>
                  </a:lnTo>
                  <a:lnTo>
                    <a:pt x="725" y="28"/>
                  </a:lnTo>
                  <a:lnTo>
                    <a:pt x="680" y="40"/>
                  </a:lnTo>
                  <a:lnTo>
                    <a:pt x="634" y="52"/>
                  </a:lnTo>
                  <a:lnTo>
                    <a:pt x="592" y="67"/>
                  </a:lnTo>
                  <a:lnTo>
                    <a:pt x="549" y="85"/>
                  </a:lnTo>
                  <a:lnTo>
                    <a:pt x="507" y="104"/>
                  </a:lnTo>
                  <a:lnTo>
                    <a:pt x="467" y="125"/>
                  </a:lnTo>
                  <a:lnTo>
                    <a:pt x="428" y="146"/>
                  </a:lnTo>
                  <a:lnTo>
                    <a:pt x="389" y="170"/>
                  </a:lnTo>
                  <a:lnTo>
                    <a:pt x="352" y="195"/>
                  </a:lnTo>
                  <a:lnTo>
                    <a:pt x="316" y="222"/>
                  </a:lnTo>
                  <a:lnTo>
                    <a:pt x="282" y="250"/>
                  </a:lnTo>
                  <a:lnTo>
                    <a:pt x="252" y="280"/>
                  </a:lnTo>
                  <a:lnTo>
                    <a:pt x="222" y="310"/>
                  </a:lnTo>
                  <a:lnTo>
                    <a:pt x="192" y="344"/>
                  </a:lnTo>
                  <a:lnTo>
                    <a:pt x="164" y="377"/>
                  </a:lnTo>
                  <a:lnTo>
                    <a:pt x="140" y="411"/>
                  </a:lnTo>
                  <a:lnTo>
                    <a:pt x="119" y="447"/>
                  </a:lnTo>
                  <a:lnTo>
                    <a:pt x="94" y="483"/>
                  </a:lnTo>
                  <a:lnTo>
                    <a:pt x="76" y="523"/>
                  </a:lnTo>
                  <a:lnTo>
                    <a:pt x="58" y="563"/>
                  </a:lnTo>
                  <a:lnTo>
                    <a:pt x="43" y="602"/>
                  </a:lnTo>
                  <a:lnTo>
                    <a:pt x="31" y="642"/>
                  </a:lnTo>
                  <a:lnTo>
                    <a:pt x="19" y="684"/>
                  </a:lnTo>
                  <a:lnTo>
                    <a:pt x="13" y="724"/>
                  </a:lnTo>
                  <a:lnTo>
                    <a:pt x="7" y="769"/>
                  </a:lnTo>
                  <a:lnTo>
                    <a:pt x="0" y="812"/>
                  </a:lnTo>
                  <a:lnTo>
                    <a:pt x="0" y="854"/>
                  </a:lnTo>
                  <a:lnTo>
                    <a:pt x="0" y="900"/>
                  </a:lnTo>
                  <a:lnTo>
                    <a:pt x="7" y="942"/>
                  </a:lnTo>
                  <a:lnTo>
                    <a:pt x="13" y="985"/>
                  </a:lnTo>
                  <a:lnTo>
                    <a:pt x="19" y="1027"/>
                  </a:lnTo>
                  <a:lnTo>
                    <a:pt x="31" y="1070"/>
                  </a:lnTo>
                  <a:lnTo>
                    <a:pt x="43" y="1110"/>
                  </a:lnTo>
                  <a:lnTo>
                    <a:pt x="58" y="1149"/>
                  </a:lnTo>
                  <a:lnTo>
                    <a:pt x="76" y="1189"/>
                  </a:lnTo>
                  <a:lnTo>
                    <a:pt x="94" y="1225"/>
                  </a:lnTo>
                  <a:lnTo>
                    <a:pt x="119" y="1261"/>
                  </a:lnTo>
                  <a:lnTo>
                    <a:pt x="140" y="1298"/>
                  </a:lnTo>
                  <a:lnTo>
                    <a:pt x="164" y="1334"/>
                  </a:lnTo>
                  <a:lnTo>
                    <a:pt x="192" y="1368"/>
                  </a:lnTo>
                  <a:lnTo>
                    <a:pt x="222" y="1398"/>
                  </a:lnTo>
                  <a:lnTo>
                    <a:pt x="252" y="1429"/>
                  </a:lnTo>
                  <a:lnTo>
                    <a:pt x="282" y="1459"/>
                  </a:lnTo>
                  <a:lnTo>
                    <a:pt x="316" y="1486"/>
                  </a:lnTo>
                  <a:lnTo>
                    <a:pt x="352" y="1514"/>
                  </a:lnTo>
                  <a:lnTo>
                    <a:pt x="389" y="1541"/>
                  </a:lnTo>
                  <a:lnTo>
                    <a:pt x="428" y="1562"/>
                  </a:lnTo>
                  <a:lnTo>
                    <a:pt x="467" y="1587"/>
                  </a:lnTo>
                  <a:lnTo>
                    <a:pt x="507" y="1608"/>
                  </a:lnTo>
                  <a:lnTo>
                    <a:pt x="549" y="1626"/>
                  </a:lnTo>
                  <a:lnTo>
                    <a:pt x="592" y="1641"/>
                  </a:lnTo>
                  <a:lnTo>
                    <a:pt x="634" y="1657"/>
                  </a:lnTo>
                  <a:lnTo>
                    <a:pt x="680" y="1672"/>
                  </a:lnTo>
                  <a:lnTo>
                    <a:pt x="725" y="1684"/>
                  </a:lnTo>
                  <a:lnTo>
                    <a:pt x="774" y="1693"/>
                  </a:lnTo>
                  <a:lnTo>
                    <a:pt x="819" y="1699"/>
                  </a:lnTo>
                  <a:lnTo>
                    <a:pt x="868" y="1705"/>
                  </a:lnTo>
                  <a:lnTo>
                    <a:pt x="916" y="1708"/>
                  </a:lnTo>
                  <a:lnTo>
                    <a:pt x="968" y="1711"/>
                  </a:lnTo>
                  <a:lnTo>
                    <a:pt x="1016" y="1708"/>
                  </a:lnTo>
                  <a:lnTo>
                    <a:pt x="1065" y="1705"/>
                  </a:lnTo>
                  <a:lnTo>
                    <a:pt x="1113" y="1699"/>
                  </a:lnTo>
                  <a:lnTo>
                    <a:pt x="1162" y="1693"/>
                  </a:lnTo>
                  <a:lnTo>
                    <a:pt x="1207" y="1684"/>
                  </a:lnTo>
                  <a:lnTo>
                    <a:pt x="1256" y="1672"/>
                  </a:lnTo>
                  <a:lnTo>
                    <a:pt x="1298" y="1657"/>
                  </a:lnTo>
                  <a:lnTo>
                    <a:pt x="1344" y="1641"/>
                  </a:lnTo>
                  <a:lnTo>
                    <a:pt x="1386" y="1626"/>
                  </a:lnTo>
                  <a:lnTo>
                    <a:pt x="1429" y="1608"/>
                  </a:lnTo>
                  <a:lnTo>
                    <a:pt x="1468" y="1587"/>
                  </a:lnTo>
                  <a:lnTo>
                    <a:pt x="1508" y="1562"/>
                  </a:lnTo>
                  <a:lnTo>
                    <a:pt x="1547" y="1541"/>
                  </a:lnTo>
                  <a:lnTo>
                    <a:pt x="1583" y="1514"/>
                  </a:lnTo>
                  <a:lnTo>
                    <a:pt x="1617" y="1486"/>
                  </a:lnTo>
                  <a:lnTo>
                    <a:pt x="1650" y="1459"/>
                  </a:lnTo>
                  <a:lnTo>
                    <a:pt x="1684" y="1429"/>
                  </a:lnTo>
                  <a:lnTo>
                    <a:pt x="1714" y="1398"/>
                  </a:lnTo>
                  <a:lnTo>
                    <a:pt x="1741" y="1368"/>
                  </a:lnTo>
                  <a:lnTo>
                    <a:pt x="1768" y="1334"/>
                  </a:lnTo>
                  <a:lnTo>
                    <a:pt x="1793" y="1298"/>
                  </a:lnTo>
                  <a:lnTo>
                    <a:pt x="1817" y="1261"/>
                  </a:lnTo>
                  <a:lnTo>
                    <a:pt x="1838" y="1225"/>
                  </a:lnTo>
                  <a:lnTo>
                    <a:pt x="1856" y="1189"/>
                  </a:lnTo>
                  <a:lnTo>
                    <a:pt x="1875" y="1149"/>
                  </a:lnTo>
                  <a:lnTo>
                    <a:pt x="1890" y="1110"/>
                  </a:lnTo>
                  <a:lnTo>
                    <a:pt x="1902" y="1070"/>
                  </a:lnTo>
                  <a:lnTo>
                    <a:pt x="1914" y="1027"/>
                  </a:lnTo>
                  <a:lnTo>
                    <a:pt x="1923" y="985"/>
                  </a:lnTo>
                  <a:lnTo>
                    <a:pt x="1929" y="942"/>
                  </a:lnTo>
                  <a:lnTo>
                    <a:pt x="1932" y="900"/>
                  </a:lnTo>
                  <a:lnTo>
                    <a:pt x="1935" y="854"/>
                  </a:lnTo>
                  <a:lnTo>
                    <a:pt x="1932" y="812"/>
                  </a:lnTo>
                  <a:lnTo>
                    <a:pt x="1929" y="769"/>
                  </a:lnTo>
                  <a:lnTo>
                    <a:pt x="1923" y="724"/>
                  </a:lnTo>
                  <a:lnTo>
                    <a:pt x="1914" y="684"/>
                  </a:lnTo>
                  <a:lnTo>
                    <a:pt x="1902" y="642"/>
                  </a:lnTo>
                  <a:lnTo>
                    <a:pt x="1890" y="602"/>
                  </a:lnTo>
                  <a:lnTo>
                    <a:pt x="1875" y="563"/>
                  </a:lnTo>
                  <a:lnTo>
                    <a:pt x="1856" y="523"/>
                  </a:lnTo>
                  <a:lnTo>
                    <a:pt x="1838" y="483"/>
                  </a:lnTo>
                  <a:lnTo>
                    <a:pt x="1817" y="447"/>
                  </a:lnTo>
                  <a:lnTo>
                    <a:pt x="1793" y="411"/>
                  </a:lnTo>
                  <a:lnTo>
                    <a:pt x="1768" y="377"/>
                  </a:lnTo>
                  <a:lnTo>
                    <a:pt x="1741" y="344"/>
                  </a:lnTo>
                  <a:lnTo>
                    <a:pt x="1714" y="310"/>
                  </a:lnTo>
                  <a:lnTo>
                    <a:pt x="1684" y="280"/>
                  </a:lnTo>
                  <a:lnTo>
                    <a:pt x="1650" y="250"/>
                  </a:lnTo>
                  <a:lnTo>
                    <a:pt x="1617" y="222"/>
                  </a:lnTo>
                  <a:lnTo>
                    <a:pt x="1583" y="195"/>
                  </a:lnTo>
                  <a:lnTo>
                    <a:pt x="1547" y="170"/>
                  </a:lnTo>
                  <a:lnTo>
                    <a:pt x="1508" y="146"/>
                  </a:lnTo>
                  <a:lnTo>
                    <a:pt x="1468" y="125"/>
                  </a:lnTo>
                  <a:lnTo>
                    <a:pt x="1429" y="104"/>
                  </a:lnTo>
                  <a:lnTo>
                    <a:pt x="1386" y="85"/>
                  </a:lnTo>
                  <a:lnTo>
                    <a:pt x="1344" y="67"/>
                  </a:lnTo>
                  <a:lnTo>
                    <a:pt x="1298" y="52"/>
                  </a:lnTo>
                  <a:lnTo>
                    <a:pt x="1256" y="40"/>
                  </a:lnTo>
                  <a:lnTo>
                    <a:pt x="1207" y="28"/>
                  </a:lnTo>
                  <a:lnTo>
                    <a:pt x="1162" y="19"/>
                  </a:lnTo>
                  <a:lnTo>
                    <a:pt x="1113" y="9"/>
                  </a:lnTo>
                  <a:lnTo>
                    <a:pt x="1065" y="3"/>
                  </a:lnTo>
                  <a:lnTo>
                    <a:pt x="1016" y="0"/>
                  </a:lnTo>
                  <a:lnTo>
                    <a:pt x="968" y="0"/>
                  </a:lnTo>
                </a:path>
              </a:pathLst>
            </a:custGeom>
            <a:solidFill>
              <a:srgbClr val="F67B00">
                <a:alpha val="70588"/>
              </a:srgbClr>
            </a:solidFill>
            <a:ln w="19050">
              <a:noFill/>
              <a:round/>
              <a:headEnd/>
              <a:tailEnd/>
            </a:ln>
            <a:scene3d>
              <a:camera prst="orthographicFront"/>
              <a:lightRig rig="threePt" dir="t"/>
            </a:scene3d>
            <a:sp3d>
              <a:bevelT w="165100" prst="coolSlant"/>
            </a:sp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401" name="Rectangle 28"/>
            <p:cNvSpPr>
              <a:spLocks noChangeArrowheads="1"/>
            </p:cNvSpPr>
            <p:nvPr/>
          </p:nvSpPr>
          <p:spPr bwMode="auto">
            <a:xfrm>
              <a:off x="3983037" y="2817753"/>
              <a:ext cx="1440186" cy="195568"/>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Organization and/or </a:t>
              </a:r>
            </a:p>
          </p:txBody>
        </p:sp>
        <p:sp>
          <p:nvSpPr>
            <p:cNvPr id="16402" name="Rectangle 29"/>
            <p:cNvSpPr>
              <a:spLocks noChangeArrowheads="1"/>
            </p:cNvSpPr>
            <p:nvPr/>
          </p:nvSpPr>
          <p:spPr bwMode="auto">
            <a:xfrm>
              <a:off x="4154487" y="3028890"/>
              <a:ext cx="1070308" cy="195568"/>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Practice Setting</a:t>
              </a:r>
            </a:p>
          </p:txBody>
        </p:sp>
        <p:sp>
          <p:nvSpPr>
            <p:cNvPr id="16403" name="Freeform 27"/>
            <p:cNvSpPr>
              <a:spLocks noChangeAspect="1"/>
            </p:cNvSpPr>
            <p:nvPr/>
          </p:nvSpPr>
          <p:spPr bwMode="auto">
            <a:xfrm>
              <a:off x="3517900" y="3243203"/>
              <a:ext cx="2432050" cy="2151062"/>
            </a:xfrm>
            <a:custGeom>
              <a:avLst/>
              <a:gdLst>
                <a:gd name="T0" fmla="*/ 1090966 w 1935"/>
                <a:gd name="T1" fmla="*/ 3772 h 1711"/>
                <a:gd name="T2" fmla="*/ 911233 w 1935"/>
                <a:gd name="T3" fmla="*/ 35201 h 1711"/>
                <a:gd name="T4" fmla="*/ 744069 w 1935"/>
                <a:gd name="T5" fmla="*/ 84232 h 1711"/>
                <a:gd name="T6" fmla="*/ 586960 w 1935"/>
                <a:gd name="T7" fmla="*/ 157149 h 1711"/>
                <a:gd name="T8" fmla="*/ 442419 w 1935"/>
                <a:gd name="T9" fmla="*/ 245153 h 1711"/>
                <a:gd name="T10" fmla="*/ 316732 w 1935"/>
                <a:gd name="T11" fmla="*/ 352015 h 1711"/>
                <a:gd name="T12" fmla="*/ 206127 w 1935"/>
                <a:gd name="T13" fmla="*/ 473963 h 1711"/>
                <a:gd name="T14" fmla="*/ 118146 w 1935"/>
                <a:gd name="T15" fmla="*/ 607226 h 1711"/>
                <a:gd name="T16" fmla="*/ 54046 w 1935"/>
                <a:gd name="T17" fmla="*/ 756832 h 1711"/>
                <a:gd name="T18" fmla="*/ 16339 w 1935"/>
                <a:gd name="T19" fmla="*/ 910210 h 1711"/>
                <a:gd name="T20" fmla="*/ 0 w 1935"/>
                <a:gd name="T21" fmla="*/ 1073645 h 1711"/>
                <a:gd name="T22" fmla="*/ 16339 w 1935"/>
                <a:gd name="T23" fmla="*/ 1238338 h 1711"/>
                <a:gd name="T24" fmla="*/ 54046 w 1935"/>
                <a:gd name="T25" fmla="*/ 1395488 h 1711"/>
                <a:gd name="T26" fmla="*/ 118146 w 1935"/>
                <a:gd name="T27" fmla="*/ 1540065 h 1711"/>
                <a:gd name="T28" fmla="*/ 206127 w 1935"/>
                <a:gd name="T29" fmla="*/ 1677099 h 1711"/>
                <a:gd name="T30" fmla="*/ 316732 w 1935"/>
                <a:gd name="T31" fmla="*/ 1796533 h 1711"/>
                <a:gd name="T32" fmla="*/ 442419 w 1935"/>
                <a:gd name="T33" fmla="*/ 1903394 h 1711"/>
                <a:gd name="T34" fmla="*/ 586960 w 1935"/>
                <a:gd name="T35" fmla="*/ 1995170 h 1711"/>
                <a:gd name="T36" fmla="*/ 744069 w 1935"/>
                <a:gd name="T37" fmla="*/ 2063058 h 1711"/>
                <a:gd name="T38" fmla="*/ 911233 w 1935"/>
                <a:gd name="T39" fmla="*/ 2117118 h 1711"/>
                <a:gd name="T40" fmla="*/ 1090966 w 1935"/>
                <a:gd name="T41" fmla="*/ 2143519 h 1711"/>
                <a:gd name="T42" fmla="*/ 1276983 w 1935"/>
                <a:gd name="T43" fmla="*/ 2147290 h 1711"/>
                <a:gd name="T44" fmla="*/ 1460487 w 1935"/>
                <a:gd name="T45" fmla="*/ 2128432 h 1711"/>
                <a:gd name="T46" fmla="*/ 1631422 w 1935"/>
                <a:gd name="T47" fmla="*/ 2083173 h 1711"/>
                <a:gd name="T48" fmla="*/ 1796072 w 1935"/>
                <a:gd name="T49" fmla="*/ 2021571 h 1711"/>
                <a:gd name="T50" fmla="*/ 1944383 w 1935"/>
                <a:gd name="T51" fmla="*/ 1937339 h 1711"/>
                <a:gd name="T52" fmla="*/ 2073841 w 1935"/>
                <a:gd name="T53" fmla="*/ 1834249 h 1711"/>
                <a:gd name="T54" fmla="*/ 2188217 w 1935"/>
                <a:gd name="T55" fmla="*/ 1719844 h 1711"/>
                <a:gd name="T56" fmla="*/ 2283739 w 1935"/>
                <a:gd name="T57" fmla="*/ 1585324 h 1711"/>
                <a:gd name="T58" fmla="*/ 2356638 w 1935"/>
                <a:gd name="T59" fmla="*/ 1444518 h 1711"/>
                <a:gd name="T60" fmla="*/ 2405656 w 1935"/>
                <a:gd name="T61" fmla="*/ 1291140 h 1711"/>
                <a:gd name="T62" fmla="*/ 2428279 w 1935"/>
                <a:gd name="T63" fmla="*/ 1131476 h 1711"/>
                <a:gd name="T64" fmla="*/ 2424509 w 1935"/>
                <a:gd name="T65" fmla="*/ 966784 h 1711"/>
                <a:gd name="T66" fmla="*/ 2390573 w 1935"/>
                <a:gd name="T67" fmla="*/ 807120 h 1711"/>
                <a:gd name="T68" fmla="*/ 2332757 w 1935"/>
                <a:gd name="T69" fmla="*/ 657514 h 1711"/>
                <a:gd name="T70" fmla="*/ 2253574 w 1935"/>
                <a:gd name="T71" fmla="*/ 516707 h 1711"/>
                <a:gd name="T72" fmla="*/ 2154281 w 1935"/>
                <a:gd name="T73" fmla="*/ 389731 h 1711"/>
                <a:gd name="T74" fmla="*/ 2032364 w 1935"/>
                <a:gd name="T75" fmla="*/ 279097 h 1711"/>
                <a:gd name="T76" fmla="*/ 1895365 w 1935"/>
                <a:gd name="T77" fmla="*/ 183551 h 1711"/>
                <a:gd name="T78" fmla="*/ 1742027 w 1935"/>
                <a:gd name="T79" fmla="*/ 106862 h 1711"/>
                <a:gd name="T80" fmla="*/ 1578633 w 1935"/>
                <a:gd name="T81" fmla="*/ 50288 h 1711"/>
                <a:gd name="T82" fmla="*/ 1398900 w 1935"/>
                <a:gd name="T83" fmla="*/ 11315 h 1711"/>
                <a:gd name="T84" fmla="*/ 1216653 w 1935"/>
                <a:gd name="T85" fmla="*/ 0 h 1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35"/>
                <a:gd name="T130" fmla="*/ 0 h 1711"/>
                <a:gd name="T131" fmla="*/ 1935 w 1935"/>
                <a:gd name="T132" fmla="*/ 1711 h 1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35" h="1711">
                  <a:moveTo>
                    <a:pt x="968" y="0"/>
                  </a:moveTo>
                  <a:lnTo>
                    <a:pt x="916" y="0"/>
                  </a:lnTo>
                  <a:lnTo>
                    <a:pt x="868" y="3"/>
                  </a:lnTo>
                  <a:lnTo>
                    <a:pt x="819" y="9"/>
                  </a:lnTo>
                  <a:lnTo>
                    <a:pt x="774" y="19"/>
                  </a:lnTo>
                  <a:lnTo>
                    <a:pt x="725" y="28"/>
                  </a:lnTo>
                  <a:lnTo>
                    <a:pt x="680" y="40"/>
                  </a:lnTo>
                  <a:lnTo>
                    <a:pt x="634" y="52"/>
                  </a:lnTo>
                  <a:lnTo>
                    <a:pt x="592" y="67"/>
                  </a:lnTo>
                  <a:lnTo>
                    <a:pt x="549" y="85"/>
                  </a:lnTo>
                  <a:lnTo>
                    <a:pt x="507" y="104"/>
                  </a:lnTo>
                  <a:lnTo>
                    <a:pt x="467" y="125"/>
                  </a:lnTo>
                  <a:lnTo>
                    <a:pt x="428" y="146"/>
                  </a:lnTo>
                  <a:lnTo>
                    <a:pt x="389" y="170"/>
                  </a:lnTo>
                  <a:lnTo>
                    <a:pt x="352" y="195"/>
                  </a:lnTo>
                  <a:lnTo>
                    <a:pt x="316" y="222"/>
                  </a:lnTo>
                  <a:lnTo>
                    <a:pt x="282" y="250"/>
                  </a:lnTo>
                  <a:lnTo>
                    <a:pt x="252" y="280"/>
                  </a:lnTo>
                  <a:lnTo>
                    <a:pt x="222" y="310"/>
                  </a:lnTo>
                  <a:lnTo>
                    <a:pt x="192" y="344"/>
                  </a:lnTo>
                  <a:lnTo>
                    <a:pt x="164" y="377"/>
                  </a:lnTo>
                  <a:lnTo>
                    <a:pt x="140" y="411"/>
                  </a:lnTo>
                  <a:lnTo>
                    <a:pt x="119" y="447"/>
                  </a:lnTo>
                  <a:lnTo>
                    <a:pt x="94" y="483"/>
                  </a:lnTo>
                  <a:lnTo>
                    <a:pt x="76" y="523"/>
                  </a:lnTo>
                  <a:lnTo>
                    <a:pt x="58" y="563"/>
                  </a:lnTo>
                  <a:lnTo>
                    <a:pt x="43" y="602"/>
                  </a:lnTo>
                  <a:lnTo>
                    <a:pt x="31" y="642"/>
                  </a:lnTo>
                  <a:lnTo>
                    <a:pt x="19" y="684"/>
                  </a:lnTo>
                  <a:lnTo>
                    <a:pt x="13" y="724"/>
                  </a:lnTo>
                  <a:lnTo>
                    <a:pt x="7" y="769"/>
                  </a:lnTo>
                  <a:lnTo>
                    <a:pt x="0" y="812"/>
                  </a:lnTo>
                  <a:lnTo>
                    <a:pt x="0" y="854"/>
                  </a:lnTo>
                  <a:lnTo>
                    <a:pt x="0" y="900"/>
                  </a:lnTo>
                  <a:lnTo>
                    <a:pt x="7" y="942"/>
                  </a:lnTo>
                  <a:lnTo>
                    <a:pt x="13" y="985"/>
                  </a:lnTo>
                  <a:lnTo>
                    <a:pt x="19" y="1027"/>
                  </a:lnTo>
                  <a:lnTo>
                    <a:pt x="31" y="1070"/>
                  </a:lnTo>
                  <a:lnTo>
                    <a:pt x="43" y="1110"/>
                  </a:lnTo>
                  <a:lnTo>
                    <a:pt x="58" y="1149"/>
                  </a:lnTo>
                  <a:lnTo>
                    <a:pt x="76" y="1189"/>
                  </a:lnTo>
                  <a:lnTo>
                    <a:pt x="94" y="1225"/>
                  </a:lnTo>
                  <a:lnTo>
                    <a:pt x="119" y="1261"/>
                  </a:lnTo>
                  <a:lnTo>
                    <a:pt x="140" y="1298"/>
                  </a:lnTo>
                  <a:lnTo>
                    <a:pt x="164" y="1334"/>
                  </a:lnTo>
                  <a:lnTo>
                    <a:pt x="192" y="1368"/>
                  </a:lnTo>
                  <a:lnTo>
                    <a:pt x="222" y="1398"/>
                  </a:lnTo>
                  <a:lnTo>
                    <a:pt x="252" y="1429"/>
                  </a:lnTo>
                  <a:lnTo>
                    <a:pt x="282" y="1459"/>
                  </a:lnTo>
                  <a:lnTo>
                    <a:pt x="316" y="1486"/>
                  </a:lnTo>
                  <a:lnTo>
                    <a:pt x="352" y="1514"/>
                  </a:lnTo>
                  <a:lnTo>
                    <a:pt x="389" y="1541"/>
                  </a:lnTo>
                  <a:lnTo>
                    <a:pt x="428" y="1562"/>
                  </a:lnTo>
                  <a:lnTo>
                    <a:pt x="467" y="1587"/>
                  </a:lnTo>
                  <a:lnTo>
                    <a:pt x="507" y="1608"/>
                  </a:lnTo>
                  <a:lnTo>
                    <a:pt x="549" y="1626"/>
                  </a:lnTo>
                  <a:lnTo>
                    <a:pt x="592" y="1641"/>
                  </a:lnTo>
                  <a:lnTo>
                    <a:pt x="634" y="1657"/>
                  </a:lnTo>
                  <a:lnTo>
                    <a:pt x="680" y="1672"/>
                  </a:lnTo>
                  <a:lnTo>
                    <a:pt x="725" y="1684"/>
                  </a:lnTo>
                  <a:lnTo>
                    <a:pt x="774" y="1693"/>
                  </a:lnTo>
                  <a:lnTo>
                    <a:pt x="819" y="1699"/>
                  </a:lnTo>
                  <a:lnTo>
                    <a:pt x="868" y="1705"/>
                  </a:lnTo>
                  <a:lnTo>
                    <a:pt x="916" y="1708"/>
                  </a:lnTo>
                  <a:lnTo>
                    <a:pt x="968" y="1711"/>
                  </a:lnTo>
                  <a:lnTo>
                    <a:pt x="1016" y="1708"/>
                  </a:lnTo>
                  <a:lnTo>
                    <a:pt x="1065" y="1705"/>
                  </a:lnTo>
                  <a:lnTo>
                    <a:pt x="1113" y="1699"/>
                  </a:lnTo>
                  <a:lnTo>
                    <a:pt x="1162" y="1693"/>
                  </a:lnTo>
                  <a:lnTo>
                    <a:pt x="1207" y="1684"/>
                  </a:lnTo>
                  <a:lnTo>
                    <a:pt x="1256" y="1672"/>
                  </a:lnTo>
                  <a:lnTo>
                    <a:pt x="1298" y="1657"/>
                  </a:lnTo>
                  <a:lnTo>
                    <a:pt x="1344" y="1641"/>
                  </a:lnTo>
                  <a:lnTo>
                    <a:pt x="1386" y="1626"/>
                  </a:lnTo>
                  <a:lnTo>
                    <a:pt x="1429" y="1608"/>
                  </a:lnTo>
                  <a:lnTo>
                    <a:pt x="1468" y="1587"/>
                  </a:lnTo>
                  <a:lnTo>
                    <a:pt x="1508" y="1562"/>
                  </a:lnTo>
                  <a:lnTo>
                    <a:pt x="1547" y="1541"/>
                  </a:lnTo>
                  <a:lnTo>
                    <a:pt x="1583" y="1514"/>
                  </a:lnTo>
                  <a:lnTo>
                    <a:pt x="1617" y="1486"/>
                  </a:lnTo>
                  <a:lnTo>
                    <a:pt x="1650" y="1459"/>
                  </a:lnTo>
                  <a:lnTo>
                    <a:pt x="1684" y="1429"/>
                  </a:lnTo>
                  <a:lnTo>
                    <a:pt x="1714" y="1398"/>
                  </a:lnTo>
                  <a:lnTo>
                    <a:pt x="1741" y="1368"/>
                  </a:lnTo>
                  <a:lnTo>
                    <a:pt x="1768" y="1334"/>
                  </a:lnTo>
                  <a:lnTo>
                    <a:pt x="1793" y="1298"/>
                  </a:lnTo>
                  <a:lnTo>
                    <a:pt x="1817" y="1261"/>
                  </a:lnTo>
                  <a:lnTo>
                    <a:pt x="1838" y="1225"/>
                  </a:lnTo>
                  <a:lnTo>
                    <a:pt x="1856" y="1189"/>
                  </a:lnTo>
                  <a:lnTo>
                    <a:pt x="1875" y="1149"/>
                  </a:lnTo>
                  <a:lnTo>
                    <a:pt x="1890" y="1110"/>
                  </a:lnTo>
                  <a:lnTo>
                    <a:pt x="1902" y="1070"/>
                  </a:lnTo>
                  <a:lnTo>
                    <a:pt x="1914" y="1027"/>
                  </a:lnTo>
                  <a:lnTo>
                    <a:pt x="1923" y="985"/>
                  </a:lnTo>
                  <a:lnTo>
                    <a:pt x="1929" y="942"/>
                  </a:lnTo>
                  <a:lnTo>
                    <a:pt x="1932" y="900"/>
                  </a:lnTo>
                  <a:lnTo>
                    <a:pt x="1935" y="854"/>
                  </a:lnTo>
                  <a:lnTo>
                    <a:pt x="1932" y="812"/>
                  </a:lnTo>
                  <a:lnTo>
                    <a:pt x="1929" y="769"/>
                  </a:lnTo>
                  <a:lnTo>
                    <a:pt x="1923" y="724"/>
                  </a:lnTo>
                  <a:lnTo>
                    <a:pt x="1914" y="684"/>
                  </a:lnTo>
                  <a:lnTo>
                    <a:pt x="1902" y="642"/>
                  </a:lnTo>
                  <a:lnTo>
                    <a:pt x="1890" y="602"/>
                  </a:lnTo>
                  <a:lnTo>
                    <a:pt x="1875" y="563"/>
                  </a:lnTo>
                  <a:lnTo>
                    <a:pt x="1856" y="523"/>
                  </a:lnTo>
                  <a:lnTo>
                    <a:pt x="1838" y="483"/>
                  </a:lnTo>
                  <a:lnTo>
                    <a:pt x="1817" y="447"/>
                  </a:lnTo>
                  <a:lnTo>
                    <a:pt x="1793" y="411"/>
                  </a:lnTo>
                  <a:lnTo>
                    <a:pt x="1768" y="377"/>
                  </a:lnTo>
                  <a:lnTo>
                    <a:pt x="1741" y="344"/>
                  </a:lnTo>
                  <a:lnTo>
                    <a:pt x="1714" y="310"/>
                  </a:lnTo>
                  <a:lnTo>
                    <a:pt x="1684" y="280"/>
                  </a:lnTo>
                  <a:lnTo>
                    <a:pt x="1650" y="250"/>
                  </a:lnTo>
                  <a:lnTo>
                    <a:pt x="1617" y="222"/>
                  </a:lnTo>
                  <a:lnTo>
                    <a:pt x="1583" y="195"/>
                  </a:lnTo>
                  <a:lnTo>
                    <a:pt x="1547" y="170"/>
                  </a:lnTo>
                  <a:lnTo>
                    <a:pt x="1508" y="146"/>
                  </a:lnTo>
                  <a:lnTo>
                    <a:pt x="1468" y="125"/>
                  </a:lnTo>
                  <a:lnTo>
                    <a:pt x="1429" y="104"/>
                  </a:lnTo>
                  <a:lnTo>
                    <a:pt x="1386" y="85"/>
                  </a:lnTo>
                  <a:lnTo>
                    <a:pt x="1344" y="67"/>
                  </a:lnTo>
                  <a:lnTo>
                    <a:pt x="1298" y="52"/>
                  </a:lnTo>
                  <a:lnTo>
                    <a:pt x="1256" y="40"/>
                  </a:lnTo>
                  <a:lnTo>
                    <a:pt x="1207" y="28"/>
                  </a:lnTo>
                  <a:lnTo>
                    <a:pt x="1162" y="19"/>
                  </a:lnTo>
                  <a:lnTo>
                    <a:pt x="1113" y="9"/>
                  </a:lnTo>
                  <a:lnTo>
                    <a:pt x="1065" y="3"/>
                  </a:lnTo>
                  <a:lnTo>
                    <a:pt x="1016" y="0"/>
                  </a:lnTo>
                  <a:lnTo>
                    <a:pt x="968" y="0"/>
                  </a:lnTo>
                </a:path>
              </a:pathLst>
            </a:custGeom>
            <a:solidFill>
              <a:srgbClr val="01A3AB"/>
            </a:solidFill>
            <a:ln w="19050">
              <a:noFill/>
              <a:round/>
              <a:headEnd/>
              <a:tailEnd/>
            </a:ln>
            <a:scene3d>
              <a:camera prst="orthographicFront"/>
              <a:lightRig rig="threePt" dir="t"/>
            </a:scene3d>
            <a:sp3d>
              <a:bevelT w="165100" prst="coolSlant"/>
            </a:sp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404" name="Rectangle 32"/>
            <p:cNvSpPr>
              <a:spLocks noChangeArrowheads="1"/>
            </p:cNvSpPr>
            <p:nvPr/>
          </p:nvSpPr>
          <p:spPr bwMode="auto">
            <a:xfrm>
              <a:off x="4167187" y="3504983"/>
              <a:ext cx="1067111" cy="195568"/>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Provider/Team </a:t>
              </a:r>
            </a:p>
          </p:txBody>
        </p:sp>
        <p:sp>
          <p:nvSpPr>
            <p:cNvPr id="16405" name="Freeform 35"/>
            <p:cNvSpPr>
              <a:spLocks/>
            </p:cNvSpPr>
            <p:nvPr/>
          </p:nvSpPr>
          <p:spPr bwMode="auto">
            <a:xfrm>
              <a:off x="3741737" y="3763903"/>
              <a:ext cx="1984375" cy="1630362"/>
            </a:xfrm>
            <a:custGeom>
              <a:avLst/>
              <a:gdLst>
                <a:gd name="T0" fmla="*/ 890588 w 1250"/>
                <a:gd name="T1" fmla="*/ 4762 h 1027"/>
                <a:gd name="T2" fmla="*/ 741362 w 1250"/>
                <a:gd name="T3" fmla="*/ 23812 h 1027"/>
                <a:gd name="T4" fmla="*/ 606425 w 1250"/>
                <a:gd name="T5" fmla="*/ 63500 h 1027"/>
                <a:gd name="T6" fmla="*/ 476250 w 1250"/>
                <a:gd name="T7" fmla="*/ 115887 h 1027"/>
                <a:gd name="T8" fmla="*/ 361950 w 1250"/>
                <a:gd name="T9" fmla="*/ 188912 h 1027"/>
                <a:gd name="T10" fmla="*/ 255587 w 1250"/>
                <a:gd name="T11" fmla="*/ 265112 h 1027"/>
                <a:gd name="T12" fmla="*/ 168275 w 1250"/>
                <a:gd name="T13" fmla="*/ 357187 h 1027"/>
                <a:gd name="T14" fmla="*/ 96837 w 1250"/>
                <a:gd name="T15" fmla="*/ 463550 h 1027"/>
                <a:gd name="T16" fmla="*/ 42862 w 1250"/>
                <a:gd name="T17" fmla="*/ 574675 h 1027"/>
                <a:gd name="T18" fmla="*/ 9525 w 1250"/>
                <a:gd name="T19" fmla="*/ 690562 h 1027"/>
                <a:gd name="T20" fmla="*/ 0 w 1250"/>
                <a:gd name="T21" fmla="*/ 815975 h 1027"/>
                <a:gd name="T22" fmla="*/ 9525 w 1250"/>
                <a:gd name="T23" fmla="*/ 936625 h 1027"/>
                <a:gd name="T24" fmla="*/ 42862 w 1250"/>
                <a:gd name="T25" fmla="*/ 1057275 h 1027"/>
                <a:gd name="T26" fmla="*/ 96837 w 1250"/>
                <a:gd name="T27" fmla="*/ 1166812 h 1027"/>
                <a:gd name="T28" fmla="*/ 168275 w 1250"/>
                <a:gd name="T29" fmla="*/ 1268412 h 1027"/>
                <a:gd name="T30" fmla="*/ 255587 w 1250"/>
                <a:gd name="T31" fmla="*/ 1360487 h 1027"/>
                <a:gd name="T32" fmla="*/ 361950 w 1250"/>
                <a:gd name="T33" fmla="*/ 1443037 h 1027"/>
                <a:gd name="T34" fmla="*/ 476250 w 1250"/>
                <a:gd name="T35" fmla="*/ 1509712 h 1027"/>
                <a:gd name="T36" fmla="*/ 601662 w 1250"/>
                <a:gd name="T37" fmla="*/ 1563687 h 1027"/>
                <a:gd name="T38" fmla="*/ 741362 w 1250"/>
                <a:gd name="T39" fmla="*/ 1601787 h 1027"/>
                <a:gd name="T40" fmla="*/ 890588 w 1250"/>
                <a:gd name="T41" fmla="*/ 1625600 h 1027"/>
                <a:gd name="T42" fmla="*/ 1039812 w 1250"/>
                <a:gd name="T43" fmla="*/ 1625600 h 1027"/>
                <a:gd name="T44" fmla="*/ 1189037 w 1250"/>
                <a:gd name="T45" fmla="*/ 1611312 h 1027"/>
                <a:gd name="T46" fmla="*/ 1333500 w 1250"/>
                <a:gd name="T47" fmla="*/ 1577974 h 1027"/>
                <a:gd name="T48" fmla="*/ 1463675 w 1250"/>
                <a:gd name="T49" fmla="*/ 1528762 h 1027"/>
                <a:gd name="T50" fmla="*/ 1584325 w 1250"/>
                <a:gd name="T51" fmla="*/ 1466849 h 1027"/>
                <a:gd name="T52" fmla="*/ 1695450 w 1250"/>
                <a:gd name="T53" fmla="*/ 1389062 h 1027"/>
                <a:gd name="T54" fmla="*/ 1785938 w 1250"/>
                <a:gd name="T55" fmla="*/ 1303337 h 1027"/>
                <a:gd name="T56" fmla="*/ 1863725 w 1250"/>
                <a:gd name="T57" fmla="*/ 1201737 h 1027"/>
                <a:gd name="T58" fmla="*/ 1925638 w 1250"/>
                <a:gd name="T59" fmla="*/ 1095375 h 1027"/>
                <a:gd name="T60" fmla="*/ 1963738 w 1250"/>
                <a:gd name="T61" fmla="*/ 979487 h 1027"/>
                <a:gd name="T62" fmla="*/ 1984375 w 1250"/>
                <a:gd name="T63" fmla="*/ 854075 h 1027"/>
                <a:gd name="T64" fmla="*/ 1979613 w 1250"/>
                <a:gd name="T65" fmla="*/ 733425 h 1027"/>
                <a:gd name="T66" fmla="*/ 1954213 w 1250"/>
                <a:gd name="T67" fmla="*/ 612775 h 1027"/>
                <a:gd name="T68" fmla="*/ 1906588 w 1250"/>
                <a:gd name="T69" fmla="*/ 496887 h 1027"/>
                <a:gd name="T70" fmla="*/ 1839913 w 1250"/>
                <a:gd name="T71" fmla="*/ 390525 h 1027"/>
                <a:gd name="T72" fmla="*/ 1757363 w 1250"/>
                <a:gd name="T73" fmla="*/ 293687 h 1027"/>
                <a:gd name="T74" fmla="*/ 1655763 w 1250"/>
                <a:gd name="T75" fmla="*/ 212725 h 1027"/>
                <a:gd name="T76" fmla="*/ 1546225 w 1250"/>
                <a:gd name="T77" fmla="*/ 139700 h 1027"/>
                <a:gd name="T78" fmla="*/ 1420812 w 1250"/>
                <a:gd name="T79" fmla="*/ 82550 h 1027"/>
                <a:gd name="T80" fmla="*/ 1285875 w 1250"/>
                <a:gd name="T81" fmla="*/ 38100 h 1027"/>
                <a:gd name="T82" fmla="*/ 1141412 w 1250"/>
                <a:gd name="T83" fmla="*/ 9525 h 1027"/>
                <a:gd name="T84" fmla="*/ 992188 w 1250"/>
                <a:gd name="T85" fmla="*/ 0 h 10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50"/>
                <a:gd name="T130" fmla="*/ 0 h 1027"/>
                <a:gd name="T131" fmla="*/ 1250 w 1250"/>
                <a:gd name="T132" fmla="*/ 1027 h 10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50" h="1027">
                  <a:moveTo>
                    <a:pt x="625" y="0"/>
                  </a:moveTo>
                  <a:lnTo>
                    <a:pt x="591" y="0"/>
                  </a:lnTo>
                  <a:lnTo>
                    <a:pt x="561" y="3"/>
                  </a:lnTo>
                  <a:lnTo>
                    <a:pt x="528" y="6"/>
                  </a:lnTo>
                  <a:lnTo>
                    <a:pt x="497" y="9"/>
                  </a:lnTo>
                  <a:lnTo>
                    <a:pt x="467" y="15"/>
                  </a:lnTo>
                  <a:lnTo>
                    <a:pt x="437" y="24"/>
                  </a:lnTo>
                  <a:lnTo>
                    <a:pt x="410" y="30"/>
                  </a:lnTo>
                  <a:lnTo>
                    <a:pt x="382" y="40"/>
                  </a:lnTo>
                  <a:lnTo>
                    <a:pt x="352" y="52"/>
                  </a:lnTo>
                  <a:lnTo>
                    <a:pt x="325" y="61"/>
                  </a:lnTo>
                  <a:lnTo>
                    <a:pt x="300" y="73"/>
                  </a:lnTo>
                  <a:lnTo>
                    <a:pt x="273" y="88"/>
                  </a:lnTo>
                  <a:lnTo>
                    <a:pt x="249" y="103"/>
                  </a:lnTo>
                  <a:lnTo>
                    <a:pt x="228" y="119"/>
                  </a:lnTo>
                  <a:lnTo>
                    <a:pt x="203" y="134"/>
                  </a:lnTo>
                  <a:lnTo>
                    <a:pt x="182" y="149"/>
                  </a:lnTo>
                  <a:lnTo>
                    <a:pt x="161" y="167"/>
                  </a:lnTo>
                  <a:lnTo>
                    <a:pt x="143" y="185"/>
                  </a:lnTo>
                  <a:lnTo>
                    <a:pt x="124" y="207"/>
                  </a:lnTo>
                  <a:lnTo>
                    <a:pt x="106" y="225"/>
                  </a:lnTo>
                  <a:lnTo>
                    <a:pt x="88" y="246"/>
                  </a:lnTo>
                  <a:lnTo>
                    <a:pt x="73" y="267"/>
                  </a:lnTo>
                  <a:lnTo>
                    <a:pt x="61" y="292"/>
                  </a:lnTo>
                  <a:lnTo>
                    <a:pt x="49" y="313"/>
                  </a:lnTo>
                  <a:lnTo>
                    <a:pt x="37" y="337"/>
                  </a:lnTo>
                  <a:lnTo>
                    <a:pt x="27" y="362"/>
                  </a:lnTo>
                  <a:lnTo>
                    <a:pt x="18" y="386"/>
                  </a:lnTo>
                  <a:lnTo>
                    <a:pt x="12" y="410"/>
                  </a:lnTo>
                  <a:lnTo>
                    <a:pt x="6" y="435"/>
                  </a:lnTo>
                  <a:lnTo>
                    <a:pt x="3" y="462"/>
                  </a:lnTo>
                  <a:lnTo>
                    <a:pt x="0" y="486"/>
                  </a:lnTo>
                  <a:lnTo>
                    <a:pt x="0" y="514"/>
                  </a:lnTo>
                  <a:lnTo>
                    <a:pt x="0" y="538"/>
                  </a:lnTo>
                  <a:lnTo>
                    <a:pt x="3" y="565"/>
                  </a:lnTo>
                  <a:lnTo>
                    <a:pt x="6" y="590"/>
                  </a:lnTo>
                  <a:lnTo>
                    <a:pt x="12" y="617"/>
                  </a:lnTo>
                  <a:lnTo>
                    <a:pt x="18" y="641"/>
                  </a:lnTo>
                  <a:lnTo>
                    <a:pt x="27" y="666"/>
                  </a:lnTo>
                  <a:lnTo>
                    <a:pt x="37" y="690"/>
                  </a:lnTo>
                  <a:lnTo>
                    <a:pt x="49" y="711"/>
                  </a:lnTo>
                  <a:lnTo>
                    <a:pt x="61" y="735"/>
                  </a:lnTo>
                  <a:lnTo>
                    <a:pt x="73" y="757"/>
                  </a:lnTo>
                  <a:lnTo>
                    <a:pt x="88" y="778"/>
                  </a:lnTo>
                  <a:lnTo>
                    <a:pt x="106" y="799"/>
                  </a:lnTo>
                  <a:lnTo>
                    <a:pt x="124" y="821"/>
                  </a:lnTo>
                  <a:lnTo>
                    <a:pt x="143" y="839"/>
                  </a:lnTo>
                  <a:lnTo>
                    <a:pt x="161" y="857"/>
                  </a:lnTo>
                  <a:lnTo>
                    <a:pt x="182" y="875"/>
                  </a:lnTo>
                  <a:lnTo>
                    <a:pt x="203" y="894"/>
                  </a:lnTo>
                  <a:lnTo>
                    <a:pt x="228" y="909"/>
                  </a:lnTo>
                  <a:lnTo>
                    <a:pt x="249" y="924"/>
                  </a:lnTo>
                  <a:lnTo>
                    <a:pt x="273" y="939"/>
                  </a:lnTo>
                  <a:lnTo>
                    <a:pt x="300" y="951"/>
                  </a:lnTo>
                  <a:lnTo>
                    <a:pt x="325" y="963"/>
                  </a:lnTo>
                  <a:lnTo>
                    <a:pt x="352" y="976"/>
                  </a:lnTo>
                  <a:lnTo>
                    <a:pt x="379" y="985"/>
                  </a:lnTo>
                  <a:lnTo>
                    <a:pt x="410" y="994"/>
                  </a:lnTo>
                  <a:lnTo>
                    <a:pt x="437" y="1003"/>
                  </a:lnTo>
                  <a:lnTo>
                    <a:pt x="467" y="1009"/>
                  </a:lnTo>
                  <a:lnTo>
                    <a:pt x="497" y="1015"/>
                  </a:lnTo>
                  <a:lnTo>
                    <a:pt x="528" y="1021"/>
                  </a:lnTo>
                  <a:lnTo>
                    <a:pt x="561" y="1024"/>
                  </a:lnTo>
                  <a:lnTo>
                    <a:pt x="591" y="1024"/>
                  </a:lnTo>
                  <a:lnTo>
                    <a:pt x="625" y="1027"/>
                  </a:lnTo>
                  <a:lnTo>
                    <a:pt x="655" y="1024"/>
                  </a:lnTo>
                  <a:lnTo>
                    <a:pt x="689" y="1024"/>
                  </a:lnTo>
                  <a:lnTo>
                    <a:pt x="719" y="1021"/>
                  </a:lnTo>
                  <a:lnTo>
                    <a:pt x="749" y="1015"/>
                  </a:lnTo>
                  <a:lnTo>
                    <a:pt x="780" y="1009"/>
                  </a:lnTo>
                  <a:lnTo>
                    <a:pt x="810" y="1003"/>
                  </a:lnTo>
                  <a:lnTo>
                    <a:pt x="840" y="994"/>
                  </a:lnTo>
                  <a:lnTo>
                    <a:pt x="867" y="985"/>
                  </a:lnTo>
                  <a:lnTo>
                    <a:pt x="895" y="976"/>
                  </a:lnTo>
                  <a:lnTo>
                    <a:pt x="922" y="963"/>
                  </a:lnTo>
                  <a:lnTo>
                    <a:pt x="949" y="951"/>
                  </a:lnTo>
                  <a:lnTo>
                    <a:pt x="974" y="939"/>
                  </a:lnTo>
                  <a:lnTo>
                    <a:pt x="998" y="924"/>
                  </a:lnTo>
                  <a:lnTo>
                    <a:pt x="1022" y="909"/>
                  </a:lnTo>
                  <a:lnTo>
                    <a:pt x="1043" y="894"/>
                  </a:lnTo>
                  <a:lnTo>
                    <a:pt x="1068" y="875"/>
                  </a:lnTo>
                  <a:lnTo>
                    <a:pt x="1086" y="857"/>
                  </a:lnTo>
                  <a:lnTo>
                    <a:pt x="1107" y="839"/>
                  </a:lnTo>
                  <a:lnTo>
                    <a:pt x="1125" y="821"/>
                  </a:lnTo>
                  <a:lnTo>
                    <a:pt x="1143" y="799"/>
                  </a:lnTo>
                  <a:lnTo>
                    <a:pt x="1159" y="778"/>
                  </a:lnTo>
                  <a:lnTo>
                    <a:pt x="1174" y="757"/>
                  </a:lnTo>
                  <a:lnTo>
                    <a:pt x="1189" y="735"/>
                  </a:lnTo>
                  <a:lnTo>
                    <a:pt x="1201" y="711"/>
                  </a:lnTo>
                  <a:lnTo>
                    <a:pt x="1213" y="690"/>
                  </a:lnTo>
                  <a:lnTo>
                    <a:pt x="1222" y="666"/>
                  </a:lnTo>
                  <a:lnTo>
                    <a:pt x="1231" y="641"/>
                  </a:lnTo>
                  <a:lnTo>
                    <a:pt x="1237" y="617"/>
                  </a:lnTo>
                  <a:lnTo>
                    <a:pt x="1244" y="590"/>
                  </a:lnTo>
                  <a:lnTo>
                    <a:pt x="1247" y="565"/>
                  </a:lnTo>
                  <a:lnTo>
                    <a:pt x="1250" y="538"/>
                  </a:lnTo>
                  <a:lnTo>
                    <a:pt x="1250" y="514"/>
                  </a:lnTo>
                  <a:lnTo>
                    <a:pt x="1250" y="486"/>
                  </a:lnTo>
                  <a:lnTo>
                    <a:pt x="1247" y="462"/>
                  </a:lnTo>
                  <a:lnTo>
                    <a:pt x="1244" y="435"/>
                  </a:lnTo>
                  <a:lnTo>
                    <a:pt x="1237" y="410"/>
                  </a:lnTo>
                  <a:lnTo>
                    <a:pt x="1231" y="386"/>
                  </a:lnTo>
                  <a:lnTo>
                    <a:pt x="1222" y="362"/>
                  </a:lnTo>
                  <a:lnTo>
                    <a:pt x="1213" y="337"/>
                  </a:lnTo>
                  <a:lnTo>
                    <a:pt x="1201" y="313"/>
                  </a:lnTo>
                  <a:lnTo>
                    <a:pt x="1189" y="292"/>
                  </a:lnTo>
                  <a:lnTo>
                    <a:pt x="1174" y="267"/>
                  </a:lnTo>
                  <a:lnTo>
                    <a:pt x="1159" y="246"/>
                  </a:lnTo>
                  <a:lnTo>
                    <a:pt x="1143" y="225"/>
                  </a:lnTo>
                  <a:lnTo>
                    <a:pt x="1125" y="207"/>
                  </a:lnTo>
                  <a:lnTo>
                    <a:pt x="1107" y="185"/>
                  </a:lnTo>
                  <a:lnTo>
                    <a:pt x="1086" y="167"/>
                  </a:lnTo>
                  <a:lnTo>
                    <a:pt x="1068" y="149"/>
                  </a:lnTo>
                  <a:lnTo>
                    <a:pt x="1043" y="134"/>
                  </a:lnTo>
                  <a:lnTo>
                    <a:pt x="1022" y="119"/>
                  </a:lnTo>
                  <a:lnTo>
                    <a:pt x="998" y="103"/>
                  </a:lnTo>
                  <a:lnTo>
                    <a:pt x="974" y="88"/>
                  </a:lnTo>
                  <a:lnTo>
                    <a:pt x="949" y="73"/>
                  </a:lnTo>
                  <a:lnTo>
                    <a:pt x="922" y="61"/>
                  </a:lnTo>
                  <a:lnTo>
                    <a:pt x="895" y="52"/>
                  </a:lnTo>
                  <a:lnTo>
                    <a:pt x="867" y="40"/>
                  </a:lnTo>
                  <a:lnTo>
                    <a:pt x="840" y="30"/>
                  </a:lnTo>
                  <a:lnTo>
                    <a:pt x="810" y="24"/>
                  </a:lnTo>
                  <a:lnTo>
                    <a:pt x="780" y="15"/>
                  </a:lnTo>
                  <a:lnTo>
                    <a:pt x="749" y="9"/>
                  </a:lnTo>
                  <a:lnTo>
                    <a:pt x="719" y="6"/>
                  </a:lnTo>
                  <a:lnTo>
                    <a:pt x="689" y="3"/>
                  </a:lnTo>
                  <a:lnTo>
                    <a:pt x="655" y="0"/>
                  </a:lnTo>
                  <a:lnTo>
                    <a:pt x="625" y="0"/>
                  </a:lnTo>
                </a:path>
              </a:pathLst>
            </a:custGeom>
            <a:solidFill>
              <a:schemeClr val="accent6">
                <a:lumMod val="75000"/>
              </a:schemeClr>
            </a:solidFill>
            <a:ln w="19050">
              <a:noFill/>
              <a:round/>
              <a:headEnd/>
              <a:tailEnd/>
            </a:ln>
            <a:scene3d>
              <a:camera prst="orthographicFront"/>
              <a:lightRig rig="threePt" dir="t"/>
            </a:scene3d>
            <a:sp3d>
              <a:bevelT w="165100" prst="coolSlant"/>
            </a:sp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406" name="Rectangle 36"/>
            <p:cNvSpPr>
              <a:spLocks noChangeArrowheads="1"/>
            </p:cNvSpPr>
            <p:nvPr/>
          </p:nvSpPr>
          <p:spPr bwMode="auto">
            <a:xfrm>
              <a:off x="4132262" y="4549715"/>
              <a:ext cx="1203325" cy="652463"/>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407" name="Rectangle 122"/>
            <p:cNvSpPr>
              <a:spLocks noChangeArrowheads="1"/>
            </p:cNvSpPr>
            <p:nvPr/>
          </p:nvSpPr>
          <p:spPr bwMode="auto">
            <a:xfrm>
              <a:off x="4141787" y="4003615"/>
              <a:ext cx="1086358" cy="195568"/>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Family &amp; Social </a:t>
              </a:r>
            </a:p>
          </p:txBody>
        </p:sp>
        <p:sp>
          <p:nvSpPr>
            <p:cNvPr id="16408" name="Rectangle 123"/>
            <p:cNvSpPr>
              <a:spLocks noChangeArrowheads="1"/>
            </p:cNvSpPr>
            <p:nvPr/>
          </p:nvSpPr>
          <p:spPr bwMode="auto">
            <a:xfrm>
              <a:off x="4374013" y="4202053"/>
              <a:ext cx="621908" cy="195568"/>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Supports</a:t>
              </a:r>
            </a:p>
          </p:txBody>
        </p:sp>
        <p:sp>
          <p:nvSpPr>
            <p:cNvPr id="16409" name="Freeform 121"/>
            <p:cNvSpPr>
              <a:spLocks/>
            </p:cNvSpPr>
            <p:nvPr/>
          </p:nvSpPr>
          <p:spPr bwMode="auto">
            <a:xfrm>
              <a:off x="4121150" y="4411603"/>
              <a:ext cx="1225550" cy="982662"/>
            </a:xfrm>
            <a:custGeom>
              <a:avLst/>
              <a:gdLst>
                <a:gd name="T0" fmla="*/ 580361 w 794"/>
                <a:gd name="T1" fmla="*/ 0 h 684"/>
                <a:gd name="T2" fmla="*/ 518621 w 794"/>
                <a:gd name="T3" fmla="*/ 5747 h 684"/>
                <a:gd name="T4" fmla="*/ 458424 w 794"/>
                <a:gd name="T5" fmla="*/ 14366 h 684"/>
                <a:gd name="T6" fmla="*/ 401314 w 794"/>
                <a:gd name="T7" fmla="*/ 27296 h 684"/>
                <a:gd name="T8" fmla="*/ 317964 w 794"/>
                <a:gd name="T9" fmla="*/ 57466 h 684"/>
                <a:gd name="T10" fmla="*/ 219179 w 794"/>
                <a:gd name="T11" fmla="*/ 109185 h 684"/>
                <a:gd name="T12" fmla="*/ 140460 w 794"/>
                <a:gd name="T13" fmla="*/ 175270 h 684"/>
                <a:gd name="T14" fmla="*/ 87980 w 794"/>
                <a:gd name="T15" fmla="*/ 237046 h 684"/>
                <a:gd name="T16" fmla="*/ 55567 w 794"/>
                <a:gd name="T17" fmla="*/ 275835 h 684"/>
                <a:gd name="T18" fmla="*/ 32414 w 794"/>
                <a:gd name="T19" fmla="*/ 318934 h 684"/>
                <a:gd name="T20" fmla="*/ 18522 w 794"/>
                <a:gd name="T21" fmla="*/ 367780 h 684"/>
                <a:gd name="T22" fmla="*/ 4631 w 794"/>
                <a:gd name="T23" fmla="*/ 415189 h 684"/>
                <a:gd name="T24" fmla="*/ 0 w 794"/>
                <a:gd name="T25" fmla="*/ 464035 h 684"/>
                <a:gd name="T26" fmla="*/ 0 w 794"/>
                <a:gd name="T27" fmla="*/ 515754 h 684"/>
                <a:gd name="T28" fmla="*/ 4631 w 794"/>
                <a:gd name="T29" fmla="*/ 563163 h 684"/>
                <a:gd name="T30" fmla="*/ 18522 w 794"/>
                <a:gd name="T31" fmla="*/ 612009 h 684"/>
                <a:gd name="T32" fmla="*/ 32414 w 794"/>
                <a:gd name="T33" fmla="*/ 659418 h 684"/>
                <a:gd name="T34" fmla="*/ 55567 w 794"/>
                <a:gd name="T35" fmla="*/ 703954 h 684"/>
                <a:gd name="T36" fmla="*/ 87980 w 794"/>
                <a:gd name="T37" fmla="*/ 742743 h 684"/>
                <a:gd name="T38" fmla="*/ 140460 w 794"/>
                <a:gd name="T39" fmla="*/ 804519 h 684"/>
                <a:gd name="T40" fmla="*/ 219179 w 794"/>
                <a:gd name="T41" fmla="*/ 869167 h 684"/>
                <a:gd name="T42" fmla="*/ 317964 w 794"/>
                <a:gd name="T43" fmla="*/ 922323 h 684"/>
                <a:gd name="T44" fmla="*/ 401314 w 794"/>
                <a:gd name="T45" fmla="*/ 952493 h 684"/>
                <a:gd name="T46" fmla="*/ 458424 w 794"/>
                <a:gd name="T47" fmla="*/ 965422 h 684"/>
                <a:gd name="T48" fmla="*/ 518621 w 794"/>
                <a:gd name="T49" fmla="*/ 974042 h 684"/>
                <a:gd name="T50" fmla="*/ 580361 w 794"/>
                <a:gd name="T51" fmla="*/ 978352 h 684"/>
                <a:gd name="T52" fmla="*/ 645189 w 794"/>
                <a:gd name="T53" fmla="*/ 978352 h 684"/>
                <a:gd name="T54" fmla="*/ 706929 w 794"/>
                <a:gd name="T55" fmla="*/ 974042 h 684"/>
                <a:gd name="T56" fmla="*/ 767126 w 794"/>
                <a:gd name="T57" fmla="*/ 965422 h 684"/>
                <a:gd name="T58" fmla="*/ 822693 w 794"/>
                <a:gd name="T59" fmla="*/ 952493 h 684"/>
                <a:gd name="T60" fmla="*/ 902956 w 794"/>
                <a:gd name="T61" fmla="*/ 922323 h 684"/>
                <a:gd name="T62" fmla="*/ 1001741 w 794"/>
                <a:gd name="T63" fmla="*/ 869167 h 684"/>
                <a:gd name="T64" fmla="*/ 1085090 w 794"/>
                <a:gd name="T65" fmla="*/ 804519 h 684"/>
                <a:gd name="T66" fmla="*/ 1137570 w 794"/>
                <a:gd name="T67" fmla="*/ 742743 h 684"/>
                <a:gd name="T68" fmla="*/ 1165353 w 794"/>
                <a:gd name="T69" fmla="*/ 703954 h 684"/>
                <a:gd name="T70" fmla="*/ 1188506 w 794"/>
                <a:gd name="T71" fmla="*/ 659418 h 684"/>
                <a:gd name="T72" fmla="*/ 1207028 w 794"/>
                <a:gd name="T73" fmla="*/ 612009 h 684"/>
                <a:gd name="T74" fmla="*/ 1220919 w 794"/>
                <a:gd name="T75" fmla="*/ 563163 h 684"/>
                <a:gd name="T76" fmla="*/ 1225550 w 794"/>
                <a:gd name="T77" fmla="*/ 515754 h 684"/>
                <a:gd name="T78" fmla="*/ 1225550 w 794"/>
                <a:gd name="T79" fmla="*/ 464035 h 684"/>
                <a:gd name="T80" fmla="*/ 1220919 w 794"/>
                <a:gd name="T81" fmla="*/ 415189 h 684"/>
                <a:gd name="T82" fmla="*/ 1207028 w 794"/>
                <a:gd name="T83" fmla="*/ 367780 h 684"/>
                <a:gd name="T84" fmla="*/ 1188506 w 794"/>
                <a:gd name="T85" fmla="*/ 318934 h 684"/>
                <a:gd name="T86" fmla="*/ 1165353 w 794"/>
                <a:gd name="T87" fmla="*/ 275835 h 684"/>
                <a:gd name="T88" fmla="*/ 1137570 w 794"/>
                <a:gd name="T89" fmla="*/ 237046 h 684"/>
                <a:gd name="T90" fmla="*/ 1085090 w 794"/>
                <a:gd name="T91" fmla="*/ 175270 h 684"/>
                <a:gd name="T92" fmla="*/ 1001741 w 794"/>
                <a:gd name="T93" fmla="*/ 109185 h 684"/>
                <a:gd name="T94" fmla="*/ 902956 w 794"/>
                <a:gd name="T95" fmla="*/ 57466 h 684"/>
                <a:gd name="T96" fmla="*/ 822693 w 794"/>
                <a:gd name="T97" fmla="*/ 27296 h 684"/>
                <a:gd name="T98" fmla="*/ 767126 w 794"/>
                <a:gd name="T99" fmla="*/ 14366 h 684"/>
                <a:gd name="T100" fmla="*/ 706929 w 794"/>
                <a:gd name="T101" fmla="*/ 5747 h 684"/>
                <a:gd name="T102" fmla="*/ 645189 w 794"/>
                <a:gd name="T103" fmla="*/ 0 h 6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94"/>
                <a:gd name="T157" fmla="*/ 0 h 684"/>
                <a:gd name="T158" fmla="*/ 794 w 794"/>
                <a:gd name="T159" fmla="*/ 684 h 6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94" h="684">
                  <a:moveTo>
                    <a:pt x="397" y="0"/>
                  </a:moveTo>
                  <a:lnTo>
                    <a:pt x="376" y="0"/>
                  </a:lnTo>
                  <a:lnTo>
                    <a:pt x="354" y="0"/>
                  </a:lnTo>
                  <a:lnTo>
                    <a:pt x="336" y="4"/>
                  </a:lnTo>
                  <a:lnTo>
                    <a:pt x="315" y="7"/>
                  </a:lnTo>
                  <a:lnTo>
                    <a:pt x="297" y="10"/>
                  </a:lnTo>
                  <a:lnTo>
                    <a:pt x="279" y="16"/>
                  </a:lnTo>
                  <a:lnTo>
                    <a:pt x="260" y="19"/>
                  </a:lnTo>
                  <a:lnTo>
                    <a:pt x="242" y="25"/>
                  </a:lnTo>
                  <a:lnTo>
                    <a:pt x="206" y="40"/>
                  </a:lnTo>
                  <a:lnTo>
                    <a:pt x="172" y="58"/>
                  </a:lnTo>
                  <a:lnTo>
                    <a:pt x="142" y="76"/>
                  </a:lnTo>
                  <a:lnTo>
                    <a:pt x="115" y="98"/>
                  </a:lnTo>
                  <a:lnTo>
                    <a:pt x="91" y="122"/>
                  </a:lnTo>
                  <a:lnTo>
                    <a:pt x="66" y="149"/>
                  </a:lnTo>
                  <a:lnTo>
                    <a:pt x="57" y="165"/>
                  </a:lnTo>
                  <a:lnTo>
                    <a:pt x="45" y="177"/>
                  </a:lnTo>
                  <a:lnTo>
                    <a:pt x="36" y="192"/>
                  </a:lnTo>
                  <a:lnTo>
                    <a:pt x="30" y="207"/>
                  </a:lnTo>
                  <a:lnTo>
                    <a:pt x="21" y="222"/>
                  </a:lnTo>
                  <a:lnTo>
                    <a:pt x="15" y="241"/>
                  </a:lnTo>
                  <a:lnTo>
                    <a:pt x="12" y="256"/>
                  </a:lnTo>
                  <a:lnTo>
                    <a:pt x="6" y="271"/>
                  </a:lnTo>
                  <a:lnTo>
                    <a:pt x="3" y="289"/>
                  </a:lnTo>
                  <a:lnTo>
                    <a:pt x="0" y="307"/>
                  </a:lnTo>
                  <a:lnTo>
                    <a:pt x="0" y="323"/>
                  </a:lnTo>
                  <a:lnTo>
                    <a:pt x="0" y="341"/>
                  </a:lnTo>
                  <a:lnTo>
                    <a:pt x="0" y="359"/>
                  </a:lnTo>
                  <a:lnTo>
                    <a:pt x="0" y="377"/>
                  </a:lnTo>
                  <a:lnTo>
                    <a:pt x="3" y="392"/>
                  </a:lnTo>
                  <a:lnTo>
                    <a:pt x="6" y="411"/>
                  </a:lnTo>
                  <a:lnTo>
                    <a:pt x="12" y="426"/>
                  </a:lnTo>
                  <a:lnTo>
                    <a:pt x="15" y="444"/>
                  </a:lnTo>
                  <a:lnTo>
                    <a:pt x="21" y="459"/>
                  </a:lnTo>
                  <a:lnTo>
                    <a:pt x="30" y="475"/>
                  </a:lnTo>
                  <a:lnTo>
                    <a:pt x="36" y="490"/>
                  </a:lnTo>
                  <a:lnTo>
                    <a:pt x="45" y="505"/>
                  </a:lnTo>
                  <a:lnTo>
                    <a:pt x="57" y="517"/>
                  </a:lnTo>
                  <a:lnTo>
                    <a:pt x="66" y="532"/>
                  </a:lnTo>
                  <a:lnTo>
                    <a:pt x="91" y="560"/>
                  </a:lnTo>
                  <a:lnTo>
                    <a:pt x="115" y="584"/>
                  </a:lnTo>
                  <a:lnTo>
                    <a:pt x="142" y="605"/>
                  </a:lnTo>
                  <a:lnTo>
                    <a:pt x="172" y="623"/>
                  </a:lnTo>
                  <a:lnTo>
                    <a:pt x="206" y="642"/>
                  </a:lnTo>
                  <a:lnTo>
                    <a:pt x="242" y="657"/>
                  </a:lnTo>
                  <a:lnTo>
                    <a:pt x="260" y="663"/>
                  </a:lnTo>
                  <a:lnTo>
                    <a:pt x="279" y="666"/>
                  </a:lnTo>
                  <a:lnTo>
                    <a:pt x="297" y="672"/>
                  </a:lnTo>
                  <a:lnTo>
                    <a:pt x="315" y="675"/>
                  </a:lnTo>
                  <a:lnTo>
                    <a:pt x="336" y="678"/>
                  </a:lnTo>
                  <a:lnTo>
                    <a:pt x="354" y="681"/>
                  </a:lnTo>
                  <a:lnTo>
                    <a:pt x="376" y="681"/>
                  </a:lnTo>
                  <a:lnTo>
                    <a:pt x="397" y="684"/>
                  </a:lnTo>
                  <a:lnTo>
                    <a:pt x="418" y="681"/>
                  </a:lnTo>
                  <a:lnTo>
                    <a:pt x="436" y="681"/>
                  </a:lnTo>
                  <a:lnTo>
                    <a:pt x="458" y="678"/>
                  </a:lnTo>
                  <a:lnTo>
                    <a:pt x="476" y="675"/>
                  </a:lnTo>
                  <a:lnTo>
                    <a:pt x="497" y="672"/>
                  </a:lnTo>
                  <a:lnTo>
                    <a:pt x="515" y="666"/>
                  </a:lnTo>
                  <a:lnTo>
                    <a:pt x="533" y="663"/>
                  </a:lnTo>
                  <a:lnTo>
                    <a:pt x="552" y="657"/>
                  </a:lnTo>
                  <a:lnTo>
                    <a:pt x="585" y="642"/>
                  </a:lnTo>
                  <a:lnTo>
                    <a:pt x="618" y="623"/>
                  </a:lnTo>
                  <a:lnTo>
                    <a:pt x="649" y="605"/>
                  </a:lnTo>
                  <a:lnTo>
                    <a:pt x="679" y="584"/>
                  </a:lnTo>
                  <a:lnTo>
                    <a:pt x="703" y="560"/>
                  </a:lnTo>
                  <a:lnTo>
                    <a:pt x="727" y="532"/>
                  </a:lnTo>
                  <a:lnTo>
                    <a:pt x="737" y="517"/>
                  </a:lnTo>
                  <a:lnTo>
                    <a:pt x="746" y="505"/>
                  </a:lnTo>
                  <a:lnTo>
                    <a:pt x="755" y="490"/>
                  </a:lnTo>
                  <a:lnTo>
                    <a:pt x="764" y="475"/>
                  </a:lnTo>
                  <a:lnTo>
                    <a:pt x="770" y="459"/>
                  </a:lnTo>
                  <a:lnTo>
                    <a:pt x="776" y="441"/>
                  </a:lnTo>
                  <a:lnTo>
                    <a:pt x="782" y="426"/>
                  </a:lnTo>
                  <a:lnTo>
                    <a:pt x="785" y="411"/>
                  </a:lnTo>
                  <a:lnTo>
                    <a:pt x="791" y="392"/>
                  </a:lnTo>
                  <a:lnTo>
                    <a:pt x="791" y="377"/>
                  </a:lnTo>
                  <a:lnTo>
                    <a:pt x="794" y="359"/>
                  </a:lnTo>
                  <a:lnTo>
                    <a:pt x="794" y="341"/>
                  </a:lnTo>
                  <a:lnTo>
                    <a:pt x="794" y="323"/>
                  </a:lnTo>
                  <a:lnTo>
                    <a:pt x="791" y="307"/>
                  </a:lnTo>
                  <a:lnTo>
                    <a:pt x="791" y="289"/>
                  </a:lnTo>
                  <a:lnTo>
                    <a:pt x="785" y="271"/>
                  </a:lnTo>
                  <a:lnTo>
                    <a:pt x="782" y="256"/>
                  </a:lnTo>
                  <a:lnTo>
                    <a:pt x="776" y="241"/>
                  </a:lnTo>
                  <a:lnTo>
                    <a:pt x="770" y="222"/>
                  </a:lnTo>
                  <a:lnTo>
                    <a:pt x="764" y="207"/>
                  </a:lnTo>
                  <a:lnTo>
                    <a:pt x="755" y="192"/>
                  </a:lnTo>
                  <a:lnTo>
                    <a:pt x="746" y="177"/>
                  </a:lnTo>
                  <a:lnTo>
                    <a:pt x="737" y="165"/>
                  </a:lnTo>
                  <a:lnTo>
                    <a:pt x="727" y="149"/>
                  </a:lnTo>
                  <a:lnTo>
                    <a:pt x="703" y="122"/>
                  </a:lnTo>
                  <a:lnTo>
                    <a:pt x="679" y="98"/>
                  </a:lnTo>
                  <a:lnTo>
                    <a:pt x="649" y="76"/>
                  </a:lnTo>
                  <a:lnTo>
                    <a:pt x="618" y="58"/>
                  </a:lnTo>
                  <a:lnTo>
                    <a:pt x="585" y="40"/>
                  </a:lnTo>
                  <a:lnTo>
                    <a:pt x="552" y="25"/>
                  </a:lnTo>
                  <a:lnTo>
                    <a:pt x="533" y="19"/>
                  </a:lnTo>
                  <a:lnTo>
                    <a:pt x="515" y="16"/>
                  </a:lnTo>
                  <a:lnTo>
                    <a:pt x="497" y="10"/>
                  </a:lnTo>
                  <a:lnTo>
                    <a:pt x="476" y="7"/>
                  </a:lnTo>
                  <a:lnTo>
                    <a:pt x="458" y="4"/>
                  </a:lnTo>
                  <a:lnTo>
                    <a:pt x="436" y="0"/>
                  </a:lnTo>
                  <a:lnTo>
                    <a:pt x="418" y="0"/>
                  </a:lnTo>
                  <a:lnTo>
                    <a:pt x="397" y="0"/>
                  </a:lnTo>
                </a:path>
              </a:pathLst>
            </a:custGeom>
            <a:solidFill>
              <a:schemeClr val="accent3">
                <a:lumMod val="75000"/>
              </a:schemeClr>
            </a:solidFill>
            <a:ln w="19050">
              <a:noFill/>
              <a:round/>
              <a:headEnd/>
              <a:tailEnd/>
            </a:ln>
            <a:scene3d>
              <a:camera prst="orthographicFront"/>
              <a:lightRig rig="threePt" dir="t"/>
            </a:scene3d>
            <a:sp3d>
              <a:bevelT w="165100" prst="coolSlant"/>
            </a:sp3d>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410" name="Rectangle 37"/>
            <p:cNvSpPr>
              <a:spLocks noChangeArrowheads="1"/>
            </p:cNvSpPr>
            <p:nvPr/>
          </p:nvSpPr>
          <p:spPr bwMode="auto">
            <a:xfrm>
              <a:off x="4384675" y="4705290"/>
              <a:ext cx="691395" cy="195568"/>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Individual</a:t>
              </a:r>
            </a:p>
          </p:txBody>
        </p:sp>
        <p:sp>
          <p:nvSpPr>
            <p:cNvPr id="16411" name="Rectangle 38"/>
            <p:cNvSpPr>
              <a:spLocks noChangeArrowheads="1"/>
            </p:cNvSpPr>
            <p:nvPr/>
          </p:nvSpPr>
          <p:spPr bwMode="auto">
            <a:xfrm>
              <a:off x="4452937" y="4898965"/>
              <a:ext cx="532200" cy="195568"/>
            </a:xfrm>
            <a:prstGeom prst="rect">
              <a:avLst/>
            </a:prstGeom>
            <a:noFill/>
            <a:ln w="9525">
              <a:noFill/>
              <a:miter lim="800000"/>
              <a:headEnd/>
              <a:tailEnd/>
            </a:ln>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Patient </a:t>
              </a:r>
            </a:p>
          </p:txBody>
        </p:sp>
        <p:cxnSp>
          <p:nvCxnSpPr>
            <p:cNvPr id="27" name="Straight Arrow Connector 26"/>
            <p:cNvCxnSpPr/>
            <p:nvPr/>
          </p:nvCxnSpPr>
          <p:spPr>
            <a:xfrm rot="5400000">
              <a:off x="4620448" y="6190701"/>
              <a:ext cx="228831" cy="1720"/>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88206" y="490477"/>
            <a:ext cx="1934323" cy="2862322"/>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000000"/>
                </a:solidFill>
                <a:effectLst/>
                <a:uLnTx/>
                <a:uFillTx/>
                <a:latin typeface="Calibri" panose="020F0502020204030204"/>
                <a:ea typeface="+mn-ea"/>
                <a:cs typeface="+mn-cs"/>
              </a:rPr>
              <a:t>Local Community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Community Level Resources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Medical care offerings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Population 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Lay support networks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Private cancer organizations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Local Hospital &amp; Cancer Services Market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Market structure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Level of competition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Third party payers/insurance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Pay for performance initiatives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HMO / managed care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penetration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Percent non-profit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Specialty mix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Local Professional Norms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MD practice organizations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Use of guidelines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Practice patterns</a:t>
            </a:r>
          </a:p>
        </p:txBody>
      </p:sp>
      <p:sp>
        <p:nvSpPr>
          <p:cNvPr id="29" name="TextBox 28"/>
          <p:cNvSpPr txBox="1"/>
          <p:nvPr/>
        </p:nvSpPr>
        <p:spPr>
          <a:xfrm>
            <a:off x="588206" y="3576361"/>
            <a:ext cx="1943524" cy="1200329"/>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000000"/>
                </a:solidFill>
                <a:effectLst/>
                <a:uLnTx/>
                <a:uFillTx/>
                <a:latin typeface="Calibri" panose="020F0502020204030204"/>
                <a:ea typeface="+mn-ea"/>
                <a:cs typeface="+mn-cs"/>
              </a:rPr>
              <a:t>Provider / Team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Knowledge, communication skills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Perceived barriers, norms, test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efficacy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Cultural competency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Staffing mix &amp; turnover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Role definition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Teamwork</a:t>
            </a:r>
          </a:p>
        </p:txBody>
      </p:sp>
      <p:sp>
        <p:nvSpPr>
          <p:cNvPr id="30" name="TextBox 29"/>
          <p:cNvSpPr txBox="1"/>
          <p:nvPr/>
        </p:nvSpPr>
        <p:spPr>
          <a:xfrm>
            <a:off x="588206" y="5012814"/>
            <a:ext cx="1905000" cy="1338828"/>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000000"/>
                </a:solidFill>
                <a:effectLst/>
                <a:uLnTx/>
                <a:uFillTx/>
                <a:latin typeface="Calibri" panose="020F0502020204030204"/>
                <a:ea typeface="+mn-ea"/>
                <a:cs typeface="+mn-cs"/>
              </a:rPr>
              <a:t>Individual Patient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Biological factors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Socio-demographics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Insurance coverage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Risk status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Co-morbidities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Knowledge, attitudes, beliefs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Decision-making preferences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Psychological reaction/coping</a:t>
            </a:r>
          </a:p>
        </p:txBody>
      </p:sp>
      <p:sp>
        <p:nvSpPr>
          <p:cNvPr id="31" name="TextBox 30"/>
          <p:cNvSpPr txBox="1"/>
          <p:nvPr/>
        </p:nvSpPr>
        <p:spPr>
          <a:xfrm>
            <a:off x="9433020" y="838201"/>
            <a:ext cx="2133600" cy="1061829"/>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000000"/>
                </a:solidFill>
                <a:effectLst/>
                <a:uLnTx/>
                <a:uFillTx/>
                <a:latin typeface="Calibri" panose="020F0502020204030204"/>
                <a:ea typeface="+mn-ea"/>
                <a:cs typeface="+mn-cs"/>
              </a:rPr>
              <a:t>National Health Policy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Medicare reimbursement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Federal efforts to reform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healthcare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National cancer initiatives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Accreditations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Professional standards</a:t>
            </a:r>
          </a:p>
        </p:txBody>
      </p:sp>
      <p:sp>
        <p:nvSpPr>
          <p:cNvPr id="32" name="TextBox 31"/>
          <p:cNvSpPr txBox="1"/>
          <p:nvPr/>
        </p:nvSpPr>
        <p:spPr>
          <a:xfrm>
            <a:off x="9433020" y="3638624"/>
            <a:ext cx="2133600" cy="1200329"/>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000000"/>
                </a:solidFill>
                <a:effectLst/>
                <a:uLnTx/>
                <a:uFillTx/>
                <a:latin typeface="Calibri" panose="020F0502020204030204"/>
                <a:ea typeface="+mn-ea"/>
                <a:cs typeface="+mn-cs"/>
              </a:rPr>
              <a:t>Organization / Practice Setting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Leadership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Organizational structure, policies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and incentives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Delivery system design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Clinical decision support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Clinical information systems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Patient education &amp; navigation</a:t>
            </a:r>
          </a:p>
        </p:txBody>
      </p:sp>
      <p:sp>
        <p:nvSpPr>
          <p:cNvPr id="33" name="TextBox 32"/>
          <p:cNvSpPr txBox="1"/>
          <p:nvPr/>
        </p:nvSpPr>
        <p:spPr>
          <a:xfrm>
            <a:off x="9433020" y="4959636"/>
            <a:ext cx="2149380" cy="507831"/>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0000"/>
                </a:solidFill>
                <a:effectLst/>
                <a:uLnTx/>
                <a:uFillTx/>
                <a:latin typeface="Calibri" panose="020F0502020204030204"/>
                <a:ea typeface="+mn-ea"/>
                <a:cs typeface="+mn-cs"/>
              </a:rPr>
              <a:t>Family / Social Supports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Family dynamics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Friends, network support</a:t>
            </a:r>
          </a:p>
        </p:txBody>
      </p:sp>
      <p:cxnSp>
        <p:nvCxnSpPr>
          <p:cNvPr id="35" name="Straight Arrow Connector 34"/>
          <p:cNvCxnSpPr>
            <a:stCxn id="33" idx="1"/>
          </p:cNvCxnSpPr>
          <p:nvPr/>
        </p:nvCxnSpPr>
        <p:spPr>
          <a:xfrm flipH="1" flipV="1">
            <a:off x="6546979" y="4093886"/>
            <a:ext cx="2886041" cy="1119666"/>
          </a:xfrm>
          <a:prstGeom prst="straightConnector1">
            <a:avLst/>
          </a:prstGeom>
          <a:ln w="28575">
            <a:solidFill>
              <a:schemeClr val="tx1"/>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433020" y="2036802"/>
            <a:ext cx="2133600" cy="1477328"/>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dirty="0">
                <a:ln>
                  <a:noFill/>
                </a:ln>
                <a:solidFill>
                  <a:srgbClr val="000000"/>
                </a:solidFill>
                <a:effectLst/>
                <a:uLnTx/>
                <a:uFillTx/>
                <a:latin typeface="Calibri" panose="020F0502020204030204"/>
                <a:ea typeface="+mn-ea"/>
                <a:cs typeface="+mn-cs"/>
              </a:rPr>
              <a:t>State Health Policy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Medicaid reimbursement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Hospital performance data policies (dissemination, visibility,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etc.)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State cancer plans/programs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Regulations/limitations 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reimbursement of clinical trials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Activities of state-wide advocacy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rPr>
              <a:t>   groups</a:t>
            </a:r>
          </a:p>
        </p:txBody>
      </p:sp>
      <p:cxnSp>
        <p:nvCxnSpPr>
          <p:cNvPr id="40" name="Straight Arrow Connector 39"/>
          <p:cNvCxnSpPr>
            <a:stCxn id="30" idx="3"/>
          </p:cNvCxnSpPr>
          <p:nvPr/>
        </p:nvCxnSpPr>
        <p:spPr>
          <a:xfrm flipV="1">
            <a:off x="2493206" y="4766941"/>
            <a:ext cx="3263447" cy="915287"/>
          </a:xfrm>
          <a:prstGeom prst="straightConnector1">
            <a:avLst/>
          </a:prstGeom>
          <a:ln w="28575">
            <a:solidFill>
              <a:schemeClr val="tx1"/>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9" idx="3"/>
          </p:cNvCxnSpPr>
          <p:nvPr/>
        </p:nvCxnSpPr>
        <p:spPr>
          <a:xfrm flipV="1">
            <a:off x="2531730" y="3573363"/>
            <a:ext cx="2946626" cy="603163"/>
          </a:xfrm>
          <a:prstGeom prst="straightConnector1">
            <a:avLst/>
          </a:prstGeom>
          <a:ln w="28575">
            <a:solidFill>
              <a:schemeClr val="tx1"/>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8" idx="3"/>
          </p:cNvCxnSpPr>
          <p:nvPr/>
        </p:nvCxnSpPr>
        <p:spPr>
          <a:xfrm>
            <a:off x="2522529" y="1921638"/>
            <a:ext cx="2955827" cy="502723"/>
          </a:xfrm>
          <a:prstGeom prst="straightConnector1">
            <a:avLst/>
          </a:prstGeom>
          <a:ln w="28575">
            <a:solidFill>
              <a:schemeClr val="tx1"/>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6850122" y="1259918"/>
            <a:ext cx="2582898" cy="27949"/>
          </a:xfrm>
          <a:prstGeom prst="straightConnector1">
            <a:avLst/>
          </a:prstGeom>
          <a:ln w="28575">
            <a:solidFill>
              <a:schemeClr val="tx1"/>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6757362" y="1892341"/>
            <a:ext cx="2727420" cy="791527"/>
          </a:xfrm>
          <a:prstGeom prst="straightConnector1">
            <a:avLst/>
          </a:prstGeom>
          <a:ln w="28575">
            <a:solidFill>
              <a:schemeClr val="tx1"/>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2" idx="1"/>
          </p:cNvCxnSpPr>
          <p:nvPr/>
        </p:nvCxnSpPr>
        <p:spPr>
          <a:xfrm flipH="1" flipV="1">
            <a:off x="6705600" y="3148453"/>
            <a:ext cx="2727420" cy="1090336"/>
          </a:xfrm>
          <a:prstGeom prst="straightConnector1">
            <a:avLst/>
          </a:prstGeom>
          <a:ln w="28575">
            <a:solidFill>
              <a:schemeClr val="tx1"/>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0213847" y="6573736"/>
            <a:ext cx="1978153"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(Taplin, et al., 2012)</a:t>
            </a:r>
          </a:p>
        </p:txBody>
      </p:sp>
      <p:sp>
        <p:nvSpPr>
          <p:cNvPr id="43" name="TextBox 42"/>
          <p:cNvSpPr txBox="1"/>
          <p:nvPr/>
        </p:nvSpPr>
        <p:spPr>
          <a:xfrm>
            <a:off x="3063952" y="179506"/>
            <a:ext cx="6064096" cy="707886"/>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497D"/>
                </a:solidFill>
                <a:effectLst/>
                <a:uLnTx/>
                <a:uFillTx/>
                <a:latin typeface="Tw Cen MT" panose="020B0602020104020603" pitchFamily="34" charset="0"/>
                <a:ea typeface="+mn-ea"/>
                <a:cs typeface="+mn-cs"/>
              </a:rPr>
              <a:t>Multiple Levels of Influence</a:t>
            </a:r>
          </a:p>
        </p:txBody>
      </p:sp>
    </p:spTree>
    <p:extLst>
      <p:ext uri="{BB962C8B-B14F-4D97-AF65-F5344CB8AC3E}">
        <p14:creationId xmlns:p14="http://schemas.microsoft.com/office/powerpoint/2010/main" val="202532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720" y="316548"/>
            <a:ext cx="8740775" cy="701675"/>
          </a:xfrm>
        </p:spPr>
        <p:txBody>
          <a:bodyPr>
            <a:normAutofit fontScale="90000"/>
          </a:bodyPr>
          <a:lstStyle/>
          <a:p>
            <a:r>
              <a:rPr lang="en-US" sz="4000" dirty="0"/>
              <a:t>Frameworks for the Development </a:t>
            </a:r>
            <a:br>
              <a:rPr lang="en-US" sz="4000" dirty="0"/>
            </a:br>
            <a:r>
              <a:rPr lang="en-US" sz="4000" dirty="0"/>
              <a:t>of Multilevel Interventions</a:t>
            </a:r>
          </a:p>
        </p:txBody>
      </p:sp>
      <p:sp>
        <p:nvSpPr>
          <p:cNvPr id="7" name="Content Placeholder 6"/>
          <p:cNvSpPr>
            <a:spLocks noGrp="1"/>
          </p:cNvSpPr>
          <p:nvPr>
            <p:ph idx="4294967295"/>
          </p:nvPr>
        </p:nvSpPr>
        <p:spPr>
          <a:xfrm>
            <a:off x="566928" y="1748790"/>
            <a:ext cx="5384800" cy="4876800"/>
          </a:xfrm>
        </p:spPr>
        <p:txBody>
          <a:bodyPr>
            <a:normAutofit fontScale="92500" lnSpcReduction="10000"/>
          </a:bodyPr>
          <a:lstStyle/>
          <a:p>
            <a:pPr marL="0" indent="0">
              <a:spcBef>
                <a:spcPts val="0"/>
              </a:spcBef>
              <a:buNone/>
            </a:pPr>
            <a:endParaRPr lang="en-US" sz="1200" dirty="0">
              <a:latin typeface="+mj-lt"/>
            </a:endParaRPr>
          </a:p>
          <a:p>
            <a:pPr>
              <a:spcBef>
                <a:spcPts val="0"/>
              </a:spcBef>
              <a:buFont typeface="Wingdings" panose="05000000000000000000" pitchFamily="2" charset="2"/>
              <a:buChar char="ü"/>
            </a:pPr>
            <a:r>
              <a:rPr lang="en-US" sz="2600" dirty="0">
                <a:latin typeface="+mj-lt"/>
              </a:rPr>
              <a:t>MATCH (Multiple Approaches to Community Health)</a:t>
            </a:r>
            <a:r>
              <a:rPr lang="en-US" dirty="0">
                <a:latin typeface="+mj-lt"/>
              </a:rPr>
              <a:t>(Simons-Morton et al., 1995)</a:t>
            </a:r>
          </a:p>
          <a:p>
            <a:pPr marL="0" indent="0">
              <a:spcBef>
                <a:spcPts val="0"/>
              </a:spcBef>
              <a:buNone/>
            </a:pPr>
            <a:endParaRPr lang="en-US" sz="2600" i="1" dirty="0">
              <a:latin typeface="+mj-lt"/>
            </a:endParaRPr>
          </a:p>
          <a:p>
            <a:pPr>
              <a:spcBef>
                <a:spcPts val="0"/>
              </a:spcBef>
              <a:buFont typeface="Wingdings" panose="05000000000000000000" pitchFamily="2" charset="2"/>
              <a:buChar char="ü"/>
            </a:pPr>
            <a:r>
              <a:rPr lang="en-US" sz="2600" dirty="0">
                <a:latin typeface="+mj-lt"/>
              </a:rPr>
              <a:t>PRECEDE-PROCEED </a:t>
            </a:r>
            <a:r>
              <a:rPr lang="en-US" dirty="0">
                <a:latin typeface="+mj-lt"/>
              </a:rPr>
              <a:t>(Green &amp; Kreuter, 2005; </a:t>
            </a:r>
            <a:r>
              <a:rPr lang="en-US" i="1" dirty="0">
                <a:latin typeface="+mj-lt"/>
              </a:rPr>
              <a:t>new edition Fall 2020</a:t>
            </a:r>
            <a:r>
              <a:rPr lang="en-US" dirty="0">
                <a:latin typeface="+mj-lt"/>
              </a:rPr>
              <a:t>)</a:t>
            </a:r>
            <a:endParaRPr lang="en-US" i="1" dirty="0">
              <a:latin typeface="+mj-lt"/>
            </a:endParaRPr>
          </a:p>
          <a:p>
            <a:pPr>
              <a:spcBef>
                <a:spcPts val="0"/>
              </a:spcBef>
              <a:buFont typeface="Wingdings" panose="05000000000000000000" pitchFamily="2" charset="2"/>
              <a:buChar char="ü"/>
            </a:pPr>
            <a:endParaRPr lang="en-US" sz="2600" dirty="0">
              <a:latin typeface="+mj-lt"/>
            </a:endParaRPr>
          </a:p>
          <a:p>
            <a:pPr>
              <a:spcBef>
                <a:spcPts val="0"/>
              </a:spcBef>
              <a:buFont typeface="Wingdings" panose="05000000000000000000" pitchFamily="2" charset="2"/>
              <a:buChar char="ü"/>
            </a:pPr>
            <a:r>
              <a:rPr lang="en-US" sz="2600" dirty="0">
                <a:latin typeface="+mj-lt"/>
              </a:rPr>
              <a:t>THE BEHAVIOR CHANGE WHEEL </a:t>
            </a:r>
            <a:r>
              <a:rPr lang="en-US" dirty="0">
                <a:latin typeface="+mj-lt"/>
              </a:rPr>
              <a:t>(Michie et al., 2014)</a:t>
            </a:r>
          </a:p>
          <a:p>
            <a:pPr marL="0" indent="0">
              <a:spcBef>
                <a:spcPts val="0"/>
              </a:spcBef>
              <a:buNone/>
            </a:pPr>
            <a:endParaRPr lang="en-US" sz="2600" dirty="0">
              <a:latin typeface="+mj-lt"/>
            </a:endParaRPr>
          </a:p>
          <a:p>
            <a:pPr>
              <a:spcBef>
                <a:spcPts val="0"/>
              </a:spcBef>
              <a:buFont typeface="Wingdings" panose="05000000000000000000" pitchFamily="2" charset="2"/>
              <a:buChar char="ü"/>
            </a:pPr>
            <a:r>
              <a:rPr lang="en-US" sz="2600" b="1" dirty="0">
                <a:solidFill>
                  <a:srgbClr val="B0263D"/>
                </a:solidFill>
                <a:latin typeface="+mj-lt"/>
              </a:rPr>
              <a:t>INTERVENTION MAPPING </a:t>
            </a:r>
            <a:r>
              <a:rPr lang="en-US" sz="2600" dirty="0">
                <a:solidFill>
                  <a:srgbClr val="B0263D"/>
                </a:solidFill>
                <a:latin typeface="+mj-lt"/>
              </a:rPr>
              <a:t>(Bartholomew-Eldredge et al., 1998; 2016; </a:t>
            </a:r>
            <a:r>
              <a:rPr lang="en-US" sz="2600" i="1" dirty="0">
                <a:solidFill>
                  <a:srgbClr val="B0263D"/>
                </a:solidFill>
                <a:latin typeface="+mj-lt"/>
              </a:rPr>
              <a:t>new edition Spring 2021</a:t>
            </a:r>
            <a:r>
              <a:rPr lang="en-US" sz="2600" dirty="0">
                <a:solidFill>
                  <a:srgbClr val="B0263D"/>
                </a:solidFill>
                <a:latin typeface="+mj-lt"/>
              </a:rPr>
              <a:t>)</a:t>
            </a:r>
          </a:p>
          <a:p>
            <a:pPr marL="0" indent="0">
              <a:spcBef>
                <a:spcPts val="0"/>
              </a:spcBef>
              <a:buNone/>
            </a:pPr>
            <a:endParaRPr lang="en-US" sz="2600" dirty="0">
              <a:solidFill>
                <a:schemeClr val="accent2"/>
              </a:solidFill>
              <a:latin typeface="+mj-lt"/>
            </a:endParaRPr>
          </a:p>
          <a:p>
            <a:pPr>
              <a:spcBef>
                <a:spcPts val="0"/>
              </a:spcBef>
              <a:buFont typeface="Wingdings" panose="05000000000000000000" pitchFamily="2" charset="2"/>
              <a:buChar char="ü"/>
            </a:pPr>
            <a:endParaRPr lang="en-US" sz="2600" dirty="0">
              <a:solidFill>
                <a:schemeClr val="accent2"/>
              </a:solidFill>
              <a:latin typeface="+mj-lt"/>
            </a:endParaRPr>
          </a:p>
          <a:p>
            <a:pPr marL="0" indent="0">
              <a:spcBef>
                <a:spcPts val="0"/>
              </a:spcBef>
              <a:buNone/>
            </a:pPr>
            <a:endParaRPr lang="en-US" sz="1600" dirty="0">
              <a:latin typeface="+mj-lt"/>
            </a:endParaRPr>
          </a:p>
          <a:p>
            <a:pPr marL="201168" lvl="1" indent="0">
              <a:spcBef>
                <a:spcPts val="0"/>
              </a:spcBef>
              <a:buNone/>
            </a:pPr>
            <a:endParaRPr lang="en-US" sz="1100" dirty="0">
              <a:latin typeface="+mj-lt"/>
            </a:endParaRPr>
          </a:p>
          <a:p>
            <a:pPr marL="0" indent="0">
              <a:buNone/>
            </a:pPr>
            <a:endParaRPr lang="en-US" sz="2800" dirty="0">
              <a:latin typeface="+mj-lt"/>
            </a:endParaRPr>
          </a:p>
          <a:p>
            <a:pPr marL="0" indent="0">
              <a:buNone/>
            </a:pPr>
            <a:endParaRPr lang="en-US" sz="3200" dirty="0"/>
          </a:p>
          <a:p>
            <a:pPr marL="0" indent="0">
              <a:buNone/>
            </a:pPr>
            <a:endParaRPr lang="en-US" dirty="0"/>
          </a:p>
        </p:txBody>
      </p:sp>
      <p:sp>
        <p:nvSpPr>
          <p:cNvPr id="5" name="Slide Number Placeholder 4"/>
          <p:cNvSpPr>
            <a:spLocks noGrp="1"/>
          </p:cNvSpPr>
          <p:nvPr>
            <p:ph type="sldNum" sz="quarter" idx="4294967295"/>
          </p:nvPr>
        </p:nvSpPr>
        <p:spPr>
          <a:xfrm>
            <a:off x="0" y="6248400"/>
            <a:ext cx="711200" cy="381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2CDD89C-9B7B-483B-B85C-9F4C5B5A58B8}"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pic>
        <p:nvPicPr>
          <p:cNvPr id="8" name="Picture 2" descr="http://download.cartoonstock.com/49256812153176/cgon324h.jpg"/>
          <p:cNvPicPr>
            <a:picLocks noChangeAspect="1" noChangeArrowheads="1"/>
          </p:cNvPicPr>
          <p:nvPr/>
        </p:nvPicPr>
        <p:blipFill>
          <a:blip r:embed="rId4" cstate="print"/>
          <a:srcRect/>
          <a:stretch>
            <a:fillRect/>
          </a:stretch>
        </p:blipFill>
        <p:spPr bwMode="auto">
          <a:xfrm>
            <a:off x="6601405" y="1748790"/>
            <a:ext cx="4990848" cy="3943350"/>
          </a:xfrm>
          <a:prstGeom prst="rect">
            <a:avLst/>
          </a:prstGeom>
          <a:noFill/>
          <a:ln w="9525">
            <a:noFill/>
            <a:miter lim="800000"/>
            <a:headEnd/>
            <a:tailEnd/>
          </a:ln>
          <a:effectLst>
            <a:softEdge rad="495300"/>
          </a:effectLst>
        </p:spPr>
      </p:pic>
      <p:sp>
        <p:nvSpPr>
          <p:cNvPr id="2" name="Rectangle 1"/>
          <p:cNvSpPr/>
          <p:nvPr/>
        </p:nvSpPr>
        <p:spPr>
          <a:xfrm>
            <a:off x="601091" y="5343524"/>
            <a:ext cx="5161534" cy="1046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Tree>
    <p:custDataLst>
      <p:tags r:id="rId1"/>
    </p:custDataLst>
    <p:extLst>
      <p:ext uri="{BB962C8B-B14F-4D97-AF65-F5344CB8AC3E}">
        <p14:creationId xmlns:p14="http://schemas.microsoft.com/office/powerpoint/2010/main" val="1263734746"/>
      </p:ext>
    </p:extLst>
  </p:cSld>
  <p:clrMapOvr>
    <a:masterClrMapping/>
  </p:clrMapOvr>
  <mc:AlternateContent xmlns:mc="http://schemas.openxmlformats.org/markup-compatibility/2006" xmlns:p14="http://schemas.microsoft.com/office/powerpoint/2010/main">
    <mc:Choice Requires="p14">
      <p:transition spd="slow" p14:dur="2000" advTm="102286"/>
    </mc:Choice>
    <mc:Fallback xmlns="">
      <p:transition spd="slow" advTm="102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217988" y="302192"/>
            <a:ext cx="9165125" cy="857251"/>
          </a:xfrm>
        </p:spPr>
        <p:txBody>
          <a:bodyPr>
            <a:normAutofit/>
          </a:bodyPr>
          <a:lstStyle/>
          <a:p>
            <a:pPr eaLnBrk="1" hangingPunct="1"/>
            <a:r>
              <a:rPr lang="en-US" sz="4000" dirty="0"/>
              <a:t>What is Intervention Mapping?</a:t>
            </a:r>
          </a:p>
        </p:txBody>
      </p:sp>
      <p:sp>
        <p:nvSpPr>
          <p:cNvPr id="5" name="Content Placeholder 4"/>
          <p:cNvSpPr>
            <a:spLocks noGrp="1"/>
          </p:cNvSpPr>
          <p:nvPr>
            <p:ph sz="quarter" idx="1"/>
          </p:nvPr>
        </p:nvSpPr>
        <p:spPr>
          <a:xfrm>
            <a:off x="139503" y="1476085"/>
            <a:ext cx="7010399" cy="3177779"/>
          </a:xfrm>
        </p:spPr>
        <p:txBody>
          <a:bodyPr>
            <a:noAutofit/>
          </a:bodyPr>
          <a:lstStyle/>
          <a:p>
            <a:pPr marL="227008" indent="-227008">
              <a:spcBef>
                <a:spcPts val="0"/>
              </a:spcBef>
              <a:buFont typeface="Arial" panose="020B0604020202020204" pitchFamily="34" charset="0"/>
              <a:buChar char="•"/>
            </a:pPr>
            <a:r>
              <a:rPr lang="en-US" sz="2800" dirty="0"/>
              <a:t>A </a:t>
            </a:r>
            <a:r>
              <a:rPr lang="en-US" sz="2800" b="1" dirty="0">
                <a:solidFill>
                  <a:schemeClr val="accent2"/>
                </a:solidFill>
              </a:rPr>
              <a:t>systematic approach </a:t>
            </a:r>
            <a:r>
              <a:rPr lang="en-US" sz="2800" dirty="0"/>
              <a:t>to multilevel intervention development, implementation &amp; evaluation</a:t>
            </a:r>
          </a:p>
          <a:p>
            <a:pPr marL="227008" indent="-227008">
              <a:lnSpc>
                <a:spcPct val="80000"/>
              </a:lnSpc>
              <a:spcBef>
                <a:spcPts val="0"/>
              </a:spcBef>
              <a:buFont typeface="Arial" panose="020B0604020202020204" pitchFamily="34" charset="0"/>
              <a:buChar char="•"/>
            </a:pPr>
            <a:endParaRPr lang="en-US" sz="1600" dirty="0"/>
          </a:p>
          <a:p>
            <a:pPr marL="227008" indent="-227008">
              <a:lnSpc>
                <a:spcPct val="80000"/>
              </a:lnSpc>
              <a:spcBef>
                <a:spcPts val="0"/>
              </a:spcBef>
              <a:buFont typeface="Arial" panose="020B0604020202020204" pitchFamily="34" charset="0"/>
              <a:buChar char="•"/>
            </a:pPr>
            <a:r>
              <a:rPr lang="en-US" sz="2800" dirty="0"/>
              <a:t>Uses an </a:t>
            </a:r>
            <a:r>
              <a:rPr lang="en-US" sz="2800" b="1" dirty="0">
                <a:solidFill>
                  <a:schemeClr val="accent2"/>
                </a:solidFill>
              </a:rPr>
              <a:t>ecological</a:t>
            </a:r>
            <a:r>
              <a:rPr lang="en-US" sz="2800" dirty="0">
                <a:solidFill>
                  <a:srgbClr val="FF3399"/>
                </a:solidFill>
              </a:rPr>
              <a:t> </a:t>
            </a:r>
            <a:r>
              <a:rPr lang="en-US" sz="2800" dirty="0"/>
              <a:t>approach</a:t>
            </a:r>
          </a:p>
          <a:p>
            <a:pPr marL="227008" indent="-227008">
              <a:spcBef>
                <a:spcPts val="0"/>
              </a:spcBef>
              <a:buFont typeface="Arial" panose="020B0604020202020204" pitchFamily="34" charset="0"/>
              <a:buChar char="•"/>
            </a:pPr>
            <a:endParaRPr lang="en-US" sz="1100" dirty="0"/>
          </a:p>
          <a:p>
            <a:pPr marL="227008" indent="-227008">
              <a:spcBef>
                <a:spcPts val="0"/>
              </a:spcBef>
              <a:buFont typeface="Arial" panose="020B0604020202020204" pitchFamily="34" charset="0"/>
              <a:buChar char="•"/>
            </a:pPr>
            <a:r>
              <a:rPr lang="en-US" sz="2800" dirty="0"/>
              <a:t>Provides a </a:t>
            </a:r>
            <a:r>
              <a:rPr lang="en-US" sz="2800" b="1" dirty="0">
                <a:solidFill>
                  <a:schemeClr val="accent2"/>
                </a:solidFill>
              </a:rPr>
              <a:t>framework</a:t>
            </a:r>
            <a:r>
              <a:rPr lang="en-US" sz="2800" dirty="0"/>
              <a:t> for decision-making at each step of development</a:t>
            </a:r>
          </a:p>
          <a:p>
            <a:pPr marL="736582" lvl="1" indent="-457189">
              <a:lnSpc>
                <a:spcPct val="80000"/>
              </a:lnSpc>
              <a:spcBef>
                <a:spcPts val="0"/>
              </a:spcBef>
              <a:buFont typeface="Wingdings" panose="05000000000000000000" pitchFamily="2" charset="2"/>
              <a:buChar char="§"/>
            </a:pPr>
            <a:r>
              <a:rPr lang="en-US" sz="2400" dirty="0"/>
              <a:t>Theory</a:t>
            </a:r>
          </a:p>
          <a:p>
            <a:pPr marL="736582" lvl="1" indent="-457189">
              <a:lnSpc>
                <a:spcPct val="80000"/>
              </a:lnSpc>
              <a:spcBef>
                <a:spcPts val="0"/>
              </a:spcBef>
              <a:buFont typeface="Wingdings" panose="05000000000000000000" pitchFamily="2" charset="2"/>
              <a:buChar char="§"/>
            </a:pPr>
            <a:r>
              <a:rPr lang="en-US" sz="2400" dirty="0"/>
              <a:t>Empirical evidence</a:t>
            </a:r>
          </a:p>
          <a:p>
            <a:pPr marL="736582" lvl="1" indent="-457189">
              <a:lnSpc>
                <a:spcPct val="80000"/>
              </a:lnSpc>
              <a:spcBef>
                <a:spcPts val="0"/>
              </a:spcBef>
              <a:buFont typeface="Wingdings" panose="05000000000000000000" pitchFamily="2" charset="2"/>
              <a:buChar char="§"/>
            </a:pPr>
            <a:r>
              <a:rPr lang="en-US" sz="2400" dirty="0"/>
              <a:t>New data</a:t>
            </a:r>
          </a:p>
          <a:p>
            <a:pPr marL="736582" lvl="1" indent="-457189">
              <a:lnSpc>
                <a:spcPct val="80000"/>
              </a:lnSpc>
              <a:spcBef>
                <a:spcPts val="0"/>
              </a:spcBef>
              <a:buFont typeface="Wingdings" panose="05000000000000000000" pitchFamily="2" charset="2"/>
              <a:buChar char="§"/>
            </a:pPr>
            <a:r>
              <a:rPr lang="en-US" sz="2400" dirty="0"/>
              <a:t>Community input</a:t>
            </a:r>
            <a:endParaRPr lang="en-US" sz="2800" dirty="0"/>
          </a:p>
          <a:p>
            <a:pPr marL="227008" indent="-227008">
              <a:lnSpc>
                <a:spcPct val="80000"/>
              </a:lnSpc>
              <a:spcBef>
                <a:spcPts val="0"/>
              </a:spcBef>
              <a:buFont typeface="Arial" panose="020B0604020202020204" pitchFamily="34" charset="0"/>
              <a:buChar char="•"/>
            </a:pPr>
            <a:r>
              <a:rPr lang="en-US" sz="2800" dirty="0"/>
              <a:t>Incorporates </a:t>
            </a:r>
            <a:r>
              <a:rPr lang="en-US" sz="2800" b="1" dirty="0">
                <a:solidFill>
                  <a:schemeClr val="accent2"/>
                </a:solidFill>
              </a:rPr>
              <a:t>community participatory </a:t>
            </a:r>
            <a:r>
              <a:rPr lang="en-US" sz="2800" dirty="0"/>
              <a:t>processes</a:t>
            </a:r>
          </a:p>
        </p:txBody>
      </p:sp>
      <p:pic>
        <p:nvPicPr>
          <p:cNvPr id="4" name="Picture 3" descr="http://ecx.images-amazon.com/images/I/51ATGBEi9PL._SX376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747" y="65161"/>
            <a:ext cx="2817467" cy="3719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123" y="1581698"/>
            <a:ext cx="1526507" cy="2134991"/>
          </a:xfrm>
          <a:prstGeom prst="rect">
            <a:avLst/>
          </a:prstGeom>
        </p:spPr>
      </p:pic>
      <p:pic>
        <p:nvPicPr>
          <p:cNvPr id="7" name="Content Placeholder 3"/>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001" y="3843301"/>
            <a:ext cx="4453467" cy="2968979"/>
          </a:xfrm>
          <a:prstGeom prst="rect">
            <a:avLst/>
          </a:prstGeom>
        </p:spPr>
      </p:pic>
      <p:sp>
        <p:nvSpPr>
          <p:cNvPr id="2" name="Rectangle 1">
            <a:extLst>
              <a:ext uri="{FF2B5EF4-FFF2-40B4-BE49-F238E27FC236}">
                <a16:creationId xmlns:a16="http://schemas.microsoft.com/office/drawing/2014/main" id="{4FD774CD-4682-4D2D-B8FF-23719F93309B}"/>
              </a:ext>
            </a:extLst>
          </p:cNvPr>
          <p:cNvSpPr/>
          <p:nvPr/>
        </p:nvSpPr>
        <p:spPr>
          <a:xfrm>
            <a:off x="0" y="6252686"/>
            <a:ext cx="752782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Bartholomew Eldredge, LK, Markham, CM, Ruiter, RAC, Fernández, M.E.,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Kok</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G, Parcel, GS (Eds.). Jan 2016. </a:t>
            </a:r>
            <a:r>
              <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Planning health promotion programs: An Intervention Mapping approach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(4th ed.). San Francisco, CA: Jossey-Bass</a:t>
            </a:r>
            <a:endParaRPr kumimoji="0" lang="en-US" sz="12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37792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9AC1-AA8E-4960-A93F-7CFA0A1AE866}"/>
              </a:ext>
            </a:extLst>
          </p:cNvPr>
          <p:cNvSpPr>
            <a:spLocks noGrp="1"/>
          </p:cNvSpPr>
          <p:nvPr>
            <p:ph type="title"/>
          </p:nvPr>
        </p:nvSpPr>
        <p:spPr>
          <a:xfrm>
            <a:off x="351105" y="385406"/>
            <a:ext cx="10871200" cy="990600"/>
          </a:xfrm>
        </p:spPr>
        <p:txBody>
          <a:bodyPr>
            <a:normAutofit/>
          </a:bodyPr>
          <a:lstStyle/>
          <a:p>
            <a:pPr>
              <a:lnSpc>
                <a:spcPts val="2700"/>
              </a:lnSpc>
            </a:pPr>
            <a:r>
              <a:rPr lang="en-US" sz="3600" dirty="0"/>
              <a:t>Community and Stakeholder Engagement</a:t>
            </a:r>
          </a:p>
        </p:txBody>
      </p:sp>
      <p:sp>
        <p:nvSpPr>
          <p:cNvPr id="4" name="Content Placeholder 3">
            <a:extLst>
              <a:ext uri="{FF2B5EF4-FFF2-40B4-BE49-F238E27FC236}">
                <a16:creationId xmlns:a16="http://schemas.microsoft.com/office/drawing/2014/main" id="{BF862421-B5CD-4D24-BFE6-3485A7D226C3}"/>
              </a:ext>
            </a:extLst>
          </p:cNvPr>
          <p:cNvSpPr>
            <a:spLocks noGrp="1"/>
          </p:cNvSpPr>
          <p:nvPr>
            <p:ph sz="quarter" idx="1"/>
          </p:nvPr>
        </p:nvSpPr>
        <p:spPr>
          <a:xfrm>
            <a:off x="513229" y="1576303"/>
            <a:ext cx="10709076" cy="1720756"/>
          </a:xfrm>
        </p:spPr>
        <p:txBody>
          <a:bodyPr>
            <a:normAutofit/>
          </a:bodyPr>
          <a:lstStyle/>
          <a:p>
            <a:pPr marL="0" indent="0">
              <a:lnSpc>
                <a:spcPts val="2700"/>
              </a:lnSpc>
              <a:buNone/>
            </a:pPr>
            <a:r>
              <a:rPr lang="en-US" sz="2400" dirty="0"/>
              <a:t>Knowledge generation comes from the hands of practitioners/implementers as much as it comes from those usually playing the role of intervention researcher. </a:t>
            </a:r>
          </a:p>
          <a:p>
            <a:pPr marL="0" indent="0">
              <a:buNone/>
            </a:pPr>
            <a:endParaRPr lang="en-US" sz="1800" i="1" dirty="0"/>
          </a:p>
        </p:txBody>
      </p:sp>
      <p:sp>
        <p:nvSpPr>
          <p:cNvPr id="5" name="TextBox 4">
            <a:extLst>
              <a:ext uri="{FF2B5EF4-FFF2-40B4-BE49-F238E27FC236}">
                <a16:creationId xmlns:a16="http://schemas.microsoft.com/office/drawing/2014/main" id="{7545E4B5-CC9E-4699-B257-0A7258757E2B}"/>
              </a:ext>
            </a:extLst>
          </p:cNvPr>
          <p:cNvSpPr txBox="1"/>
          <p:nvPr/>
        </p:nvSpPr>
        <p:spPr>
          <a:xfrm>
            <a:off x="276837" y="5991120"/>
            <a:ext cx="63085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Tw Cen MT"/>
                <a:ea typeface="+mn-ea"/>
                <a:cs typeface="+mn-cs"/>
              </a:rPr>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Tw Cen MT"/>
                <a:ea typeface="+mn-ea"/>
                <a:cs typeface="+mn-cs"/>
              </a:rPr>
              <a:t>Hawe</a:t>
            </a:r>
            <a:r>
              <a:rPr kumimoji="0" lang="en-US" sz="1000" b="0" i="0" u="none" strike="noStrike" kern="1200" cap="none" spc="0" normalizeH="0" baseline="0" noProof="0" dirty="0">
                <a:ln>
                  <a:noFill/>
                </a:ln>
                <a:solidFill>
                  <a:prstClr val="black"/>
                </a:solidFill>
                <a:effectLst/>
                <a:uLnTx/>
                <a:uFillTx/>
                <a:latin typeface="Tw Cen MT"/>
                <a:ea typeface="+mn-ea"/>
                <a:cs typeface="+mn-cs"/>
              </a:rPr>
              <a:t>, P. (2015). Lessons from Complex Interventions to Improve Health. </a:t>
            </a:r>
            <a:r>
              <a:rPr kumimoji="0" lang="en-US" sz="1000" b="0" i="1" u="none" strike="noStrike" kern="1200" cap="none" spc="0" normalizeH="0" baseline="0" noProof="0" dirty="0">
                <a:ln>
                  <a:noFill/>
                </a:ln>
                <a:solidFill>
                  <a:prstClr val="black"/>
                </a:solidFill>
                <a:effectLst/>
                <a:uLnTx/>
                <a:uFillTx/>
                <a:latin typeface="Tw Cen MT"/>
                <a:ea typeface="+mn-ea"/>
                <a:cs typeface="+mn-cs"/>
              </a:rPr>
              <a:t>Annual Review of Public Health</a:t>
            </a:r>
            <a:r>
              <a:rPr kumimoji="0" lang="en-US" sz="1000" b="0" i="0" u="none" strike="noStrike" kern="1200" cap="none" spc="0" normalizeH="0" baseline="0" noProof="0" dirty="0">
                <a:ln>
                  <a:noFill/>
                </a:ln>
                <a:solidFill>
                  <a:prstClr val="black"/>
                </a:solidFill>
                <a:effectLst/>
                <a:uLnTx/>
                <a:uFillTx/>
                <a:latin typeface="Tw Cen MT"/>
                <a:ea typeface="+mn-ea"/>
                <a:cs typeface="+mn-cs"/>
              </a:rPr>
              <a:t>, </a:t>
            </a:r>
            <a:r>
              <a:rPr kumimoji="0" lang="en-US" sz="1000" b="0" i="1" u="none" strike="noStrike" kern="1200" cap="none" spc="0" normalizeH="0" baseline="0" noProof="0" dirty="0">
                <a:ln>
                  <a:noFill/>
                </a:ln>
                <a:solidFill>
                  <a:prstClr val="black"/>
                </a:solidFill>
                <a:effectLst/>
                <a:uLnTx/>
                <a:uFillTx/>
                <a:latin typeface="Tw Cen MT"/>
                <a:ea typeface="+mn-ea"/>
                <a:cs typeface="+mn-cs"/>
              </a:rPr>
              <a:t>36</a:t>
            </a:r>
            <a:r>
              <a:rPr kumimoji="0" lang="en-US" sz="1000" b="0" i="0" u="none" strike="noStrike" kern="1200" cap="none" spc="0" normalizeH="0" baseline="0" noProof="0" dirty="0">
                <a:ln>
                  <a:noFill/>
                </a:ln>
                <a:solidFill>
                  <a:prstClr val="black"/>
                </a:solidFill>
                <a:effectLst/>
                <a:uLnTx/>
                <a:uFillTx/>
                <a:latin typeface="Tw Cen MT"/>
                <a:ea typeface="+mn-ea"/>
                <a:cs typeface="+mn-cs"/>
              </a:rPr>
              <a:t>(1), 307–323. </a:t>
            </a:r>
            <a:r>
              <a:rPr kumimoji="0" lang="en-US" sz="1000" b="0" i="0" u="none" strike="noStrike" kern="1200" cap="none" spc="0" normalizeH="0" baseline="0" noProof="0" dirty="0" err="1">
                <a:ln>
                  <a:noFill/>
                </a:ln>
                <a:solidFill>
                  <a:prstClr val="black"/>
                </a:solidFill>
                <a:effectLst/>
                <a:uLnTx/>
                <a:uFillTx/>
                <a:latin typeface="Tw Cen MT"/>
                <a:ea typeface="+mn-ea"/>
                <a:cs typeface="+mn-cs"/>
              </a:rPr>
              <a:t>doi</a:t>
            </a:r>
            <a:r>
              <a:rPr kumimoji="0" lang="en-US" sz="1000" b="0" i="0" u="none" strike="noStrike" kern="1200" cap="none" spc="0" normalizeH="0" baseline="0" noProof="0" dirty="0">
                <a:ln>
                  <a:noFill/>
                </a:ln>
                <a:solidFill>
                  <a:prstClr val="black"/>
                </a:solidFill>
                <a:effectLst/>
                <a:uLnTx/>
                <a:uFillTx/>
                <a:latin typeface="Tw Cen MT"/>
                <a:ea typeface="+mn-ea"/>
                <a:cs typeface="+mn-cs"/>
              </a:rPr>
              <a:t>: 10.1146/annurev-publhealth-031912-114421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13809" y="2555289"/>
            <a:ext cx="4854487" cy="3235534"/>
          </a:xfrm>
          <a:prstGeom prst="rect">
            <a:avLst/>
          </a:prstGeom>
        </p:spPr>
      </p:pic>
      <p:pic>
        <p:nvPicPr>
          <p:cNvPr id="3074" name="Picture 2" descr="types-of-community-engagement-p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67" y="2559867"/>
            <a:ext cx="5043442" cy="3230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80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4761" y="113779"/>
            <a:ext cx="10912883" cy="991998"/>
          </a:xfrm>
        </p:spPr>
        <p:txBody>
          <a:bodyPr>
            <a:normAutofit/>
          </a:bodyPr>
          <a:lstStyle/>
          <a:p>
            <a:r>
              <a:rPr lang="en-US" sz="4000" dirty="0">
                <a:solidFill>
                  <a:srgbClr val="1F497D"/>
                </a:solidFill>
                <a:latin typeface="+mj-lt"/>
              </a:rPr>
              <a:t>Remember Dr. Bryan Weiner’s “Take-Aways”</a:t>
            </a:r>
          </a:p>
        </p:txBody>
      </p:sp>
      <p:sp>
        <p:nvSpPr>
          <p:cNvPr id="3" name="Text Placeholder 2"/>
          <p:cNvSpPr>
            <a:spLocks noGrp="1"/>
          </p:cNvSpPr>
          <p:nvPr>
            <p:ph type="body" sz="quarter" idx="11"/>
          </p:nvPr>
        </p:nvSpPr>
        <p:spPr>
          <a:xfrm>
            <a:off x="283987" y="1664155"/>
            <a:ext cx="10928280" cy="4015497"/>
          </a:xfrm>
        </p:spPr>
        <p:txBody>
          <a:bodyPr>
            <a:noAutofit/>
          </a:bodyPr>
          <a:lstStyle/>
          <a:p>
            <a:r>
              <a:rPr lang="en-US" sz="2800" b="0" dirty="0">
                <a:solidFill>
                  <a:srgbClr val="1F497D"/>
                </a:solidFill>
                <a:latin typeface="+mn-lt"/>
              </a:rPr>
              <a:t>Recognize that “level” means different things to different people</a:t>
            </a:r>
          </a:p>
          <a:p>
            <a:r>
              <a:rPr lang="en-US" sz="2800" b="0" dirty="0">
                <a:solidFill>
                  <a:srgbClr val="1F497D"/>
                </a:solidFill>
                <a:highlight>
                  <a:srgbClr val="FFFF00"/>
                </a:highlight>
                <a:latin typeface="+mn-lt"/>
              </a:rPr>
              <a:t>We need a multilevel theory of the problem </a:t>
            </a:r>
            <a:r>
              <a:rPr lang="en-US" sz="2800" u="sng" dirty="0">
                <a:solidFill>
                  <a:srgbClr val="1F497D"/>
                </a:solidFill>
                <a:highlight>
                  <a:srgbClr val="FFFF00"/>
                </a:highlight>
                <a:latin typeface="+mn-lt"/>
              </a:rPr>
              <a:t>and</a:t>
            </a:r>
            <a:r>
              <a:rPr lang="en-US" sz="2800" b="0" dirty="0">
                <a:solidFill>
                  <a:srgbClr val="1F497D"/>
                </a:solidFill>
                <a:highlight>
                  <a:srgbClr val="FFFF00"/>
                </a:highlight>
                <a:latin typeface="+mn-lt"/>
              </a:rPr>
              <a:t> a multilevel theory of the intervention</a:t>
            </a:r>
          </a:p>
          <a:p>
            <a:r>
              <a:rPr lang="en-US" sz="2800" b="0" dirty="0">
                <a:solidFill>
                  <a:srgbClr val="1F497D"/>
                </a:solidFill>
                <a:highlight>
                  <a:srgbClr val="FFFF00"/>
                </a:highlight>
                <a:latin typeface="+mn-lt"/>
              </a:rPr>
              <a:t>Avoiding kitchen-sink approaches means thinking through the interdependence of the determinants and the strategy-mechanism-determinant path</a:t>
            </a:r>
          </a:p>
          <a:p>
            <a:r>
              <a:rPr lang="en-US" sz="2800" b="0" dirty="0">
                <a:solidFill>
                  <a:srgbClr val="1F497D"/>
                </a:solidFill>
                <a:latin typeface="+mn-lt"/>
              </a:rPr>
              <a:t>There are many organizational determinants, organizational interventions, and organization theories – but the connections among them have yet to be clarified or elaborated </a:t>
            </a:r>
          </a:p>
        </p:txBody>
      </p:sp>
    </p:spTree>
    <p:extLst>
      <p:ext uri="{BB962C8B-B14F-4D97-AF65-F5344CB8AC3E}">
        <p14:creationId xmlns:p14="http://schemas.microsoft.com/office/powerpoint/2010/main" val="3262164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736" y="434785"/>
            <a:ext cx="7886700" cy="696912"/>
          </a:xfrm>
        </p:spPr>
        <p:txBody>
          <a:bodyPr>
            <a:noAutofit/>
          </a:bodyPr>
          <a:lstStyle/>
          <a:p>
            <a:r>
              <a:rPr lang="en-US" sz="4000" dirty="0"/>
              <a:t>Intervention Mapping Steps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4310" y="1689998"/>
            <a:ext cx="3158490" cy="4630120"/>
          </a:xfrm>
          <a:prstGeom prst="rect">
            <a:avLst/>
          </a:prstGeom>
        </p:spPr>
      </p:pic>
      <p:sp>
        <p:nvSpPr>
          <p:cNvPr id="5" name="Content Placeholder 2">
            <a:extLst>
              <a:ext uri="{FF2B5EF4-FFF2-40B4-BE49-F238E27FC236}">
                <a16:creationId xmlns:a16="http://schemas.microsoft.com/office/drawing/2014/main" id="{A5A96951-7782-436F-9FDA-94CADB0F8493}"/>
              </a:ext>
            </a:extLst>
          </p:cNvPr>
          <p:cNvSpPr txBox="1">
            <a:spLocks/>
          </p:cNvSpPr>
          <p:nvPr/>
        </p:nvSpPr>
        <p:spPr>
          <a:xfrm>
            <a:off x="260876" y="1689998"/>
            <a:ext cx="6740000" cy="4727392"/>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685800" marR="0" lvl="0" indent="-457200" algn="l" defTabSz="914400" rtl="0" eaLnBrk="1" fontAlgn="auto" latinLnBrk="0" hangingPunct="1">
              <a:lnSpc>
                <a:spcPct val="100000"/>
              </a:lnSpc>
              <a:spcBef>
                <a:spcPts val="700"/>
              </a:spcBef>
              <a:spcAft>
                <a:spcPts val="0"/>
              </a:spcAft>
              <a:buClr>
                <a:srgbClr val="004D94"/>
              </a:buClr>
              <a:buSzPct val="100000"/>
              <a:buFont typeface="+mj-lt"/>
              <a:buAutoNum type="arabicPeriod"/>
              <a:tabLst/>
              <a:defRPr/>
            </a:pPr>
            <a:r>
              <a:rPr kumimoji="0" lang="en-US" sz="3000" b="0" i="0" u="none" strike="noStrike" kern="1200" cap="none" spc="0" normalizeH="0" baseline="0" noProof="0" dirty="0">
                <a:ln>
                  <a:noFill/>
                </a:ln>
                <a:solidFill>
                  <a:prstClr val="black"/>
                </a:solidFill>
                <a:effectLst/>
                <a:uLnTx/>
                <a:uFillTx/>
                <a:latin typeface="Tw Cen MT"/>
                <a:ea typeface="+mn-ea"/>
                <a:cs typeface="+mn-cs"/>
              </a:rPr>
              <a:t>Logic model of the problem </a:t>
            </a:r>
          </a:p>
          <a:p>
            <a:pPr marL="685800" marR="0" lvl="0" indent="-457200" algn="l" defTabSz="914400" rtl="0" eaLnBrk="1" fontAlgn="auto" latinLnBrk="0" hangingPunct="1">
              <a:lnSpc>
                <a:spcPct val="100000"/>
              </a:lnSpc>
              <a:spcBef>
                <a:spcPts val="700"/>
              </a:spcBef>
              <a:spcAft>
                <a:spcPts val="0"/>
              </a:spcAft>
              <a:buClr>
                <a:srgbClr val="004D94"/>
              </a:buClr>
              <a:buSzPct val="100000"/>
              <a:buFont typeface="+mj-lt"/>
              <a:buAutoNum type="arabicPeriod"/>
              <a:tabLst/>
              <a:defRPr/>
            </a:pPr>
            <a:r>
              <a:rPr kumimoji="0" lang="en-US" sz="3000" b="0" i="0" u="none" strike="noStrike" kern="1200" cap="none" spc="0" normalizeH="0" baseline="0" noProof="0" dirty="0">
                <a:ln>
                  <a:noFill/>
                </a:ln>
                <a:solidFill>
                  <a:prstClr val="black"/>
                </a:solidFill>
                <a:effectLst/>
                <a:uLnTx/>
                <a:uFillTx/>
                <a:latin typeface="Tw Cen MT"/>
                <a:ea typeface="+mn-ea"/>
                <a:cs typeface="+mn-cs"/>
              </a:rPr>
              <a:t>Program outcomes and objectives    </a:t>
            </a:r>
            <a:r>
              <a:rPr kumimoji="0" lang="en-US" sz="2400" b="0" i="1" u="none" strike="noStrike" kern="1200" cap="none" spc="0" normalizeH="0" baseline="0" noProof="0" dirty="0">
                <a:ln>
                  <a:noFill/>
                </a:ln>
                <a:solidFill>
                  <a:prstClr val="black"/>
                </a:solidFill>
                <a:effectLst/>
                <a:uLnTx/>
                <a:uFillTx/>
                <a:latin typeface="Tw Cen MT"/>
                <a:ea typeface="+mn-ea"/>
                <a:cs typeface="+mn-cs"/>
              </a:rPr>
              <a:t>(logic model of change)</a:t>
            </a:r>
          </a:p>
          <a:p>
            <a:pPr marL="685800" marR="0" lvl="0" indent="-457200" algn="l" defTabSz="914400" rtl="0" eaLnBrk="1" fontAlgn="auto" latinLnBrk="0" hangingPunct="1">
              <a:lnSpc>
                <a:spcPct val="100000"/>
              </a:lnSpc>
              <a:spcBef>
                <a:spcPts val="700"/>
              </a:spcBef>
              <a:spcAft>
                <a:spcPts val="0"/>
              </a:spcAft>
              <a:buClr>
                <a:srgbClr val="004D94"/>
              </a:buClr>
              <a:buSzPct val="100000"/>
              <a:buFont typeface="+mj-lt"/>
              <a:buAutoNum type="arabicPeriod"/>
              <a:tabLst/>
              <a:defRPr/>
            </a:pPr>
            <a:r>
              <a:rPr kumimoji="0" lang="en-US" sz="3000" b="0" i="0" u="none" strike="noStrike" kern="1200" cap="none" spc="0" normalizeH="0" baseline="0" noProof="0" dirty="0">
                <a:ln>
                  <a:noFill/>
                </a:ln>
                <a:solidFill>
                  <a:prstClr val="black"/>
                </a:solidFill>
                <a:effectLst/>
                <a:uLnTx/>
                <a:uFillTx/>
                <a:latin typeface="Tw Cen MT"/>
                <a:ea typeface="+mn-ea"/>
                <a:cs typeface="+mn-cs"/>
              </a:rPr>
              <a:t>Program design </a:t>
            </a:r>
            <a:r>
              <a:rPr kumimoji="0" lang="en-US" sz="2400" b="0" i="1" u="none" strike="noStrike" kern="1200" cap="none" spc="0" normalizeH="0" baseline="0" noProof="0" dirty="0">
                <a:ln>
                  <a:noFill/>
                </a:ln>
                <a:solidFill>
                  <a:prstClr val="black"/>
                </a:solidFill>
                <a:effectLst/>
                <a:uLnTx/>
                <a:uFillTx/>
                <a:latin typeface="Tw Cen MT"/>
                <a:ea typeface="+mn-ea"/>
                <a:cs typeface="+mn-cs"/>
              </a:rPr>
              <a:t>(theoretical change methods and practical applications)</a:t>
            </a:r>
          </a:p>
          <a:p>
            <a:pPr marL="685800" marR="0" lvl="0" indent="-457200" algn="l" defTabSz="914400" rtl="0" eaLnBrk="1" fontAlgn="auto" latinLnBrk="0" hangingPunct="1">
              <a:lnSpc>
                <a:spcPct val="100000"/>
              </a:lnSpc>
              <a:spcBef>
                <a:spcPts val="700"/>
              </a:spcBef>
              <a:spcAft>
                <a:spcPts val="0"/>
              </a:spcAft>
              <a:buClr>
                <a:srgbClr val="004D94"/>
              </a:buClr>
              <a:buSzPct val="100000"/>
              <a:buFont typeface="+mj-lt"/>
              <a:buAutoNum type="arabicPeriod"/>
              <a:tabLst/>
              <a:defRPr/>
            </a:pPr>
            <a:r>
              <a:rPr kumimoji="0" lang="en-US" sz="3000" b="0" i="0" u="none" strike="noStrike" kern="1200" cap="none" spc="0" normalizeH="0" baseline="0" noProof="0" dirty="0">
                <a:ln>
                  <a:noFill/>
                </a:ln>
                <a:solidFill>
                  <a:prstClr val="black"/>
                </a:solidFill>
                <a:effectLst/>
                <a:uLnTx/>
                <a:uFillTx/>
                <a:latin typeface="Tw Cen MT"/>
                <a:ea typeface="+mn-ea"/>
                <a:cs typeface="+mn-cs"/>
              </a:rPr>
              <a:t>Program production</a:t>
            </a:r>
          </a:p>
          <a:p>
            <a:pPr marL="685800" marR="0" lvl="0" indent="-457200" algn="l" defTabSz="914400" rtl="0" eaLnBrk="1" fontAlgn="auto" latinLnBrk="0" hangingPunct="1">
              <a:lnSpc>
                <a:spcPct val="100000"/>
              </a:lnSpc>
              <a:spcBef>
                <a:spcPts val="700"/>
              </a:spcBef>
              <a:spcAft>
                <a:spcPts val="0"/>
              </a:spcAft>
              <a:buClr>
                <a:srgbClr val="004D94"/>
              </a:buClr>
              <a:buSzPct val="100000"/>
              <a:buFont typeface="+mj-lt"/>
              <a:buAutoNum type="arabicPeriod"/>
              <a:tabLst/>
              <a:defRPr/>
            </a:pPr>
            <a:r>
              <a:rPr kumimoji="0" lang="en-US" sz="3000" b="0" i="0" u="none" strike="noStrike" kern="1200" cap="none" spc="0" normalizeH="0" baseline="0" noProof="0" dirty="0">
                <a:ln>
                  <a:noFill/>
                </a:ln>
                <a:solidFill>
                  <a:prstClr val="black"/>
                </a:solidFill>
                <a:effectLst/>
                <a:uLnTx/>
                <a:uFillTx/>
                <a:latin typeface="Tw Cen MT"/>
                <a:ea typeface="+mn-ea"/>
                <a:cs typeface="+mn-cs"/>
              </a:rPr>
              <a:t>Program implementation plan</a:t>
            </a:r>
          </a:p>
          <a:p>
            <a:pPr marL="685800" marR="0" lvl="0" indent="-457200" algn="l" defTabSz="914400" rtl="0" eaLnBrk="1" fontAlgn="auto" latinLnBrk="0" hangingPunct="1">
              <a:lnSpc>
                <a:spcPct val="100000"/>
              </a:lnSpc>
              <a:spcBef>
                <a:spcPts val="700"/>
              </a:spcBef>
              <a:spcAft>
                <a:spcPts val="0"/>
              </a:spcAft>
              <a:buClr>
                <a:srgbClr val="004D94"/>
              </a:buClr>
              <a:buSzPct val="100000"/>
              <a:buFont typeface="+mj-lt"/>
              <a:buAutoNum type="arabicPeriod"/>
              <a:tabLst/>
              <a:defRPr/>
            </a:pPr>
            <a:r>
              <a:rPr kumimoji="0" lang="en-US" sz="3000" b="0" i="0" u="none" strike="noStrike" kern="1200" cap="none" spc="0" normalizeH="0" baseline="0" noProof="0" dirty="0">
                <a:ln>
                  <a:noFill/>
                </a:ln>
                <a:solidFill>
                  <a:prstClr val="black"/>
                </a:solidFill>
                <a:effectLst/>
                <a:uLnTx/>
                <a:uFillTx/>
                <a:latin typeface="Tw Cen MT"/>
                <a:ea typeface="+mn-ea"/>
                <a:cs typeface="+mn-cs"/>
              </a:rPr>
              <a:t>Evaluation plan</a:t>
            </a:r>
          </a:p>
          <a:p>
            <a:pPr marL="320040" marR="0" lvl="0" indent="-320040" algn="l" defTabSz="914400" rtl="0" eaLnBrk="1" fontAlgn="auto" latinLnBrk="0" hangingPunct="1">
              <a:lnSpc>
                <a:spcPct val="100000"/>
              </a:lnSpc>
              <a:spcBef>
                <a:spcPts val="700"/>
              </a:spcBef>
              <a:spcAft>
                <a:spcPts val="0"/>
              </a:spcAft>
              <a:buClr>
                <a:srgbClr val="C0504D"/>
              </a:buClr>
              <a:buSzPct val="100000"/>
              <a:buFont typeface="Wingdings"/>
              <a:buChar char=""/>
              <a:tabLst/>
              <a:defRPr/>
            </a:pPr>
            <a:endParaRPr kumimoji="0" lang="en-US" sz="2900" b="0" i="0" u="none" strike="noStrike" kern="1200" cap="none" spc="0" normalizeH="0" baseline="0" noProof="0" dirty="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604817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bwMode="auto">
          <a:xfrm>
            <a:off x="338328" y="264859"/>
            <a:ext cx="8229600" cy="685800"/>
          </a:xfrm>
          <a:noFill/>
          <a:ln>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3600" dirty="0"/>
              <a:t>Step 1: Logic Model of the Problem</a:t>
            </a:r>
            <a:br>
              <a:rPr lang="en-US" sz="3600" dirty="0"/>
            </a:br>
            <a:r>
              <a:rPr lang="en-US" sz="2400" dirty="0"/>
              <a:t>Conducting a needs and assets assessment</a:t>
            </a:r>
            <a:endParaRPr lang="en-US" sz="3600" u="sng" dirty="0"/>
          </a:p>
        </p:txBody>
      </p:sp>
      <p:sp>
        <p:nvSpPr>
          <p:cNvPr id="6148" name="Rectangle 3"/>
          <p:cNvSpPr>
            <a:spLocks noGrp="1" noChangeArrowheads="1"/>
          </p:cNvSpPr>
          <p:nvPr>
            <p:ph idx="4294967295"/>
          </p:nvPr>
        </p:nvSpPr>
        <p:spPr>
          <a:xfrm>
            <a:off x="201168" y="1555115"/>
            <a:ext cx="6502400" cy="4525963"/>
          </a:xfrm>
        </p:spPr>
        <p:txBody>
          <a:bodyPr>
            <a:noAutofit/>
          </a:bodyPr>
          <a:lstStyle/>
          <a:p>
            <a:pPr marL="457200" indent="-457200">
              <a:buFont typeface="+mj-lt"/>
              <a:buAutoNum type="arabicPeriod"/>
            </a:pPr>
            <a:r>
              <a:rPr lang="en-US" sz="2800" dirty="0">
                <a:latin typeface="+mj-lt"/>
              </a:rPr>
              <a:t>Establish and work with a planning group that includes program stakeholders, </a:t>
            </a:r>
          </a:p>
          <a:p>
            <a:pPr marL="457200" indent="-457200">
              <a:buClrTx/>
              <a:buFont typeface="+mj-lt"/>
              <a:buAutoNum type="arabicPeriod"/>
            </a:pPr>
            <a:r>
              <a:rPr lang="en-US" sz="2800" dirty="0">
                <a:latin typeface="+mj-lt"/>
              </a:rPr>
              <a:t>Conduct a needs assessment to create a logic  model of the problem</a:t>
            </a:r>
          </a:p>
          <a:p>
            <a:pPr marL="457200" indent="-457200">
              <a:buFont typeface="+mj-lt"/>
              <a:buAutoNum type="arabicPeriod"/>
            </a:pPr>
            <a:r>
              <a:rPr lang="en-US" sz="2800" dirty="0">
                <a:latin typeface="+mj-lt"/>
              </a:rPr>
              <a:t>Describe the context for the intervention including the population, setting and community</a:t>
            </a:r>
          </a:p>
          <a:p>
            <a:pPr marL="457200" indent="-457200">
              <a:buFont typeface="+mj-lt"/>
              <a:buAutoNum type="arabicPeriod"/>
            </a:pPr>
            <a:r>
              <a:rPr lang="en-US" sz="2800" dirty="0">
                <a:latin typeface="+mj-lt"/>
              </a:rPr>
              <a:t>State program goals</a:t>
            </a:r>
          </a:p>
        </p:txBody>
      </p:sp>
    </p:spTree>
    <p:extLst>
      <p:ext uri="{BB962C8B-B14F-4D97-AF65-F5344CB8AC3E}">
        <p14:creationId xmlns:p14="http://schemas.microsoft.com/office/powerpoint/2010/main" val="4185897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886939" y="111102"/>
            <a:ext cx="10067543" cy="944056"/>
          </a:xfrm>
        </p:spPr>
        <p:txBody>
          <a:bodyPr anchor="ctr">
            <a:normAutofit/>
          </a:bodyPr>
          <a:lstStyle/>
          <a:p>
            <a:r>
              <a:rPr lang="en-US" dirty="0">
                <a:solidFill>
                  <a:srgbClr val="1F497D"/>
                </a:solidFill>
                <a:latin typeface="Tw Cen MT" panose="020B0602020104020603" pitchFamily="34" charset="0"/>
              </a:rPr>
              <a:t>Logic Model of the Problem</a:t>
            </a:r>
          </a:p>
        </p:txBody>
      </p:sp>
      <p:sp>
        <p:nvSpPr>
          <p:cNvPr id="2" name="Rectangle 1"/>
          <p:cNvSpPr/>
          <p:nvPr/>
        </p:nvSpPr>
        <p:spPr>
          <a:xfrm>
            <a:off x="2382860" y="3294092"/>
            <a:ext cx="335044" cy="264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D94"/>
              </a:solidFill>
              <a:effectLst/>
              <a:uLnTx/>
              <a:uFillTx/>
              <a:latin typeface="Calibri" panose="020F0502020204030204"/>
              <a:ea typeface="+mn-ea"/>
              <a:cs typeface="+mn-cs"/>
            </a:endParaRPr>
          </a:p>
        </p:txBody>
      </p:sp>
      <p:grpSp>
        <p:nvGrpSpPr>
          <p:cNvPr id="6" name="Group 5"/>
          <p:cNvGrpSpPr/>
          <p:nvPr/>
        </p:nvGrpSpPr>
        <p:grpSpPr>
          <a:xfrm>
            <a:off x="372836" y="1055158"/>
            <a:ext cx="11446327" cy="5495613"/>
            <a:chOff x="2260516" y="1863218"/>
            <a:chExt cx="7648025" cy="3693573"/>
          </a:xfrm>
          <a:noFill/>
        </p:grpSpPr>
        <p:sp>
          <p:nvSpPr>
            <p:cNvPr id="7" name="Text Box 4"/>
            <p:cNvSpPr txBox="1">
              <a:spLocks noChangeArrowheads="1"/>
            </p:cNvSpPr>
            <p:nvPr/>
          </p:nvSpPr>
          <p:spPr bwMode="auto">
            <a:xfrm>
              <a:off x="6929436" y="2722242"/>
              <a:ext cx="1275853" cy="1223394"/>
            </a:xfrm>
            <a:prstGeom prst="rect">
              <a:avLst/>
            </a:prstGeom>
            <a:grpFill/>
            <a:ln w="19050">
              <a:solidFill>
                <a:srgbClr val="017F85"/>
              </a:solidFill>
              <a:miter lim="800000"/>
              <a:headEnd/>
              <a:tailEnd/>
            </a:ln>
          </p:spPr>
          <p:txBody>
            <a:bodyPr rot="0" vert="horz" wrap="square" lIns="91440" tIns="45720" rIns="91440" bIns="45720" anchor="ctr" anchorCtr="0" upright="1">
              <a:no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Health Problems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What is the priority health problem(s) in the population or subgroup?</a:t>
              </a:r>
              <a:endParaRPr kumimoji="0" lang="en-IN"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5"/>
            <p:cNvSpPr txBox="1">
              <a:spLocks noChangeArrowheads="1"/>
            </p:cNvSpPr>
            <p:nvPr/>
          </p:nvSpPr>
          <p:spPr bwMode="auto">
            <a:xfrm>
              <a:off x="4636578" y="2722242"/>
              <a:ext cx="1780608" cy="944323"/>
            </a:xfrm>
            <a:prstGeom prst="rect">
              <a:avLst/>
            </a:prstGeom>
            <a:grpFill/>
            <a:ln w="19050">
              <a:solidFill>
                <a:srgbClr val="017F85"/>
              </a:solidFill>
              <a:miter lim="800000"/>
              <a:headEnd/>
              <a:tailEnd/>
            </a:ln>
          </p:spPr>
          <p:txBody>
            <a:bodyPr rot="0" vert="horz" wrap="square" lIns="91440" tIns="45720" rIns="91440" bIns="45720" anchor="ctr" anchorCtr="0" upright="1">
              <a:no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Behaviors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What behaviors increase risk, incidence, prevalence, and burden?</a:t>
              </a:r>
              <a:endParaRPr kumimoji="0" lang="en-IN"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6"/>
            <p:cNvSpPr txBox="1">
              <a:spLocks noChangeArrowheads="1"/>
            </p:cNvSpPr>
            <p:nvPr/>
          </p:nvSpPr>
          <p:spPr bwMode="auto">
            <a:xfrm>
              <a:off x="8601014" y="2722242"/>
              <a:ext cx="1307527" cy="1061536"/>
            </a:xfrm>
            <a:prstGeom prst="rect">
              <a:avLst/>
            </a:prstGeom>
            <a:grpFill/>
            <a:ln w="19050">
              <a:solidFill>
                <a:srgbClr val="017F85"/>
              </a:solidFill>
              <a:miter lim="800000"/>
              <a:headEnd/>
              <a:tailEnd/>
            </a:ln>
          </p:spPr>
          <p:txBody>
            <a:bodyPr rot="0" vert="horz" wrap="square" lIns="91440" tIns="45720" rIns="91440" bIns="45720" anchor="ctr" anchorCtr="0" upright="1">
              <a:no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Quality of Life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What is the impact of the health problem(s) on quality of life?</a:t>
              </a:r>
              <a:endParaRPr kumimoji="0" lang="en-IN"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Line 8"/>
            <p:cNvCxnSpPr/>
            <p:nvPr/>
          </p:nvCxnSpPr>
          <p:spPr bwMode="auto">
            <a:xfrm>
              <a:off x="3654742" y="3437925"/>
              <a:ext cx="0" cy="0"/>
            </a:xfrm>
            <a:prstGeom prst="line">
              <a:avLst/>
            </a:prstGeom>
            <a:grpFill/>
            <a:ln w="19050">
              <a:solidFill>
                <a:srgbClr val="017F85"/>
              </a:solidFill>
              <a:round/>
              <a:headEnd/>
              <a:tailEnd type="triangle" w="med" len="med"/>
            </a:ln>
          </p:spPr>
        </p:cxnSp>
        <p:cxnSp>
          <p:nvCxnSpPr>
            <p:cNvPr id="14" name="Line 9"/>
            <p:cNvCxnSpPr/>
            <p:nvPr/>
          </p:nvCxnSpPr>
          <p:spPr bwMode="auto">
            <a:xfrm>
              <a:off x="4074457" y="3131720"/>
              <a:ext cx="530804" cy="1138"/>
            </a:xfrm>
            <a:prstGeom prst="line">
              <a:avLst/>
            </a:prstGeom>
            <a:grpFill/>
            <a:ln w="28575">
              <a:solidFill>
                <a:srgbClr val="017F85"/>
              </a:solidFill>
              <a:round/>
              <a:headEnd/>
              <a:tailEnd type="triangle" w="med" len="med"/>
            </a:ln>
          </p:spPr>
        </p:cxnSp>
        <p:cxnSp>
          <p:nvCxnSpPr>
            <p:cNvPr id="15" name="Line 10"/>
            <p:cNvCxnSpPr/>
            <p:nvPr/>
          </p:nvCxnSpPr>
          <p:spPr bwMode="auto">
            <a:xfrm>
              <a:off x="6419201" y="3125277"/>
              <a:ext cx="510234" cy="2277"/>
            </a:xfrm>
            <a:prstGeom prst="line">
              <a:avLst/>
            </a:prstGeom>
            <a:grpFill/>
            <a:ln w="28575">
              <a:solidFill>
                <a:srgbClr val="017F85"/>
              </a:solidFill>
              <a:round/>
              <a:headEnd/>
              <a:tailEnd type="triangle" w="med" len="med"/>
            </a:ln>
          </p:spPr>
        </p:cxnSp>
        <p:cxnSp>
          <p:nvCxnSpPr>
            <p:cNvPr id="17" name="Line 11"/>
            <p:cNvCxnSpPr/>
            <p:nvPr/>
          </p:nvCxnSpPr>
          <p:spPr bwMode="auto">
            <a:xfrm>
              <a:off x="8223317" y="3125277"/>
              <a:ext cx="377697" cy="0"/>
            </a:xfrm>
            <a:prstGeom prst="line">
              <a:avLst/>
            </a:prstGeom>
            <a:grpFill/>
            <a:ln w="28575">
              <a:solidFill>
                <a:srgbClr val="017F85"/>
              </a:solidFill>
              <a:round/>
              <a:headEnd/>
              <a:tailEnd type="triangle" w="med" len="med"/>
            </a:ln>
          </p:spPr>
        </p:cxnSp>
        <p:cxnSp>
          <p:nvCxnSpPr>
            <p:cNvPr id="18" name="Line 12"/>
            <p:cNvCxnSpPr>
              <a:cxnSpLocks/>
            </p:cNvCxnSpPr>
            <p:nvPr/>
          </p:nvCxnSpPr>
          <p:spPr bwMode="auto">
            <a:xfrm flipV="1">
              <a:off x="6411657" y="4009466"/>
              <a:ext cx="879350" cy="279071"/>
            </a:xfrm>
            <a:prstGeom prst="line">
              <a:avLst/>
            </a:prstGeom>
            <a:grpFill/>
            <a:ln w="28575">
              <a:solidFill>
                <a:srgbClr val="017F85"/>
              </a:solidFill>
              <a:round/>
              <a:headEnd/>
              <a:tailEnd type="triangle" w="med" len="med"/>
            </a:ln>
          </p:spPr>
        </p:cxnSp>
        <p:sp>
          <p:nvSpPr>
            <p:cNvPr id="19" name="Text Box 13"/>
            <p:cNvSpPr txBox="1">
              <a:spLocks noChangeArrowheads="1"/>
            </p:cNvSpPr>
            <p:nvPr/>
          </p:nvSpPr>
          <p:spPr bwMode="auto">
            <a:xfrm>
              <a:off x="2283142" y="1863218"/>
              <a:ext cx="1775079" cy="549422"/>
            </a:xfrm>
            <a:prstGeom prst="rect">
              <a:avLst/>
            </a:prstGeom>
            <a:grpFill/>
            <a:ln w="28575">
              <a:solidFill>
                <a:srgbClr val="017F85"/>
              </a:solidFill>
              <a:miter lim="800000"/>
              <a:headEnd/>
              <a:tailEnd/>
            </a:ln>
            <a:scene3d>
              <a:camera prst="orthographicFront"/>
              <a:lightRig rig="threePt" dir="t"/>
            </a:scene3d>
            <a:sp3d>
              <a:bevelT/>
            </a:sp3d>
          </p:spPr>
          <p:txBody>
            <a:bodyPr rot="0" vert="horz" wrap="square" lIns="91440" tIns="45720" rIns="91440" bIns="45720" anchor="ctr" anchorCtr="0" upright="1">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Phase 4</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Determinants</a:t>
              </a:r>
              <a:endParaRPr kumimoji="0" lang="en-IN"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14"/>
            <p:cNvSpPr txBox="1">
              <a:spLocks noChangeArrowheads="1"/>
            </p:cNvSpPr>
            <p:nvPr/>
          </p:nvSpPr>
          <p:spPr bwMode="auto">
            <a:xfrm>
              <a:off x="4636578" y="1863218"/>
              <a:ext cx="1775079" cy="672404"/>
            </a:xfrm>
            <a:prstGeom prst="rect">
              <a:avLst/>
            </a:prstGeom>
            <a:grpFill/>
            <a:ln w="28575">
              <a:solidFill>
                <a:srgbClr val="017F85"/>
              </a:solidFill>
              <a:miter lim="800000"/>
              <a:headEnd/>
              <a:tailEnd/>
            </a:ln>
            <a:scene3d>
              <a:camera prst="orthographicFront"/>
              <a:lightRig rig="threePt" dir="t"/>
            </a:scene3d>
            <a:sp3d>
              <a:bevelT/>
            </a:sp3d>
          </p:spPr>
          <p:txBody>
            <a:bodyPr rot="0" vert="horz" wrap="square" lIns="91440" tIns="45720" rIns="91440" bIns="45720" anchor="ctr" anchorCtr="0" upright="1">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Phase 3</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Behavior (At-risk group) and Environmental Factors </a:t>
              </a:r>
              <a:endParaRPr kumimoji="0" lang="en-IN"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5"/>
            <p:cNvSpPr txBox="1">
              <a:spLocks noChangeArrowheads="1"/>
            </p:cNvSpPr>
            <p:nvPr/>
          </p:nvSpPr>
          <p:spPr bwMode="auto">
            <a:xfrm>
              <a:off x="6947989" y="1863218"/>
              <a:ext cx="1257300" cy="558630"/>
            </a:xfrm>
            <a:prstGeom prst="rect">
              <a:avLst/>
            </a:prstGeom>
            <a:grpFill/>
            <a:ln w="28575">
              <a:solidFill>
                <a:srgbClr val="017F85"/>
              </a:solidFill>
              <a:miter lim="800000"/>
              <a:headEnd/>
              <a:tailEnd/>
            </a:ln>
            <a:scene3d>
              <a:camera prst="orthographicFront"/>
              <a:lightRig rig="threePt" dir="t"/>
            </a:scene3d>
            <a:sp3d>
              <a:bevelT/>
            </a:sp3d>
          </p:spPr>
          <p:txBody>
            <a:bodyPr rot="0" vert="horz" wrap="square" lIns="91440" tIns="45720" rIns="91440" bIns="45720" anchor="ctr" anchorCtr="0" upright="1">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Phase 2</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Health Problems</a:t>
              </a:r>
              <a:endParaRPr kumimoji="0" lang="en-IN"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16"/>
            <p:cNvSpPr txBox="1">
              <a:spLocks noChangeArrowheads="1"/>
            </p:cNvSpPr>
            <p:nvPr/>
          </p:nvSpPr>
          <p:spPr bwMode="auto">
            <a:xfrm>
              <a:off x="8601014" y="1863218"/>
              <a:ext cx="1307527" cy="602790"/>
            </a:xfrm>
            <a:prstGeom prst="rect">
              <a:avLst/>
            </a:prstGeom>
            <a:grpFill/>
            <a:ln w="28575">
              <a:solidFill>
                <a:srgbClr val="017F85"/>
              </a:solidFill>
              <a:miter lim="800000"/>
              <a:headEnd/>
              <a:tailEnd/>
            </a:ln>
            <a:scene3d>
              <a:camera prst="orthographicFront"/>
              <a:lightRig rig="threePt" dir="t"/>
            </a:scene3d>
            <a:sp3d>
              <a:bevelT/>
            </a:sp3d>
          </p:spPr>
          <p:txBody>
            <a:bodyPr rot="0" vert="horz" wrap="square" lIns="91440" tIns="45720" rIns="91440" bIns="45720" anchor="ctr" anchorCtr="0" upright="1">
              <a:no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Phase 1</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Quality of Life</a:t>
              </a:r>
              <a:endParaRPr kumimoji="0" lang="en-IN"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Line 17"/>
            <p:cNvCxnSpPr/>
            <p:nvPr/>
          </p:nvCxnSpPr>
          <p:spPr bwMode="auto">
            <a:xfrm>
              <a:off x="5607810" y="3681377"/>
              <a:ext cx="0" cy="264259"/>
            </a:xfrm>
            <a:prstGeom prst="line">
              <a:avLst/>
            </a:prstGeom>
            <a:grpFill/>
            <a:ln w="28575">
              <a:solidFill>
                <a:srgbClr val="017F85"/>
              </a:solidFill>
              <a:round/>
              <a:headEnd type="triangle" w="med" len="med"/>
              <a:tailEnd type="triangle" w="med" len="med"/>
            </a:ln>
          </p:spPr>
        </p:cxnSp>
        <p:sp>
          <p:nvSpPr>
            <p:cNvPr id="24" name="Text Box 18"/>
            <p:cNvSpPr txBox="1">
              <a:spLocks noChangeArrowheads="1"/>
            </p:cNvSpPr>
            <p:nvPr/>
          </p:nvSpPr>
          <p:spPr bwMode="auto">
            <a:xfrm>
              <a:off x="2283142" y="4009466"/>
              <a:ext cx="1791315" cy="1547325"/>
            </a:xfrm>
            <a:prstGeom prst="rect">
              <a:avLst/>
            </a:prstGeom>
            <a:grpFill/>
            <a:ln w="19050">
              <a:solidFill>
                <a:srgbClr val="017F85"/>
              </a:solidFill>
              <a:miter lim="800000"/>
              <a:headEnd/>
              <a:tailEnd/>
            </a:ln>
          </p:spPr>
          <p:txBody>
            <a:bodyPr rot="0" vert="horz" wrap="square" lIns="91440" tIns="45720" rIns="91440" bIns="45720" anchor="ctr" anchorCtr="0" upright="1">
              <a:no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Personal Determinants of environmental actors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What theory-and evidence-based factors are causally related to the behavior of agents in the environment who control the environmental factor(s)?</a:t>
              </a:r>
              <a:endParaRPr kumimoji="0" lang="en-IN"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5" name="Line 19"/>
            <p:cNvCxnSpPr/>
            <p:nvPr/>
          </p:nvCxnSpPr>
          <p:spPr bwMode="auto">
            <a:xfrm>
              <a:off x="4085770" y="4743496"/>
              <a:ext cx="519491" cy="0"/>
            </a:xfrm>
            <a:prstGeom prst="line">
              <a:avLst/>
            </a:prstGeom>
            <a:grpFill/>
            <a:ln w="28575">
              <a:solidFill>
                <a:srgbClr val="017F85"/>
              </a:solidFill>
              <a:round/>
              <a:headEnd/>
              <a:tailEnd type="triangle" w="med" len="med"/>
            </a:ln>
          </p:spPr>
        </p:cxnSp>
        <p:sp>
          <p:nvSpPr>
            <p:cNvPr id="26" name="Text Box 20"/>
            <p:cNvSpPr txBox="1">
              <a:spLocks noChangeArrowheads="1"/>
            </p:cNvSpPr>
            <p:nvPr/>
          </p:nvSpPr>
          <p:spPr bwMode="auto">
            <a:xfrm>
              <a:off x="4638004" y="4009466"/>
              <a:ext cx="1779182" cy="1468060"/>
            </a:xfrm>
            <a:prstGeom prst="rect">
              <a:avLst/>
            </a:prstGeom>
            <a:grpFill/>
            <a:ln w="19050">
              <a:solidFill>
                <a:srgbClr val="017F85"/>
              </a:solidFill>
              <a:miter lim="800000"/>
              <a:headEnd/>
              <a:tailEnd/>
            </a:ln>
          </p:spPr>
          <p:txBody>
            <a:bodyPr rot="0" vert="horz" wrap="square" lIns="91440" tIns="45720" rIns="91440" bIns="45720" anchor="ctr" anchorCtr="0" upright="1">
              <a:no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Environment</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What interpersonal, organizational, community, and societal factors influence health directly or through influence on the behavior of the at-risk group?</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IN"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7"/>
            <p:cNvSpPr txBox="1">
              <a:spLocks noChangeArrowheads="1"/>
            </p:cNvSpPr>
            <p:nvPr/>
          </p:nvSpPr>
          <p:spPr bwMode="auto">
            <a:xfrm>
              <a:off x="2260516" y="2722242"/>
              <a:ext cx="1813941" cy="944323"/>
            </a:xfrm>
            <a:prstGeom prst="rect">
              <a:avLst/>
            </a:prstGeom>
            <a:solidFill>
              <a:schemeClr val="bg1"/>
            </a:solidFill>
            <a:ln w="19050">
              <a:solidFill>
                <a:srgbClr val="017F85"/>
              </a:solidFill>
              <a:miter lim="800000"/>
              <a:headEnd/>
              <a:tailEnd/>
            </a:ln>
          </p:spPr>
          <p:txBody>
            <a:bodyPr rot="0" vert="horz" wrap="square" lIns="91440" tIns="45720" rIns="91440" bIns="45720" anchor="ctr" anchorCtr="0" upright="1">
              <a:no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Personal Determinants</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What theory- and evidence-based factors are causally related to the behavior(s)?</a:t>
              </a:r>
              <a:endParaRPr kumimoji="0" lang="en-IN"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7" name="TextBox 34">
            <a:extLst>
              <a:ext uri="{FF2B5EF4-FFF2-40B4-BE49-F238E27FC236}">
                <a16:creationId xmlns:a16="http://schemas.microsoft.com/office/drawing/2014/main" id="{3A312E45-3270-4569-A41B-165E2D427420}"/>
              </a:ext>
            </a:extLst>
          </p:cNvPr>
          <p:cNvSpPr txBox="1">
            <a:spLocks noChangeArrowheads="1"/>
          </p:cNvSpPr>
          <p:nvPr/>
        </p:nvSpPr>
        <p:spPr bwMode="auto">
          <a:xfrm>
            <a:off x="9411965" y="6100785"/>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w Cen MT"/>
                <a:ea typeface="+mn-ea"/>
                <a:cs typeface="Arial" charset="0"/>
              </a:rPr>
              <a:t>* Modified PRECEDE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w Cen MT"/>
                <a:ea typeface="+mn-ea"/>
                <a:cs typeface="Arial" charset="0"/>
              </a:rPr>
              <a:t>Green &amp;  Kreuter (2005)</a:t>
            </a:r>
          </a:p>
        </p:txBody>
      </p:sp>
    </p:spTree>
    <p:extLst>
      <p:ext uri="{BB962C8B-B14F-4D97-AF65-F5344CB8AC3E}">
        <p14:creationId xmlns:p14="http://schemas.microsoft.com/office/powerpoint/2010/main" val="3539274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5249" y="365316"/>
            <a:ext cx="10982325" cy="668337"/>
          </a:xfrm>
        </p:spPr>
        <p:txBody>
          <a:bodyPr>
            <a:noAutofit/>
          </a:bodyPr>
          <a:lstStyle/>
          <a:p>
            <a:pPr algn="ctr"/>
            <a:r>
              <a:rPr lang="en-US" sz="4000" dirty="0">
                <a:solidFill>
                  <a:srgbClr val="1F497D"/>
                </a:solidFill>
                <a:latin typeface="Tw Cen MT" panose="020B0602020104020603" pitchFamily="34" charset="0"/>
              </a:rPr>
              <a:t>Logic Model of the Problem</a:t>
            </a:r>
            <a:endParaRPr lang="en-US" sz="4000" b="1" dirty="0">
              <a:latin typeface="Tw Cen MT" panose="020B0602020104020603" pitchFamily="34" charset="0"/>
            </a:endParaRPr>
          </a:p>
        </p:txBody>
      </p:sp>
      <p:sp>
        <p:nvSpPr>
          <p:cNvPr id="3" name="TextBox 2"/>
          <p:cNvSpPr txBox="1"/>
          <p:nvPr/>
        </p:nvSpPr>
        <p:spPr>
          <a:xfrm>
            <a:off x="329938" y="539942"/>
            <a:ext cx="2479250" cy="3785652"/>
          </a:xfrm>
          <a:prstGeom prst="rect">
            <a:avLst/>
          </a:prstGeom>
          <a:noFill/>
          <a:ln w="19050">
            <a:solidFill>
              <a:srgbClr val="017F85"/>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Personal Determinants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Low levels of Knowledge about CRC and CRCS (delate and procedural)</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Low perceived risk of CRC</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Cancer misconceptions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Negative attitudes towards screening (gear and shame)</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Low self-efficacy</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Low health literacy</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Perceived social norms/perceived barriers (time, cost, machismo, transportation…)</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Outcome expectations</a:t>
            </a:r>
          </a:p>
        </p:txBody>
      </p:sp>
      <p:sp>
        <p:nvSpPr>
          <p:cNvPr id="9" name="TextBox 8"/>
          <p:cNvSpPr txBox="1"/>
          <p:nvPr/>
        </p:nvSpPr>
        <p:spPr>
          <a:xfrm>
            <a:off x="9489648" y="1347856"/>
            <a:ext cx="2479250" cy="2169825"/>
          </a:xfrm>
          <a:prstGeom prst="rect">
            <a:avLst/>
          </a:prstGeom>
          <a:noFill/>
          <a:ln w="19050">
            <a:solidFill>
              <a:srgbClr val="017F85"/>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Quality of Life</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Shortened lifespan</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Emotional and sexual issues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Loss of self-esteem</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Rejection</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Absenteeism</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Employee productivity losses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Loss of work</a:t>
            </a:r>
          </a:p>
        </p:txBody>
      </p:sp>
      <p:sp>
        <p:nvSpPr>
          <p:cNvPr id="10" name="TextBox 9"/>
          <p:cNvSpPr txBox="1"/>
          <p:nvPr/>
        </p:nvSpPr>
        <p:spPr>
          <a:xfrm>
            <a:off x="6436412" y="1463272"/>
            <a:ext cx="2479250" cy="1938992"/>
          </a:xfrm>
          <a:prstGeom prst="rect">
            <a:avLst/>
          </a:prstGeom>
          <a:noFill/>
          <a:ln w="19050">
            <a:solidFill>
              <a:srgbClr val="017F85"/>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Health Problem</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Colorectal cancer</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TextBox 12"/>
          <p:cNvSpPr txBox="1"/>
          <p:nvPr/>
        </p:nvSpPr>
        <p:spPr>
          <a:xfrm>
            <a:off x="3383175" y="1463272"/>
            <a:ext cx="2479250" cy="1938992"/>
          </a:xfrm>
          <a:prstGeom prst="rect">
            <a:avLst/>
          </a:prstGeom>
          <a:noFill/>
          <a:ln w="19050">
            <a:solidFill>
              <a:srgbClr val="017F85"/>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Behavior Factors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Lack of or inconsistent CRCS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p:cNvSpPr txBox="1"/>
          <p:nvPr/>
        </p:nvSpPr>
        <p:spPr>
          <a:xfrm>
            <a:off x="329938" y="4457343"/>
            <a:ext cx="2479250" cy="1938992"/>
          </a:xfrm>
          <a:prstGeom prst="rect">
            <a:avLst/>
          </a:prstGeom>
          <a:noFill/>
          <a:ln w="19050">
            <a:solidFill>
              <a:srgbClr val="017F85"/>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Personal Determinants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Lack of knowledge about CRCS guidelines by health providers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Low levels of communication skills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Low perceived outcome expectations</a:t>
            </a:r>
          </a:p>
        </p:txBody>
      </p:sp>
      <p:sp>
        <p:nvSpPr>
          <p:cNvPr id="15" name="TextBox 14"/>
          <p:cNvSpPr txBox="1"/>
          <p:nvPr/>
        </p:nvSpPr>
        <p:spPr>
          <a:xfrm>
            <a:off x="3337610" y="3658129"/>
            <a:ext cx="5949361" cy="3093154"/>
          </a:xfrm>
          <a:prstGeom prst="rect">
            <a:avLst/>
          </a:prstGeom>
          <a:noFill/>
          <a:ln w="19050">
            <a:solidFill>
              <a:srgbClr val="017F85"/>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panose="020F0502020204030204"/>
                <a:ea typeface="+mn-ea"/>
                <a:cs typeface="+mn-cs"/>
              </a:rPr>
              <a:t>Environmental factors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000000"/>
                </a:solidFill>
                <a:effectLst/>
                <a:uLnTx/>
                <a:uFillTx/>
                <a:latin typeface="Calibri" panose="020F0502020204030204"/>
                <a:ea typeface="+mn-ea"/>
                <a:cs typeface="+mn-cs"/>
              </a:rPr>
              <a:t>Interpersonal</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Lack of recommendation by providers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000000"/>
                </a:solidFill>
                <a:effectLst/>
                <a:uLnTx/>
                <a:uFillTx/>
                <a:latin typeface="Calibri" panose="020F0502020204030204"/>
                <a:ea typeface="+mn-ea"/>
                <a:cs typeface="+mn-cs"/>
              </a:rPr>
              <a:t>Organizational</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High turnover of providers in clinics 330 (FQHCs)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Decrease in the number of specialists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Increased ratio for primary care physicians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Difficulty in obtaining a referral to a gastroenterologist among GHP patients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Long wait times to make an appointment with the provider</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Clinics with external laboratories</a:t>
            </a:r>
          </a:p>
          <a:p>
            <a:pPr marL="112713" marR="0" lvl="0" indent="-1127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rPr>
              <a:t>Multiple steps in the process of getting screening and obtaining results</a:t>
            </a:r>
          </a:p>
        </p:txBody>
      </p:sp>
      <p:cxnSp>
        <p:nvCxnSpPr>
          <p:cNvPr id="18" name="Straight Arrow Connector 17"/>
          <p:cNvCxnSpPr>
            <a:stCxn id="3" idx="3"/>
          </p:cNvCxnSpPr>
          <p:nvPr/>
        </p:nvCxnSpPr>
        <p:spPr>
          <a:xfrm>
            <a:off x="2809188" y="2432768"/>
            <a:ext cx="480767"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3"/>
          </p:cNvCxnSpPr>
          <p:nvPr/>
        </p:nvCxnSpPr>
        <p:spPr>
          <a:xfrm>
            <a:off x="8915662" y="2432768"/>
            <a:ext cx="473435"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09560" y="2432768"/>
            <a:ext cx="453534"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14" idx="3"/>
          </p:cNvCxnSpPr>
          <p:nvPr/>
        </p:nvCxnSpPr>
        <p:spPr>
          <a:xfrm flipV="1">
            <a:off x="2809188" y="4325595"/>
            <a:ext cx="480767" cy="11012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endCxn id="13" idx="2"/>
          </p:cNvCxnSpPr>
          <p:nvPr/>
        </p:nvCxnSpPr>
        <p:spPr>
          <a:xfrm flipH="1" flipV="1">
            <a:off x="4622800" y="3402264"/>
            <a:ext cx="1814" cy="2896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DB8C744-6E0A-49D1-A5DA-699787C2A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6204" y="4206346"/>
            <a:ext cx="3127082" cy="13035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94875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B355F1-FA6D-8D4F-BCF6-8A4C0AE9B46B}"/>
              </a:ext>
            </a:extLst>
          </p:cNvPr>
          <p:cNvSpPr>
            <a:spLocks noGrp="1"/>
          </p:cNvSpPr>
          <p:nvPr>
            <p:ph type="sldNum" sz="quarter" idx="12"/>
          </p:nvPr>
        </p:nvSpPr>
        <p:spPr/>
        <p:txBody>
          <a:bodyPr/>
          <a:lstStyle/>
          <a:p>
            <a:fld id="{B5CD95D6-22C9-A24E-B2E2-43160CF605BE}" type="slidenum">
              <a:rPr lang="en-US" smtClean="0"/>
              <a:t>6</a:t>
            </a:fld>
            <a:endParaRPr lang="en-US" dirty="0"/>
          </a:p>
        </p:txBody>
      </p:sp>
      <p:graphicFrame>
        <p:nvGraphicFramePr>
          <p:cNvPr id="3" name="Diagram 2">
            <a:extLst>
              <a:ext uri="{FF2B5EF4-FFF2-40B4-BE49-F238E27FC236}">
                <a16:creationId xmlns:a16="http://schemas.microsoft.com/office/drawing/2014/main" id="{BA67A594-1565-A645-AB5D-9435A41CED32}"/>
              </a:ext>
            </a:extLst>
          </p:cNvPr>
          <p:cNvGraphicFramePr>
            <a:graphicFrameLocks/>
          </p:cNvGraphicFramePr>
          <p:nvPr/>
        </p:nvGraphicFramePr>
        <p:xfrm>
          <a:off x="1934489" y="928878"/>
          <a:ext cx="8323019" cy="6016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BBC8084-563A-704B-A648-8167B3E662D3}"/>
              </a:ext>
            </a:extLst>
          </p:cNvPr>
          <p:cNvSpPr txBox="1"/>
          <p:nvPr/>
        </p:nvSpPr>
        <p:spPr>
          <a:xfrm>
            <a:off x="658649" y="565970"/>
            <a:ext cx="10874701" cy="707886"/>
          </a:xfrm>
          <a:prstGeom prst="rect">
            <a:avLst/>
          </a:prstGeom>
          <a:noFill/>
        </p:spPr>
        <p:txBody>
          <a:bodyPr wrap="square" rtlCol="0">
            <a:spAutoFit/>
          </a:bodyPr>
          <a:lstStyle/>
          <a:p>
            <a:r>
              <a:rPr lang="en-US" sz="4000" b="1" dirty="0"/>
              <a:t>Progression of HPV Vaccine Promotion Research</a:t>
            </a:r>
          </a:p>
        </p:txBody>
      </p:sp>
    </p:spTree>
    <p:extLst>
      <p:ext uri="{BB962C8B-B14F-4D97-AF65-F5344CB8AC3E}">
        <p14:creationId xmlns:p14="http://schemas.microsoft.com/office/powerpoint/2010/main" val="1741070012"/>
      </p:ext>
    </p:extLst>
  </p:cSld>
  <p:clrMapOvr>
    <a:masterClrMapping/>
  </p:clrMapOvr>
  <mc:AlternateContent xmlns:mc="http://schemas.openxmlformats.org/markup-compatibility/2006" xmlns:p14="http://schemas.microsoft.com/office/powerpoint/2010/main">
    <mc:Choice Requires="p14">
      <p:transition spd="slow" p14:dur="2000" advTm="44730"/>
    </mc:Choice>
    <mc:Fallback xmlns="">
      <p:transition spd="slow" advTm="4473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510" y="61273"/>
            <a:ext cx="8696325" cy="1033463"/>
          </a:xfrm>
        </p:spPr>
        <p:txBody>
          <a:bodyPr>
            <a:noAutofit/>
          </a:bodyPr>
          <a:lstStyle/>
          <a:p>
            <a:r>
              <a:rPr lang="en-US" sz="3600" dirty="0">
                <a:solidFill>
                  <a:srgbClr val="1F497D"/>
                </a:solidFill>
              </a:rPr>
              <a:t>Environmental Asset Mapping Framework </a:t>
            </a:r>
            <a:r>
              <a:rPr lang="en-US" sz="2400" dirty="0">
                <a:solidFill>
                  <a:srgbClr val="1F497D"/>
                </a:solidFill>
              </a:rPr>
              <a:t>(Springer &amp; Evans, 2016)</a:t>
            </a:r>
            <a:endParaRPr lang="en-US" sz="2400" i="1" dirty="0">
              <a:solidFill>
                <a:srgbClr val="1F497D"/>
              </a:solidFill>
            </a:endParaRPr>
          </a:p>
        </p:txBody>
      </p:sp>
      <p:sp>
        <p:nvSpPr>
          <p:cNvPr id="7" name="TextBox 6"/>
          <p:cNvSpPr txBox="1"/>
          <p:nvPr/>
        </p:nvSpPr>
        <p:spPr>
          <a:xfrm>
            <a:off x="884888" y="1754093"/>
            <a:ext cx="2146971" cy="3835665"/>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D94"/>
                </a:solidFill>
                <a:effectLst/>
                <a:uLnTx/>
                <a:uFillTx/>
                <a:latin typeface="Tw Cen MT"/>
                <a:ea typeface="+mn-ea"/>
                <a:cs typeface="+mn-cs"/>
              </a:rPr>
              <a:t>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D94"/>
                </a:solidFill>
                <a:effectLst/>
                <a:uLnTx/>
                <a:uFillTx/>
                <a:latin typeface="Tw Cen MT"/>
                <a:ea typeface="+mn-ea"/>
                <a:cs typeface="+mn-cs"/>
              </a:rPr>
              <a:t>What are the settings that can be harnessed to reach the priority population?</a:t>
            </a:r>
            <a:endParaRPr kumimoji="0" lang="en-US" sz="1600" b="1"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4D94"/>
                </a:solidFill>
                <a:effectLst/>
                <a:uLnTx/>
                <a:uFillTx/>
                <a:latin typeface="Tw Cen MT"/>
                <a:ea typeface="+mn-ea"/>
                <a:cs typeface="+mn-cs"/>
              </a:rPr>
              <a:t>Example</a:t>
            </a:r>
            <a:r>
              <a:rPr kumimoji="0" lang="en-US" sz="1200" b="0" i="0" u="none" strike="noStrike" kern="1200" cap="none" spc="0" normalizeH="0" baseline="0" noProof="0" dirty="0">
                <a:ln>
                  <a:noFill/>
                </a:ln>
                <a:solidFill>
                  <a:srgbClr val="004D94"/>
                </a:solidFill>
                <a:effectLst/>
                <a:uLnTx/>
                <a:uFillTx/>
                <a:latin typeface="Tw Cen MT"/>
                <a:ea typeface="+mn-ea"/>
                <a:cs typeface="+mn-cs"/>
              </a:rPr>
              <a:t>: </a:t>
            </a:r>
            <a:r>
              <a:rPr kumimoji="0" lang="en-US" sz="1200" b="0" i="1" u="none" strike="noStrike" kern="1200" cap="none" spc="0" normalizeH="0" baseline="0" noProof="0" dirty="0">
                <a:ln>
                  <a:noFill/>
                </a:ln>
                <a:solidFill>
                  <a:srgbClr val="004D94"/>
                </a:solidFill>
                <a:effectLst/>
                <a:uLnTx/>
                <a:uFillTx/>
                <a:latin typeface="Tw Cen MT"/>
                <a:ea typeface="+mn-ea"/>
                <a:cs typeface="+mn-cs"/>
              </a:rPr>
              <a:t>Promotion of child physical activity among children living in X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D94"/>
                </a:solidFill>
                <a:effectLst/>
                <a:uLnTx/>
                <a:uFillTx/>
                <a:latin typeface="Tw Cen MT"/>
                <a:ea typeface="+mn-ea"/>
                <a:cs typeface="+mn-cs"/>
              </a:rPr>
              <a:t>Key settings for children in X community include:</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4D94"/>
                </a:solidFill>
                <a:effectLst/>
                <a:uLnTx/>
                <a:uFillTx/>
                <a:latin typeface="Tw Cen MT"/>
                <a:ea typeface="+mn-ea"/>
                <a:cs typeface="+mn-cs"/>
              </a:rPr>
              <a:t>School</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4D94"/>
                </a:solidFill>
                <a:effectLst/>
                <a:uLnTx/>
                <a:uFillTx/>
                <a:latin typeface="Tw Cen MT"/>
                <a:ea typeface="+mn-ea"/>
                <a:cs typeface="+mn-cs"/>
              </a:rPr>
              <a:t>Out-of-school (OST) programs</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4D94"/>
                </a:solidFill>
                <a:effectLst/>
                <a:uLnTx/>
                <a:uFillTx/>
                <a:latin typeface="Tw Cen MT"/>
                <a:ea typeface="+mn-ea"/>
                <a:cs typeface="+mn-cs"/>
              </a:rPr>
              <a:t>Church</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4D94"/>
                </a:solidFill>
                <a:effectLst/>
                <a:uLnTx/>
                <a:uFillTx/>
                <a:latin typeface="Tw Cen MT"/>
                <a:ea typeface="+mn-ea"/>
                <a:cs typeface="+mn-cs"/>
              </a:rPr>
              <a:t>Neighborhood</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rgbClr val="004D94"/>
                </a:solidFill>
                <a:effectLst/>
                <a:uLnTx/>
                <a:uFillTx/>
                <a:latin typeface="Tw Cen MT"/>
                <a:ea typeface="+mn-ea"/>
                <a:cs typeface="+mn-cs"/>
              </a:rPr>
              <a:t>Community recreational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004D94"/>
              </a:solidFill>
              <a:effectLst/>
              <a:uLnTx/>
              <a:uFillTx/>
              <a:latin typeface="Tw Cen MT"/>
              <a:ea typeface="+mn-ea"/>
              <a:cs typeface="+mn-cs"/>
            </a:endParaRPr>
          </a:p>
        </p:txBody>
      </p:sp>
      <p:grpSp>
        <p:nvGrpSpPr>
          <p:cNvPr id="8" name="Group 7"/>
          <p:cNvGrpSpPr/>
          <p:nvPr/>
        </p:nvGrpSpPr>
        <p:grpSpPr>
          <a:xfrm>
            <a:off x="4008566" y="1380247"/>
            <a:ext cx="4221385" cy="4789622"/>
            <a:chOff x="3905061" y="1449432"/>
            <a:chExt cx="5922765" cy="3509429"/>
          </a:xfrm>
        </p:grpSpPr>
        <p:sp>
          <p:nvSpPr>
            <p:cNvPr id="12" name="TextBox 11"/>
            <p:cNvSpPr txBox="1"/>
            <p:nvPr/>
          </p:nvSpPr>
          <p:spPr>
            <a:xfrm>
              <a:off x="3905068" y="1449432"/>
              <a:ext cx="2873827" cy="1880211"/>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D94"/>
                  </a:solidFill>
                  <a:effectLst/>
                  <a:uLnTx/>
                  <a:uFillTx/>
                  <a:latin typeface="Tw Cen MT"/>
                  <a:ea typeface="+mn-ea"/>
                  <a:cs typeface="+mn-cs"/>
                </a:rPr>
                <a:t>Policy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sng"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sng" strike="noStrike" kern="1200" cap="none" spc="0" normalizeH="0" baseline="0" noProof="0" dirty="0">
                  <a:ln>
                    <a:noFill/>
                  </a:ln>
                  <a:solidFill>
                    <a:srgbClr val="004D94"/>
                  </a:solidFill>
                  <a:effectLst/>
                  <a:uLnTx/>
                  <a:uFillTx/>
                  <a:latin typeface="Tw Cen MT"/>
                  <a:ea typeface="+mn-ea"/>
                  <a:cs typeface="+mn-cs"/>
                </a:rPr>
                <a:t>Example</a:t>
              </a:r>
              <a:r>
                <a:rPr kumimoji="0" lang="en-US" sz="1250" b="0" i="0" u="none" strike="noStrike" kern="1200" cap="none" spc="0" normalizeH="0" baseline="0" noProof="0" dirty="0">
                  <a:ln>
                    <a:noFill/>
                  </a:ln>
                  <a:solidFill>
                    <a:srgbClr val="004D94"/>
                  </a:solidFill>
                  <a:effectLst/>
                  <a:uLnTx/>
                  <a:uFillTx/>
                  <a:latin typeface="Tw Cen MT"/>
                  <a:ea typeface="+mn-ea"/>
                  <a:cs typeface="+mn-cs"/>
                </a:rPr>
                <a:t>: </a:t>
              </a:r>
              <a:r>
                <a:rPr kumimoji="0" lang="en-US" sz="1250" b="0" i="1" u="none" strike="noStrike" kern="1200" cap="none" spc="0" normalizeH="0" baseline="0" noProof="0" dirty="0">
                  <a:ln>
                    <a:noFill/>
                  </a:ln>
                  <a:solidFill>
                    <a:srgbClr val="004D94"/>
                  </a:solidFill>
                  <a:effectLst/>
                  <a:uLnTx/>
                  <a:uFillTx/>
                  <a:latin typeface="Tw Cen MT"/>
                  <a:ea typeface="+mn-ea"/>
                  <a:cs typeface="+mn-cs"/>
                </a:rPr>
                <a:t>Child Out-of-School Program</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4D94"/>
                  </a:solidFill>
                  <a:effectLst/>
                  <a:uLnTx/>
                  <a:uFillTx/>
                  <a:latin typeface="Tw Cen MT"/>
                  <a:ea typeface="+mn-ea"/>
                  <a:cs typeface="+mn-cs"/>
                </a:rPr>
                <a:t>Frontline staff code of conduct</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4D94"/>
                  </a:solidFill>
                  <a:effectLst/>
                  <a:uLnTx/>
                  <a:uFillTx/>
                  <a:latin typeface="Tw Cen MT"/>
                  <a:ea typeface="+mn-ea"/>
                  <a:cs typeface="+mn-cs"/>
                </a:rPr>
                <a:t>OST program family agreements</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4D94"/>
                  </a:solidFill>
                  <a:effectLst/>
                  <a:uLnTx/>
                  <a:uFillTx/>
                  <a:latin typeface="Tw Cen MT"/>
                  <a:ea typeface="+mn-ea"/>
                  <a:cs typeface="+mn-cs"/>
                </a:rPr>
                <a:t>OST district level policy</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4D94"/>
                  </a:solidFill>
                  <a:effectLst/>
                  <a:uLnTx/>
                  <a:uFillTx/>
                  <a:latin typeface="Tw Cen MT"/>
                  <a:ea typeface="+mn-ea"/>
                  <a:cs typeface="+mn-cs"/>
                </a:rPr>
                <a:t>Schedule that includes 30 minutes of recess</a:t>
              </a:r>
              <a:endParaRPr kumimoji="0" lang="en-US" sz="825" b="0" i="0" u="none" strike="noStrike" kern="1200" cap="none" spc="0" normalizeH="0" baseline="0" noProof="0" dirty="0">
                <a:ln>
                  <a:noFill/>
                </a:ln>
                <a:solidFill>
                  <a:srgbClr val="004D94"/>
                </a:solidFill>
                <a:effectLst/>
                <a:uLnTx/>
                <a:uFillTx/>
                <a:latin typeface="Tw Cen MT"/>
                <a:ea typeface="+mn-ea"/>
                <a:cs typeface="+mn-cs"/>
              </a:endParaRPr>
            </a:p>
          </p:txBody>
        </p:sp>
        <p:sp>
          <p:nvSpPr>
            <p:cNvPr id="13" name="TextBox 12"/>
            <p:cNvSpPr txBox="1"/>
            <p:nvPr/>
          </p:nvSpPr>
          <p:spPr>
            <a:xfrm>
              <a:off x="6778901" y="1449433"/>
              <a:ext cx="3048923" cy="1897124"/>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D94"/>
                  </a:solidFill>
                  <a:effectLst/>
                  <a:uLnTx/>
                  <a:uFillTx/>
                  <a:latin typeface="Tw Cen MT"/>
                  <a:ea typeface="+mn-ea"/>
                  <a:cs typeface="+mn-cs"/>
                </a:rPr>
                <a:t>Social/Cultural/ Org. Environ.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sng" strike="noStrike" kern="1200" cap="none" spc="0" normalizeH="0" baseline="0" noProof="0" dirty="0">
                  <a:ln>
                    <a:noFill/>
                  </a:ln>
                  <a:solidFill>
                    <a:srgbClr val="004D94"/>
                  </a:solidFill>
                  <a:effectLst/>
                  <a:uLnTx/>
                  <a:uFillTx/>
                  <a:latin typeface="Tw Cen MT"/>
                  <a:ea typeface="+mn-ea"/>
                  <a:cs typeface="+mn-cs"/>
                </a:rPr>
                <a:t>Example</a:t>
              </a:r>
              <a:r>
                <a:rPr kumimoji="0" lang="en-US" sz="1250" b="0" i="0" u="none" strike="noStrike" kern="1200" cap="none" spc="0" normalizeH="0" baseline="0" noProof="0" dirty="0">
                  <a:ln>
                    <a:noFill/>
                  </a:ln>
                  <a:solidFill>
                    <a:srgbClr val="004D94"/>
                  </a:solidFill>
                  <a:effectLst/>
                  <a:uLnTx/>
                  <a:uFillTx/>
                  <a:latin typeface="Tw Cen MT"/>
                  <a:ea typeface="+mn-ea"/>
                  <a:cs typeface="+mn-cs"/>
                </a:rPr>
                <a:t>: </a:t>
              </a:r>
              <a:r>
                <a:rPr kumimoji="0" lang="en-US" sz="1250" b="0" i="1" u="none" strike="noStrike" kern="1200" cap="none" spc="0" normalizeH="0" baseline="0" noProof="0" dirty="0">
                  <a:ln>
                    <a:noFill/>
                  </a:ln>
                  <a:solidFill>
                    <a:srgbClr val="004D94"/>
                  </a:solidFill>
                  <a:effectLst/>
                  <a:uLnTx/>
                  <a:uFillTx/>
                  <a:latin typeface="Tw Cen MT"/>
                  <a:ea typeface="+mn-ea"/>
                  <a:cs typeface="+mn-cs"/>
                </a:rPr>
                <a:t>Child Out-of-School Program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4D94"/>
                  </a:solidFill>
                  <a:effectLst/>
                  <a:uLnTx/>
                  <a:uFillTx/>
                  <a:latin typeface="Tw Cen MT"/>
                  <a:ea typeface="+mn-ea"/>
                  <a:cs typeface="+mn-cs"/>
                </a:rPr>
                <a:t>In-service staff trainings</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4D94"/>
                  </a:solidFill>
                  <a:effectLst/>
                  <a:uLnTx/>
                  <a:uFillTx/>
                  <a:latin typeface="Tw Cen MT"/>
                  <a:ea typeface="+mn-ea"/>
                  <a:cs typeface="+mn-cs"/>
                </a:rPr>
                <a:t>Student talent show</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4D94"/>
                  </a:solidFill>
                  <a:effectLst/>
                  <a:uLnTx/>
                  <a:uFillTx/>
                  <a:latin typeface="Tw Cen MT"/>
                  <a:ea typeface="+mn-ea"/>
                  <a:cs typeface="+mn-cs"/>
                </a:rPr>
                <a:t>Student mentoring groups</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4D94"/>
                  </a:solidFill>
                  <a:effectLst/>
                  <a:uLnTx/>
                  <a:uFillTx/>
                  <a:latin typeface="Tw Cen MT"/>
                  <a:ea typeface="+mn-ea"/>
                  <a:cs typeface="+mn-cs"/>
                </a:rPr>
                <a:t>OST program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srgbClr val="004D94"/>
                </a:solidFill>
                <a:effectLst/>
                <a:uLnTx/>
                <a:uFillTx/>
                <a:latin typeface="Tw Cen MT"/>
                <a:ea typeface="+mn-ea"/>
                <a:cs typeface="+mn-cs"/>
              </a:endParaRPr>
            </a:p>
          </p:txBody>
        </p:sp>
        <p:sp>
          <p:nvSpPr>
            <p:cNvPr id="14" name="TextBox 13"/>
            <p:cNvSpPr txBox="1"/>
            <p:nvPr/>
          </p:nvSpPr>
          <p:spPr>
            <a:xfrm>
              <a:off x="3905061" y="3326289"/>
              <a:ext cx="2873827" cy="1626509"/>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D94"/>
                  </a:solidFill>
                  <a:effectLst/>
                  <a:uLnTx/>
                  <a:uFillTx/>
                  <a:latin typeface="Tw Cen MT"/>
                  <a:ea typeface="+mn-ea"/>
                  <a:cs typeface="+mn-cs"/>
                </a:rPr>
                <a:t>Information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4D94"/>
                  </a:solidFill>
                  <a:effectLst/>
                  <a:uLnTx/>
                  <a:uFillTx/>
                  <a:latin typeface="Tw Cen MT"/>
                  <a:ea typeface="+mn-ea"/>
                  <a:cs typeface="+mn-cs"/>
                </a:rPr>
                <a:t>Example</a:t>
              </a:r>
              <a:r>
                <a:rPr kumimoji="0" lang="en-US" sz="1400" b="0" i="0" u="none" strike="noStrike" kern="1200" cap="none" spc="0" normalizeH="0" baseline="0" noProof="0" dirty="0">
                  <a:ln>
                    <a:noFill/>
                  </a:ln>
                  <a:solidFill>
                    <a:srgbClr val="004D94"/>
                  </a:solidFill>
                  <a:effectLst/>
                  <a:uLnTx/>
                  <a:uFillTx/>
                  <a:latin typeface="Tw Cen MT"/>
                  <a:ea typeface="+mn-ea"/>
                  <a:cs typeface="+mn-cs"/>
                </a:rPr>
                <a:t>: </a:t>
              </a:r>
              <a:r>
                <a:rPr kumimoji="0" lang="en-US" sz="1400" b="0" i="1" u="none" strike="noStrike" kern="1200" cap="none" spc="0" normalizeH="0" baseline="0" noProof="0" dirty="0">
                  <a:ln>
                    <a:noFill/>
                  </a:ln>
                  <a:solidFill>
                    <a:srgbClr val="004D94"/>
                  </a:solidFill>
                  <a:effectLst/>
                  <a:uLnTx/>
                  <a:uFillTx/>
                  <a:latin typeface="Tw Cen MT"/>
                  <a:ea typeface="+mn-ea"/>
                  <a:cs typeface="+mn-cs"/>
                </a:rPr>
                <a:t>Child Out-of-School Program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Parent bulletin board</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Parent flyer/newsletter</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School website</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OST program webpage</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25" b="0" i="0" u="none" strike="noStrike" kern="1200" cap="none" spc="0" normalizeH="0" baseline="0" noProof="0" dirty="0">
                <a:ln>
                  <a:noFill/>
                </a:ln>
                <a:solidFill>
                  <a:srgbClr val="004D94"/>
                </a:solidFill>
                <a:effectLst/>
                <a:uLnTx/>
                <a:uFillTx/>
                <a:latin typeface="Tw Cen MT"/>
                <a:ea typeface="+mn-ea"/>
                <a:cs typeface="+mn-cs"/>
              </a:endParaRPr>
            </a:p>
          </p:txBody>
        </p:sp>
        <p:sp>
          <p:nvSpPr>
            <p:cNvPr id="15" name="TextBox 14"/>
            <p:cNvSpPr txBox="1"/>
            <p:nvPr/>
          </p:nvSpPr>
          <p:spPr>
            <a:xfrm>
              <a:off x="6778894" y="3335171"/>
              <a:ext cx="3048932" cy="1623690"/>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D94"/>
                  </a:solidFill>
                  <a:effectLst/>
                  <a:uLnTx/>
                  <a:uFillTx/>
                  <a:latin typeface="Tw Cen MT"/>
                  <a:ea typeface="+mn-ea"/>
                  <a:cs typeface="+mn-cs"/>
                </a:rPr>
                <a:t>Physical Environment</a:t>
              </a:r>
              <a:endParaRPr kumimoji="0" lang="en-US" sz="1400" b="1" i="0" u="none" strike="noStrike" kern="1200" cap="none" spc="0" normalizeH="0" baseline="0" noProof="0" dirty="0">
                <a:ln>
                  <a:noFill/>
                </a:ln>
                <a:solidFill>
                  <a:srgbClr val="004D94"/>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4D94"/>
                  </a:solidFill>
                  <a:effectLst/>
                  <a:uLnTx/>
                  <a:uFillTx/>
                  <a:latin typeface="Tw Cen MT"/>
                  <a:ea typeface="+mn-ea"/>
                  <a:cs typeface="+mn-cs"/>
                </a:rPr>
                <a:t>Example</a:t>
              </a:r>
              <a:r>
                <a:rPr kumimoji="0" lang="en-US" sz="1400" b="0" i="0" u="none" strike="noStrike" kern="1200" cap="none" spc="0" normalizeH="0" baseline="0" noProof="0" dirty="0">
                  <a:ln>
                    <a:noFill/>
                  </a:ln>
                  <a:solidFill>
                    <a:srgbClr val="004D94"/>
                  </a:solidFill>
                  <a:effectLst/>
                  <a:uLnTx/>
                  <a:uFillTx/>
                  <a:latin typeface="Tw Cen MT"/>
                  <a:ea typeface="+mn-ea"/>
                  <a:cs typeface="+mn-cs"/>
                </a:rPr>
                <a:t>: </a:t>
              </a:r>
              <a:r>
                <a:rPr kumimoji="0" lang="en-US" sz="1400" b="0" i="1" u="none" strike="noStrike" kern="1200" cap="none" spc="0" normalizeH="0" baseline="0" noProof="0" dirty="0">
                  <a:ln>
                    <a:noFill/>
                  </a:ln>
                  <a:solidFill>
                    <a:srgbClr val="004D94"/>
                  </a:solidFill>
                  <a:effectLst/>
                  <a:uLnTx/>
                  <a:uFillTx/>
                  <a:latin typeface="Tw Cen MT"/>
                  <a:ea typeface="+mn-ea"/>
                  <a:cs typeface="+mn-cs"/>
                </a:rPr>
                <a:t>Child Out-of-School Program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Cafeteria</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Gym</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School garden</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Playgrounds &amp; field</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4D94"/>
                  </a:solidFill>
                  <a:effectLst/>
                  <a:uLnTx/>
                  <a:uFillTx/>
                  <a:latin typeface="Tw Cen MT"/>
                  <a:ea typeface="+mn-ea"/>
                  <a:cs typeface="+mn-cs"/>
                </a:rPr>
                <a:t>Tables/wall space</a:t>
              </a:r>
            </a:p>
          </p:txBody>
        </p:sp>
      </p:grpSp>
      <p:sp>
        <p:nvSpPr>
          <p:cNvPr id="10" name="Right Arrow 9"/>
          <p:cNvSpPr/>
          <p:nvPr/>
        </p:nvSpPr>
        <p:spPr>
          <a:xfrm>
            <a:off x="3387375" y="3504063"/>
            <a:ext cx="387994" cy="335724"/>
          </a:xfrm>
          <a:prstGeom prst="rightArrow">
            <a:avLst>
              <a:gd name="adj1" fmla="val 50000"/>
              <a:gd name="adj2" fmla="val 527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D94"/>
              </a:solidFill>
              <a:effectLst/>
              <a:uLnTx/>
              <a:uFillTx/>
              <a:latin typeface="Tw Cen MT"/>
              <a:ea typeface="+mn-ea"/>
              <a:cs typeface="+mn-cs"/>
            </a:endParaRPr>
          </a:p>
        </p:txBody>
      </p:sp>
      <p:sp>
        <p:nvSpPr>
          <p:cNvPr id="11" name="Rectangle 10"/>
          <p:cNvSpPr/>
          <p:nvPr/>
        </p:nvSpPr>
        <p:spPr>
          <a:xfrm>
            <a:off x="470332" y="1166151"/>
            <a:ext cx="8229155" cy="5203771"/>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D94"/>
              </a:solidFill>
              <a:effectLst/>
              <a:uLnTx/>
              <a:uFillTx/>
              <a:latin typeface="Tw Cen MT"/>
              <a:ea typeface="+mn-ea"/>
              <a:cs typeface="+mn-cs"/>
            </a:endParaRPr>
          </a:p>
        </p:txBody>
      </p:sp>
      <p:grpSp>
        <p:nvGrpSpPr>
          <p:cNvPr id="4" name="Group 3"/>
          <p:cNvGrpSpPr/>
          <p:nvPr/>
        </p:nvGrpSpPr>
        <p:grpSpPr>
          <a:xfrm>
            <a:off x="9033831" y="746770"/>
            <a:ext cx="2430287" cy="5623152"/>
            <a:chOff x="7216265" y="770221"/>
            <a:chExt cx="1924919" cy="5623152"/>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2042" t="27325" r="9516" b="7797"/>
            <a:stretch/>
          </p:blipFill>
          <p:spPr>
            <a:xfrm>
              <a:off x="7343463" y="2108381"/>
              <a:ext cx="1764817" cy="1813282"/>
            </a:xfrm>
            <a:prstGeom prst="rect">
              <a:avLst/>
            </a:prstGeom>
          </p:spPr>
        </p:pic>
        <p:pic>
          <p:nvPicPr>
            <p:cNvPr id="17" name="Picture 16" descr="E:\CTAN and OST\St Davids Foundation Submission\Intervention\BOOST_Logo Update_May 26 201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265" y="770221"/>
              <a:ext cx="1892016" cy="1266954"/>
            </a:xfrm>
            <a:prstGeom prst="rect">
              <a:avLst/>
            </a:prstGeom>
            <a:noFill/>
            <a:ln>
              <a:noFill/>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7706" y="3992868"/>
              <a:ext cx="1289133" cy="1822073"/>
            </a:xfrm>
            <a:prstGeom prst="rect">
              <a:avLst/>
            </a:prstGeom>
          </p:spPr>
        </p:pic>
        <p:sp>
          <p:nvSpPr>
            <p:cNvPr id="3" name="TextBox 2"/>
            <p:cNvSpPr txBox="1"/>
            <p:nvPr/>
          </p:nvSpPr>
          <p:spPr>
            <a:xfrm>
              <a:off x="7517706" y="5747042"/>
              <a:ext cx="16234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4D94"/>
                  </a:solidFill>
                  <a:effectLst/>
                  <a:uLnTx/>
                  <a:uFillTx/>
                  <a:latin typeface="Tw Cen MT"/>
                  <a:ea typeface="+mn-ea"/>
                  <a:cs typeface="+mn-cs"/>
                </a:rPr>
                <a:t>Participatory inquiry</a:t>
              </a:r>
            </a:p>
          </p:txBody>
        </p:sp>
      </p:grpSp>
    </p:spTree>
    <p:extLst>
      <p:ext uri="{BB962C8B-B14F-4D97-AF65-F5344CB8AC3E}">
        <p14:creationId xmlns:p14="http://schemas.microsoft.com/office/powerpoint/2010/main" val="2911650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265176" y="9144"/>
            <a:ext cx="10881360" cy="1449388"/>
          </a:xfrm>
        </p:spPr>
        <p:txBody>
          <a:bodyPr>
            <a:noAutofit/>
          </a:bodyPr>
          <a:lstStyle/>
          <a:p>
            <a:br>
              <a:rPr lang="en-US" sz="3500" dirty="0"/>
            </a:br>
            <a:r>
              <a:rPr lang="en-US" sz="3500" b="1" dirty="0"/>
              <a:t>Step 2: </a:t>
            </a:r>
            <a:r>
              <a:rPr lang="en-US" sz="3500" dirty="0"/>
              <a:t>Program Outcomes and Objectives </a:t>
            </a:r>
            <a:br>
              <a:rPr lang="en-US" sz="3500" dirty="0"/>
            </a:br>
            <a:r>
              <a:rPr lang="en-US" sz="3500" dirty="0"/>
              <a:t>- Logic Model of Change</a:t>
            </a:r>
            <a:br>
              <a:rPr lang="en-US" sz="3500" dirty="0"/>
            </a:br>
            <a:endParaRPr lang="en-US" sz="3500" dirty="0"/>
          </a:p>
        </p:txBody>
      </p:sp>
      <p:sp>
        <p:nvSpPr>
          <p:cNvPr id="122883" name="Rectangle 3"/>
          <p:cNvSpPr>
            <a:spLocks noGrp="1" noChangeArrowheads="1"/>
          </p:cNvSpPr>
          <p:nvPr>
            <p:ph idx="4294967295"/>
          </p:nvPr>
        </p:nvSpPr>
        <p:spPr>
          <a:xfrm>
            <a:off x="64008" y="1561973"/>
            <a:ext cx="7143616" cy="5097011"/>
          </a:xfrm>
        </p:spPr>
        <p:txBody>
          <a:bodyPr>
            <a:noAutofit/>
          </a:bodyPr>
          <a:lstStyle/>
          <a:p>
            <a:pPr marL="514350" indent="-514350">
              <a:buClrTx/>
              <a:buFont typeface="+mj-lt"/>
              <a:buAutoNum type="arabicPeriod"/>
            </a:pPr>
            <a:r>
              <a:rPr lang="en-US" sz="2800" dirty="0">
                <a:latin typeface="+mj-lt"/>
              </a:rPr>
              <a:t>State expected outcomes for behavioral and environmental change (at multiple levels)</a:t>
            </a:r>
          </a:p>
          <a:p>
            <a:pPr marL="514350" indent="-514350">
              <a:buClrTx/>
              <a:buFont typeface="+mj-lt"/>
              <a:buAutoNum type="arabicPeriod"/>
            </a:pPr>
            <a:r>
              <a:rPr lang="en-US" sz="2800" dirty="0">
                <a:latin typeface="+mj-lt"/>
              </a:rPr>
              <a:t>Specify performance objectives for behavioral and environmental outcomes</a:t>
            </a:r>
          </a:p>
          <a:p>
            <a:pPr marL="514350" indent="-514350">
              <a:buClrTx/>
              <a:buFont typeface="+mj-lt"/>
              <a:buAutoNum type="arabicPeriod"/>
            </a:pPr>
            <a:r>
              <a:rPr lang="en-US" sz="2800" dirty="0">
                <a:latin typeface="+mj-lt"/>
              </a:rPr>
              <a:t>Select determinants for behavioral and environmental outcomes</a:t>
            </a:r>
          </a:p>
          <a:p>
            <a:pPr marL="514350" indent="-514350">
              <a:buClrTx/>
              <a:buFont typeface="+mj-lt"/>
              <a:buAutoNum type="arabicPeriod"/>
            </a:pPr>
            <a:r>
              <a:rPr lang="en-US" sz="2800" dirty="0">
                <a:latin typeface="+mj-lt"/>
              </a:rPr>
              <a:t>Construct matrices of change objectives</a:t>
            </a:r>
          </a:p>
          <a:p>
            <a:pPr marL="514350" indent="-514350">
              <a:buClrTx/>
              <a:buFont typeface="+mj-lt"/>
              <a:buAutoNum type="arabicPeriod"/>
            </a:pPr>
            <a:r>
              <a:rPr lang="en-US" sz="2800" dirty="0">
                <a:latin typeface="+mj-lt"/>
              </a:rPr>
              <a:t>Create a logic model of change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2865" y="1734134"/>
            <a:ext cx="2320059" cy="2179012"/>
          </a:xfrm>
          <a:prstGeom prst="rect">
            <a:avLst/>
          </a:prstGeom>
        </p:spPr>
      </p:pic>
    </p:spTree>
    <p:extLst>
      <p:ext uri="{BB962C8B-B14F-4D97-AF65-F5344CB8AC3E}">
        <p14:creationId xmlns:p14="http://schemas.microsoft.com/office/powerpoint/2010/main" val="4150348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12090400" cy="1143000"/>
          </a:xfrm>
        </p:spPr>
        <p:txBody>
          <a:bodyPr>
            <a:noAutofit/>
          </a:bodyPr>
          <a:lstStyle/>
          <a:p>
            <a:pPr algn="ctr" eaLnBrk="1" hangingPunct="1"/>
            <a:br>
              <a:rPr lang="en-US" sz="3600" b="1" dirty="0"/>
            </a:br>
            <a:r>
              <a:rPr lang="en-US" sz="3600" b="1" dirty="0"/>
              <a:t>Figuring out the WHAT </a:t>
            </a:r>
            <a:r>
              <a:rPr lang="en-US" sz="3600" i="1" dirty="0"/>
              <a:t>before the HOW</a:t>
            </a:r>
          </a:p>
        </p:txBody>
      </p:sp>
      <p:sp>
        <p:nvSpPr>
          <p:cNvPr id="58371" name="Rectangle 3"/>
          <p:cNvSpPr>
            <a:spLocks noGrp="1" noChangeArrowheads="1"/>
          </p:cNvSpPr>
          <p:nvPr>
            <p:ph type="body" idx="1"/>
          </p:nvPr>
        </p:nvSpPr>
        <p:spPr>
          <a:xfrm>
            <a:off x="711200" y="2592888"/>
            <a:ext cx="10668000" cy="4114800"/>
          </a:xfrm>
        </p:spPr>
        <p:txBody>
          <a:bodyPr>
            <a:normAutofit/>
          </a:bodyPr>
          <a:lstStyle/>
          <a:p>
            <a:pPr marL="109725" indent="0">
              <a:buNone/>
            </a:pPr>
            <a:r>
              <a:rPr lang="en-US" dirty="0">
                <a:latin typeface="Arial" panose="020B0604020202020204" pitchFamily="34" charset="0"/>
                <a:cs typeface="Arial" panose="020B0604020202020204" pitchFamily="34" charset="0"/>
              </a:rPr>
              <a:t>What are the subcomponents of the Implementation behavior?</a:t>
            </a:r>
          </a:p>
          <a:p>
            <a:pPr marL="708642" lvl="1" indent="-342891">
              <a:buFontTx/>
              <a:buChar char="-"/>
            </a:pPr>
            <a:r>
              <a:rPr lang="en-US" dirty="0">
                <a:latin typeface="Arial" panose="020B0604020202020204" pitchFamily="34" charset="0"/>
                <a:cs typeface="Arial" panose="020B0604020202020204" pitchFamily="34" charset="0"/>
              </a:rPr>
              <a:t>What do the program implementers need to do to deliver the essential program components with acceptable completeness, fidelity and adaptation?</a:t>
            </a:r>
          </a:p>
          <a:p>
            <a:pPr marL="708642" lvl="1" indent="-342891">
              <a:buFontTx/>
              <a:buChar char="-"/>
            </a:pPr>
            <a:endParaRPr lang="en-US" dirty="0">
              <a:latin typeface="Arial" panose="020B0604020202020204" pitchFamily="34" charset="0"/>
              <a:cs typeface="Arial" panose="020B0604020202020204" pitchFamily="34" charset="0"/>
            </a:endParaRPr>
          </a:p>
          <a:p>
            <a:pPr marL="365751" lvl="1" indent="0">
              <a:buNone/>
            </a:pPr>
            <a:endParaRPr lang="en-US"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4096D92-B4CD-4F9B-808F-2F025A32CC2E}"/>
              </a:ext>
            </a:extLst>
          </p:cNvPr>
          <p:cNvSpPr/>
          <p:nvPr/>
        </p:nvSpPr>
        <p:spPr>
          <a:xfrm>
            <a:off x="711200" y="1803841"/>
            <a:ext cx="855708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w Cen MT"/>
                <a:ea typeface="+mn-ea"/>
                <a:cs typeface="+mn-cs"/>
              </a:rPr>
              <a:t>Specify Implementation Performance Objectives: </a:t>
            </a:r>
            <a:endParaRPr kumimoji="0" lang="en-US" sz="32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540330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890" y="56176"/>
            <a:ext cx="8610600" cy="1096963"/>
          </a:xfrm>
        </p:spPr>
        <p:txBody>
          <a:bodyPr>
            <a:normAutofit/>
          </a:bodyPr>
          <a:lstStyle/>
          <a:p>
            <a:pPr algn="l"/>
            <a:r>
              <a:rPr lang="es-419" sz="3200" b="1" i="1" dirty="0"/>
              <a:t>Active Play </a:t>
            </a:r>
            <a:r>
              <a:rPr lang="en-US" sz="3200" i="1" dirty="0"/>
              <a:t>– Active Learning </a:t>
            </a:r>
            <a:r>
              <a:rPr lang="es-419" sz="3200" i="1" dirty="0"/>
              <a:t>Project </a:t>
            </a:r>
            <a:r>
              <a:rPr lang="es-419" sz="2800" dirty="0"/>
              <a:t>(Pueblo, CO &amp; Austin, TX): “</a:t>
            </a:r>
            <a:r>
              <a:rPr lang="en-US" sz="2800" dirty="0"/>
              <a:t>Behavioral &amp; Environmental Outcomes</a:t>
            </a:r>
            <a:r>
              <a:rPr lang="es-419" sz="2800" dirty="0"/>
              <a:t>”</a:t>
            </a:r>
          </a:p>
        </p:txBody>
      </p:sp>
      <p:sp>
        <p:nvSpPr>
          <p:cNvPr id="3" name="Content Placeholder 2"/>
          <p:cNvSpPr>
            <a:spLocks noGrp="1"/>
          </p:cNvSpPr>
          <p:nvPr>
            <p:ph idx="4294967295"/>
          </p:nvPr>
        </p:nvSpPr>
        <p:spPr>
          <a:xfrm>
            <a:off x="548640" y="1611313"/>
            <a:ext cx="6400800" cy="5562600"/>
          </a:xfrm>
        </p:spPr>
        <p:txBody>
          <a:bodyPr>
            <a:normAutofit/>
          </a:bodyPr>
          <a:lstStyle/>
          <a:p>
            <a:pPr>
              <a:buNone/>
            </a:pPr>
            <a:r>
              <a:rPr lang="en-US" sz="2400" u="sng" dirty="0">
                <a:latin typeface="+mj-lt"/>
              </a:rPr>
              <a:t>Behavioral outcomes</a:t>
            </a:r>
          </a:p>
          <a:p>
            <a:pPr>
              <a:buFont typeface="Arial" panose="020B0604020202020204" pitchFamily="34" charset="0"/>
              <a:buChar char="•"/>
            </a:pPr>
            <a:r>
              <a:rPr lang="en-US" sz="2400" dirty="0">
                <a:latin typeface="+mj-lt"/>
              </a:rPr>
              <a:t>Students participate in 30 minutes of physical activity during school.</a:t>
            </a:r>
          </a:p>
          <a:p>
            <a:pPr>
              <a:buNone/>
            </a:pPr>
            <a:endParaRPr lang="en-US" sz="2400" u="sng" dirty="0">
              <a:latin typeface="+mj-lt"/>
            </a:endParaRPr>
          </a:p>
          <a:p>
            <a:pPr>
              <a:buNone/>
            </a:pPr>
            <a:r>
              <a:rPr lang="en-US" sz="2400" u="sng" dirty="0">
                <a:latin typeface="+mj-lt"/>
              </a:rPr>
              <a:t>Environmental conditions:</a:t>
            </a:r>
          </a:p>
          <a:p>
            <a:pPr>
              <a:buFont typeface="Arial" panose="020B0604020202020204" pitchFamily="34" charset="0"/>
              <a:buChar char="•"/>
            </a:pPr>
            <a:r>
              <a:rPr lang="en-US" sz="2400" dirty="0">
                <a:latin typeface="+mj-lt"/>
              </a:rPr>
              <a:t>Schools improve play areas with playground markings </a:t>
            </a:r>
            <a:r>
              <a:rPr lang="en-US" sz="2400" i="1" dirty="0">
                <a:latin typeface="+mj-lt"/>
              </a:rPr>
              <a:t>(</a:t>
            </a:r>
            <a:r>
              <a:rPr lang="en-US" sz="2400" dirty="0"/>
              <a:t>organizational environment</a:t>
            </a:r>
            <a:r>
              <a:rPr lang="en-US" sz="2400" i="1" dirty="0">
                <a:latin typeface="+mj-lt"/>
              </a:rPr>
              <a:t> - built environment)</a:t>
            </a:r>
          </a:p>
          <a:p>
            <a:pPr>
              <a:buFont typeface="Arial" panose="020B0604020202020204" pitchFamily="34" charset="0"/>
              <a:buChar char="•"/>
            </a:pPr>
            <a:r>
              <a:rPr lang="en-US" sz="2400" dirty="0">
                <a:latin typeface="+mj-lt"/>
              </a:rPr>
              <a:t>Teachers lead their students in active learning 2 or more times during the week (social/and interpersonal level) </a:t>
            </a:r>
          </a:p>
        </p:txBody>
      </p:sp>
      <p:pic>
        <p:nvPicPr>
          <p:cNvPr id="5" name="Picture 9"/>
          <p:cNvPicPr>
            <a:picLocks noChangeAspect="1" noChangeArrowheads="1"/>
          </p:cNvPicPr>
          <p:nvPr/>
        </p:nvPicPr>
        <p:blipFill>
          <a:blip r:embed="rId3" cstate="print"/>
          <a:srcRect/>
          <a:stretch>
            <a:fillRect/>
          </a:stretch>
        </p:blipFill>
        <p:spPr bwMode="auto">
          <a:xfrm>
            <a:off x="8382000" y="3474952"/>
            <a:ext cx="2177716" cy="1484145"/>
          </a:xfrm>
          <a:prstGeom prst="rect">
            <a:avLst/>
          </a:prstGeom>
          <a:noFill/>
          <a:ln w="9525">
            <a:noFill/>
            <a:miter lim="800000"/>
            <a:headEnd/>
            <a:tailEnd/>
          </a:ln>
        </p:spPr>
      </p:pic>
      <p:pic>
        <p:nvPicPr>
          <p:cNvPr id="7" name="Picture 2" descr="Z:\Active Play Project_Springer\Photos\Perez El\P1120062.JPG"/>
          <p:cNvPicPr>
            <a:picLocks noChangeAspect="1" noChangeArrowheads="1"/>
          </p:cNvPicPr>
          <p:nvPr/>
        </p:nvPicPr>
        <p:blipFill>
          <a:blip r:embed="rId4" cstate="print"/>
          <a:srcRect/>
          <a:stretch>
            <a:fillRect/>
          </a:stretch>
        </p:blipFill>
        <p:spPr bwMode="auto">
          <a:xfrm>
            <a:off x="8382000" y="4995192"/>
            <a:ext cx="2177716" cy="1640305"/>
          </a:xfrm>
          <a:prstGeom prst="rect">
            <a:avLst/>
          </a:prstGeom>
          <a:noFill/>
          <a:ln w="9525">
            <a:noFill/>
            <a:miter lim="800000"/>
            <a:headEnd/>
            <a:tailEnd/>
          </a:ln>
        </p:spPr>
      </p:pic>
      <p:pic>
        <p:nvPicPr>
          <p:cNvPr id="1028" name="Picture 4" descr="Image result for children physical activity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8496" y="1578222"/>
            <a:ext cx="2751221" cy="186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232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93270" y="2074686"/>
            <a:ext cx="1577730" cy="633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HPV vaccine uptake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9905743" y="1984407"/>
            <a:ext cx="1906950" cy="814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Reduction of HPV-related cancers and genital warts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203109" y="4799335"/>
            <a:ext cx="6834293" cy="1898661"/>
          </a:xfrm>
          <a:prstGeom prst="rect">
            <a:avLst/>
          </a:prstGeom>
          <a:solidFill>
            <a:srgbClr val="1F497D"/>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Clinic-level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467856" y="5228053"/>
            <a:ext cx="3328823" cy="814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Provider-focused clinic systems</a:t>
            </a:r>
          </a:p>
          <a:p>
            <a:pPr marL="0" marR="0" lvl="0" indent="0" algn="l" defTabSz="914400" rtl="0" eaLnBrk="1" fontAlgn="auto" latinLnBrk="0" hangingPunct="1">
              <a:lnSpc>
                <a:spcPct val="100000"/>
              </a:lnSpc>
              <a:spcBef>
                <a:spcPts val="0"/>
              </a:spcBef>
              <a:spcAft>
                <a:spcPts val="0"/>
              </a:spcAft>
              <a:buClrTx/>
              <a:buSzTx/>
              <a:buFontTx/>
              <a:buNone/>
              <a:tabLst>
                <a:tab pos="182885" algn="l"/>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Assessment &amp; feedback</a:t>
            </a:r>
            <a:endParaRPr kumimoji="0" lang="en-US" sz="1173"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43846" algn="l"/>
                <a:tab pos="365767"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AFIX</a:t>
            </a:r>
          </a:p>
          <a:p>
            <a:pPr marL="186269" marR="0" lvl="1" indent="0" algn="l" defTabSz="914400" rtl="0" eaLnBrk="1" fontAlgn="auto" latinLnBrk="0" hangingPunct="1">
              <a:lnSpc>
                <a:spcPct val="100000"/>
              </a:lnSpc>
              <a:spcBef>
                <a:spcPts val="0"/>
              </a:spcBef>
              <a:spcAft>
                <a:spcPts val="0"/>
              </a:spcAft>
              <a:buClrTx/>
              <a:buSzTx/>
              <a:buFontTx/>
              <a:buNone/>
              <a:tabLst>
                <a:tab pos="243846" algn="l"/>
                <a:tab pos="365767"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Provider reminders</a:t>
            </a:r>
          </a:p>
        </p:txBody>
      </p:sp>
      <p:sp>
        <p:nvSpPr>
          <p:cNvPr id="12" name="Rectangle 11"/>
          <p:cNvSpPr/>
          <p:nvPr/>
        </p:nvSpPr>
        <p:spPr>
          <a:xfrm>
            <a:off x="449327" y="5228053"/>
            <a:ext cx="2822101" cy="117532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Patient-focused clinic systems </a:t>
            </a:r>
          </a:p>
          <a:p>
            <a:pPr marL="0" marR="0" lvl="0" indent="0" algn="l" defTabSz="914400" rtl="0" eaLnBrk="1" fontAlgn="auto" latinLnBrk="0" hangingPunct="1">
              <a:lnSpc>
                <a:spcPct val="100000"/>
              </a:lnSpc>
              <a:spcBef>
                <a:spcPts val="0"/>
              </a:spcBef>
              <a:spcAft>
                <a:spcPts val="0"/>
              </a:spcAft>
              <a:buClrTx/>
              <a:buSzTx/>
              <a:buFontTx/>
              <a:buNone/>
              <a:tabLst>
                <a:tab pos="182885"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Reminder/recall systems </a:t>
            </a:r>
            <a:endParaRPr kumimoji="0" lang="en-US" sz="1173"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65767"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Phone calls</a:t>
            </a:r>
          </a:p>
          <a:p>
            <a:pPr marL="0" marR="0" lvl="0" indent="0" algn="l" defTabSz="914400" rtl="0" eaLnBrk="1" fontAlgn="auto" latinLnBrk="0" hangingPunct="1">
              <a:lnSpc>
                <a:spcPct val="100000"/>
              </a:lnSpc>
              <a:spcBef>
                <a:spcPts val="0"/>
              </a:spcBef>
              <a:spcAft>
                <a:spcPts val="0"/>
              </a:spcAft>
              <a:buClrTx/>
              <a:buSzTx/>
              <a:buFontTx/>
              <a:buNone/>
              <a:tabLst>
                <a:tab pos="365767"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Text message reminders</a:t>
            </a:r>
          </a:p>
          <a:p>
            <a:pPr marL="0" marR="0" lvl="0" indent="0" algn="l" defTabSz="914400" rtl="0" eaLnBrk="1" fontAlgn="auto" latinLnBrk="0" hangingPunct="1">
              <a:lnSpc>
                <a:spcPct val="100000"/>
              </a:lnSpc>
              <a:spcBef>
                <a:spcPts val="0"/>
              </a:spcBef>
              <a:spcAft>
                <a:spcPts val="0"/>
              </a:spcAft>
              <a:buClrTx/>
              <a:buSzTx/>
              <a:buFontTx/>
              <a:buNone/>
              <a:tabLst>
                <a:tab pos="365767"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Mailed letters</a:t>
            </a:r>
          </a:p>
          <a:p>
            <a:pPr marL="0" marR="0" lvl="0" indent="0" algn="l" defTabSz="914400" rtl="0" eaLnBrk="1" fontAlgn="auto" latinLnBrk="0" hangingPunct="1">
              <a:lnSpc>
                <a:spcPct val="100000"/>
              </a:lnSpc>
              <a:spcBef>
                <a:spcPts val="0"/>
              </a:spcBef>
              <a:spcAft>
                <a:spcPts val="0"/>
              </a:spcAft>
              <a:buClrTx/>
              <a:buSzTx/>
              <a:buFontTx/>
              <a:buNone/>
              <a:tabLst>
                <a:tab pos="365767"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Outreach visits</a:t>
            </a:r>
          </a:p>
        </p:txBody>
      </p:sp>
      <p:cxnSp>
        <p:nvCxnSpPr>
          <p:cNvPr id="13" name="Straight Arrow Connector 12"/>
          <p:cNvCxnSpPr>
            <a:cxnSpLocks/>
            <a:stCxn id="6" idx="3"/>
            <a:endCxn id="8" idx="1"/>
          </p:cNvCxnSpPr>
          <p:nvPr/>
        </p:nvCxnSpPr>
        <p:spPr>
          <a:xfrm flipV="1">
            <a:off x="9271000" y="2391570"/>
            <a:ext cx="634743" cy="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3898900" y="3656998"/>
            <a:ext cx="3138502" cy="913392"/>
          </a:xfrm>
          <a:prstGeom prst="rect">
            <a:avLst/>
          </a:prstGeom>
          <a:solidFill>
            <a:srgbClr val="1F497D"/>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Provider-level</a:t>
            </a:r>
            <a:endParaRPr kumimoji="0" lang="en-US" sz="1067"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a:off x="4152903" y="3927568"/>
            <a:ext cx="2688071" cy="4539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Behavior</a:t>
            </a:r>
            <a:endPar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87962" algn="l"/>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HPV vaccine recommendation</a:t>
            </a:r>
          </a:p>
        </p:txBody>
      </p:sp>
      <p:sp>
        <p:nvSpPr>
          <p:cNvPr id="20" name="TextBox 19"/>
          <p:cNvSpPr txBox="1"/>
          <p:nvPr/>
        </p:nvSpPr>
        <p:spPr>
          <a:xfrm>
            <a:off x="2350255" y="1280805"/>
            <a:ext cx="2540000" cy="3220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93" b="1" i="0" u="none" strike="noStrike" kern="1200" cap="none" spc="0" normalizeH="0" baseline="0" noProof="0" dirty="0">
                <a:ln>
                  <a:noFill/>
                </a:ln>
                <a:solidFill>
                  <a:prstClr val="black"/>
                </a:solidFill>
                <a:effectLst/>
                <a:uLnTx/>
                <a:uFillTx/>
                <a:latin typeface="Calibri" panose="020F0502020204030204"/>
                <a:ea typeface="+mn-ea"/>
                <a:cs typeface="+mn-cs"/>
              </a:rPr>
              <a:t>Determinants of Vaccination</a:t>
            </a:r>
          </a:p>
        </p:txBody>
      </p:sp>
      <p:sp>
        <p:nvSpPr>
          <p:cNvPr id="21" name="TextBox 20"/>
          <p:cNvSpPr txBox="1"/>
          <p:nvPr/>
        </p:nvSpPr>
        <p:spPr>
          <a:xfrm>
            <a:off x="8665436" y="701803"/>
            <a:ext cx="1049973" cy="3220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93" b="1" i="0" u="none" strike="noStrike" kern="1200" cap="none" spc="0" normalizeH="0" baseline="0" noProof="0" dirty="0">
                <a:ln>
                  <a:noFill/>
                </a:ln>
                <a:solidFill>
                  <a:prstClr val="black"/>
                </a:solidFill>
                <a:effectLst/>
                <a:uLnTx/>
                <a:uFillTx/>
                <a:latin typeface="Calibri" panose="020F0502020204030204"/>
                <a:ea typeface="+mn-ea"/>
                <a:cs typeface="+mn-cs"/>
              </a:rPr>
              <a:t>Outcomes</a:t>
            </a:r>
          </a:p>
        </p:txBody>
      </p:sp>
      <p:cxnSp>
        <p:nvCxnSpPr>
          <p:cNvPr id="22" name="Straight Arrow Connector 21"/>
          <p:cNvCxnSpPr>
            <a:cxnSpLocks/>
            <a:endCxn id="6" idx="1"/>
          </p:cNvCxnSpPr>
          <p:nvPr/>
        </p:nvCxnSpPr>
        <p:spPr>
          <a:xfrm flipV="1">
            <a:off x="7233830" y="2391600"/>
            <a:ext cx="459440" cy="31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Elbow Connector 22"/>
          <p:cNvCxnSpPr>
            <a:cxnSpLocks/>
            <a:stCxn id="17" idx="3"/>
            <a:endCxn id="6" idx="2"/>
          </p:cNvCxnSpPr>
          <p:nvPr/>
        </p:nvCxnSpPr>
        <p:spPr>
          <a:xfrm flipV="1">
            <a:off x="7037402" y="2708514"/>
            <a:ext cx="1444733" cy="140518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Elbow Connector 23"/>
          <p:cNvCxnSpPr>
            <a:cxnSpLocks/>
            <a:stCxn id="10" idx="3"/>
          </p:cNvCxnSpPr>
          <p:nvPr/>
        </p:nvCxnSpPr>
        <p:spPr>
          <a:xfrm flipV="1">
            <a:off x="7037402" y="4055608"/>
            <a:ext cx="1444733" cy="1693058"/>
          </a:xfrm>
          <a:prstGeom prst="bentConnector2">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241300" y="110809"/>
            <a:ext cx="11571393" cy="913070"/>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Tw Cen MT"/>
                <a:ea typeface="+mn-ea"/>
                <a:cs typeface="+mn-cs"/>
              </a:rPr>
              <a:t>Multilevel Framework of HPV Vaccination</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Tw Cen MT"/>
                <a:ea typeface="+mn-ea"/>
                <a:cs typeface="+mn-cs"/>
              </a:rPr>
              <a:t>among Adolescents in the U.S. </a:t>
            </a:r>
          </a:p>
        </p:txBody>
      </p:sp>
      <p:cxnSp>
        <p:nvCxnSpPr>
          <p:cNvPr id="32" name="Straight Arrow Connector 31"/>
          <p:cNvCxnSpPr>
            <a:cxnSpLocks/>
          </p:cNvCxnSpPr>
          <p:nvPr/>
        </p:nvCxnSpPr>
        <p:spPr>
          <a:xfrm flipV="1">
            <a:off x="5497785" y="3285656"/>
            <a:ext cx="0" cy="371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cxnSpLocks/>
          </p:cNvCxnSpPr>
          <p:nvPr/>
        </p:nvCxnSpPr>
        <p:spPr>
          <a:xfrm flipV="1">
            <a:off x="1730171" y="3285656"/>
            <a:ext cx="0" cy="15136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C7C85FEC-A5E9-41E8-B48D-99DC0B383453}"/>
              </a:ext>
            </a:extLst>
          </p:cNvPr>
          <p:cNvSpPr txBox="1"/>
          <p:nvPr/>
        </p:nvSpPr>
        <p:spPr>
          <a:xfrm>
            <a:off x="226844" y="1144865"/>
            <a:ext cx="7030723" cy="2062872"/>
          </a:xfrm>
          <a:prstGeom prst="rect">
            <a:avLst/>
          </a:prstGeom>
          <a:solidFill>
            <a:srgbClr val="1F497D"/>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Individual-level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A7CA389-0F42-42A6-A02C-C8F77C3CBC73}"/>
              </a:ext>
            </a:extLst>
          </p:cNvPr>
          <p:cNvSpPr txBox="1"/>
          <p:nvPr/>
        </p:nvSpPr>
        <p:spPr>
          <a:xfrm>
            <a:off x="449327" y="1577130"/>
            <a:ext cx="2822101" cy="1175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Parental psychosocial factors</a:t>
            </a:r>
          </a:p>
          <a:p>
            <a:pPr marL="0" marR="0" lvl="0" indent="0" algn="l" defTabSz="914400" rtl="0" eaLnBrk="1" fontAlgn="auto" latinLnBrk="0" hangingPunct="1">
              <a:lnSpc>
                <a:spcPct val="100000"/>
              </a:lnSpc>
              <a:spcBef>
                <a:spcPts val="0"/>
              </a:spcBef>
              <a:spcAft>
                <a:spcPts val="0"/>
              </a:spcAft>
              <a:buClrTx/>
              <a:buSzTx/>
              <a:buFontTx/>
              <a:buNone/>
              <a:tabLst>
                <a:tab pos="186269"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Knowledge </a:t>
            </a:r>
          </a:p>
          <a:p>
            <a:pPr marL="0" marR="0" lvl="0" indent="0" algn="l" defTabSz="914400" rtl="0" eaLnBrk="1" fontAlgn="auto" latinLnBrk="0" hangingPunct="1">
              <a:lnSpc>
                <a:spcPct val="100000"/>
              </a:lnSpc>
              <a:spcBef>
                <a:spcPts val="0"/>
              </a:spcBef>
              <a:spcAft>
                <a:spcPts val="0"/>
              </a:spcAft>
              <a:buClrTx/>
              <a:buSzTx/>
              <a:buFontTx/>
              <a:buNone/>
              <a:tabLst>
                <a:tab pos="186269"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Beliefs</a:t>
            </a:r>
          </a:p>
          <a:p>
            <a:pPr marL="0" marR="0" lvl="0" indent="0" algn="l" defTabSz="914400" rtl="0" eaLnBrk="1" fontAlgn="auto" latinLnBrk="0" hangingPunct="1">
              <a:lnSpc>
                <a:spcPct val="100000"/>
              </a:lnSpc>
              <a:spcBef>
                <a:spcPts val="0"/>
              </a:spcBef>
              <a:spcAft>
                <a:spcPts val="0"/>
              </a:spcAft>
              <a:buClrTx/>
              <a:buSzTx/>
              <a:buFontTx/>
              <a:buNone/>
              <a:tabLst>
                <a:tab pos="186269"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Intention to vaccinate </a:t>
            </a:r>
            <a:endParaRPr kumimoji="0" lang="en-US" sz="1173"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86269"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Experience with preventive healthcare</a:t>
            </a:r>
          </a:p>
          <a:p>
            <a:pPr marL="0" marR="0" lvl="0" indent="0" algn="l" defTabSz="914400" rtl="0" eaLnBrk="1" fontAlgn="auto" latinLnBrk="0" hangingPunct="1">
              <a:lnSpc>
                <a:spcPct val="100000"/>
              </a:lnSpc>
              <a:spcBef>
                <a:spcPts val="0"/>
              </a:spcBef>
              <a:spcAft>
                <a:spcPts val="0"/>
              </a:spcAft>
              <a:buClrTx/>
              <a:buSzTx/>
              <a:buFontTx/>
              <a:buNone/>
              <a:tabLst>
                <a:tab pos="186269" algn="l"/>
                <a:tab pos="309887" algn="l"/>
              </a:tabLst>
              <a:defRPr/>
            </a:pPr>
            <a:endPar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1CAF6D7C-79E4-41D3-9C09-B83F16D92E7A}"/>
              </a:ext>
            </a:extLst>
          </p:cNvPr>
          <p:cNvSpPr/>
          <p:nvPr/>
        </p:nvSpPr>
        <p:spPr>
          <a:xfrm>
            <a:off x="3512154" y="1577128"/>
            <a:ext cx="3525251" cy="453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Parent behavioral factors </a:t>
            </a:r>
          </a:p>
          <a:p>
            <a:pPr marL="0" marR="0" lvl="0" indent="0" algn="l" defTabSz="914400" rtl="0" eaLnBrk="1" fontAlgn="auto" latinLnBrk="0" hangingPunct="1">
              <a:lnSpc>
                <a:spcPct val="100000"/>
              </a:lnSpc>
              <a:spcBef>
                <a:spcPts val="0"/>
              </a:spcBef>
              <a:spcAft>
                <a:spcPts val="0"/>
              </a:spcAft>
              <a:buClrTx/>
              <a:buSzTx/>
              <a:buFontTx/>
              <a:buNone/>
              <a:tabLst>
                <a:tab pos="186269"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	Accessing preventive healthcare</a:t>
            </a:r>
          </a:p>
        </p:txBody>
      </p:sp>
      <p:sp>
        <p:nvSpPr>
          <p:cNvPr id="47" name="TextBox 46">
            <a:extLst>
              <a:ext uri="{FF2B5EF4-FFF2-40B4-BE49-F238E27FC236}">
                <a16:creationId xmlns:a16="http://schemas.microsoft.com/office/drawing/2014/main" id="{72999BE0-A66F-4C1E-AB90-0C1ACA1F8E7C}"/>
              </a:ext>
            </a:extLst>
          </p:cNvPr>
          <p:cNvSpPr txBox="1"/>
          <p:nvPr/>
        </p:nvSpPr>
        <p:spPr>
          <a:xfrm>
            <a:off x="3520893" y="2201831"/>
            <a:ext cx="3516509" cy="814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73" b="1" i="0" u="none" strike="noStrike" kern="1200" cap="none" spc="0" normalizeH="0" baseline="0" noProof="0" dirty="0">
                <a:ln>
                  <a:noFill/>
                </a:ln>
                <a:solidFill>
                  <a:prstClr val="black"/>
                </a:solidFill>
                <a:effectLst/>
                <a:uLnTx/>
                <a:uFillTx/>
                <a:latin typeface="Calibri" panose="020F0502020204030204"/>
                <a:ea typeface="+mn-ea"/>
                <a:cs typeface="+mn-cs"/>
              </a:rPr>
              <a:t>Adolescent behavioral factors</a:t>
            </a:r>
          </a:p>
          <a:p>
            <a:pPr marL="182885" marR="0" lvl="0" indent="0" algn="l" defTabSz="914400" rtl="0" eaLnBrk="1" fontAlgn="auto" latinLnBrk="0" hangingPunct="1">
              <a:lnSpc>
                <a:spcPct val="100000"/>
              </a:lnSpc>
              <a:spcBef>
                <a:spcPts val="0"/>
              </a:spcBef>
              <a:spcAft>
                <a:spcPts val="0"/>
              </a:spcAft>
              <a:buClrTx/>
              <a:buSzTx/>
              <a:buFontTx/>
              <a:buNone/>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Interaction with the healthcare system</a:t>
            </a:r>
          </a:p>
          <a:p>
            <a:pPr marL="365767" marR="0" lvl="1" indent="0" algn="l" defTabSz="914400" rtl="0" eaLnBrk="1" fontAlgn="auto" latinLnBrk="0" hangingPunct="1">
              <a:lnSpc>
                <a:spcPct val="100000"/>
              </a:lnSpc>
              <a:spcBef>
                <a:spcPts val="0"/>
              </a:spcBef>
              <a:spcAft>
                <a:spcPts val="0"/>
              </a:spcAft>
              <a:buClrTx/>
              <a:buSzTx/>
              <a:buFontTx/>
              <a:buNone/>
              <a:tabLst>
                <a:tab pos="365767"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Regular healthcare provider visits</a:t>
            </a:r>
          </a:p>
          <a:p>
            <a:pPr marL="365767" marR="0" lvl="1" indent="0" algn="l" defTabSz="914400" rtl="0" eaLnBrk="1" fontAlgn="auto" latinLnBrk="0" hangingPunct="1">
              <a:lnSpc>
                <a:spcPct val="100000"/>
              </a:lnSpc>
              <a:spcBef>
                <a:spcPts val="0"/>
              </a:spcBef>
              <a:spcAft>
                <a:spcPts val="0"/>
              </a:spcAft>
              <a:buClrTx/>
              <a:buSzTx/>
              <a:buFontTx/>
              <a:buNone/>
              <a:tabLst>
                <a:tab pos="365767" algn="l"/>
              </a:tabLst>
              <a:defRPr/>
            </a:pPr>
            <a:r>
              <a:rPr kumimoji="0" lang="en-US" sz="1173" b="0" i="0" u="none" strike="noStrike" kern="1200" cap="none" spc="0" normalizeH="0" baseline="0" noProof="0" dirty="0">
                <a:ln>
                  <a:noFill/>
                </a:ln>
                <a:solidFill>
                  <a:prstClr val="black"/>
                </a:solidFill>
                <a:effectLst/>
                <a:uLnTx/>
                <a:uFillTx/>
                <a:latin typeface="Calibri" panose="020F0502020204030204"/>
                <a:ea typeface="+mn-ea"/>
                <a:cs typeface="+mn-cs"/>
              </a:rPr>
              <a:t>Receipt of other adolescent vaccines</a:t>
            </a:r>
          </a:p>
        </p:txBody>
      </p:sp>
      <p:cxnSp>
        <p:nvCxnSpPr>
          <p:cNvPr id="56" name="Straight Arrow Connector 55">
            <a:extLst>
              <a:ext uri="{FF2B5EF4-FFF2-40B4-BE49-F238E27FC236}">
                <a16:creationId xmlns:a16="http://schemas.microsoft.com/office/drawing/2014/main" id="{57BA01C1-C735-4492-B2AF-DA7F3F198AB2}"/>
              </a:ext>
            </a:extLst>
          </p:cNvPr>
          <p:cNvCxnSpPr>
            <a:cxnSpLocks/>
            <a:endCxn id="17" idx="2"/>
          </p:cNvCxnSpPr>
          <p:nvPr/>
        </p:nvCxnSpPr>
        <p:spPr>
          <a:xfrm flipH="1" flipV="1">
            <a:off x="5468151" y="4570390"/>
            <a:ext cx="1" cy="2289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C60207A7-D188-48D4-AA8D-38D3A275E721}"/>
              </a:ext>
            </a:extLst>
          </p:cNvPr>
          <p:cNvSpPr/>
          <p:nvPr/>
        </p:nvSpPr>
        <p:spPr>
          <a:xfrm>
            <a:off x="9825750" y="6390219"/>
            <a:ext cx="236625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Rodriguez, SA et al. (2020)</a:t>
            </a:r>
          </a:p>
        </p:txBody>
      </p:sp>
      <p:pic>
        <p:nvPicPr>
          <p:cNvPr id="25" name="Picture 24">
            <a:extLst>
              <a:ext uri="{FF2B5EF4-FFF2-40B4-BE49-F238E27FC236}">
                <a16:creationId xmlns:a16="http://schemas.microsoft.com/office/drawing/2014/main" id="{36933BFE-D79D-4C3F-846D-D71D2B98A6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4000"/>
                    </a14:imgEffect>
                    <a14:imgEffect>
                      <a14:saturation sat="400000"/>
                    </a14:imgEffect>
                    <a14:imgEffect>
                      <a14:brightnessContrast bright="-12000" contrast="90000"/>
                    </a14:imgEffect>
                  </a14:imgLayer>
                </a14:imgProps>
              </a:ext>
            </a:extLst>
          </a:blip>
          <a:stretch>
            <a:fillRect/>
          </a:stretch>
        </p:blipFill>
        <p:spPr>
          <a:xfrm>
            <a:off x="7355781" y="259251"/>
            <a:ext cx="4719255" cy="1587757"/>
          </a:xfrm>
          <a:prstGeom prst="rect">
            <a:avLst/>
          </a:prstGeom>
        </p:spPr>
      </p:pic>
    </p:spTree>
    <p:extLst>
      <p:ext uri="{BB962C8B-B14F-4D97-AF65-F5344CB8AC3E}">
        <p14:creationId xmlns:p14="http://schemas.microsoft.com/office/powerpoint/2010/main" val="3223612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10464" y="78041"/>
            <a:ext cx="8686800" cy="1325563"/>
          </a:xfrm>
        </p:spPr>
        <p:txBody>
          <a:bodyPr>
            <a:normAutofit fontScale="90000"/>
          </a:bodyPr>
          <a:lstStyle/>
          <a:p>
            <a:r>
              <a:rPr lang="en-US" dirty="0"/>
              <a:t>Create Matrices of Change Objectives</a:t>
            </a:r>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graphicFrame>
        <p:nvGraphicFramePr>
          <p:cNvPr id="5" name="Table 4"/>
          <p:cNvGraphicFramePr>
            <a:graphicFrameLocks noGrp="1"/>
          </p:cNvGraphicFramePr>
          <p:nvPr/>
        </p:nvGraphicFramePr>
        <p:xfrm>
          <a:off x="1752600" y="2438401"/>
          <a:ext cx="8686800" cy="2855273"/>
        </p:xfrm>
        <a:graphic>
          <a:graphicData uri="http://schemas.openxmlformats.org/drawingml/2006/table">
            <a:tbl>
              <a:tblPr firstCol="1">
                <a:tableStyleId>{5C22544A-7EE6-4342-B048-85BDC9FD1C3A}</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533400">
                <a:tc>
                  <a:txBody>
                    <a:bodyPr/>
                    <a:lstStyle/>
                    <a:p>
                      <a:endParaRPr lang="en-US" b="0" i="0" dirty="0">
                        <a:solidFill>
                          <a:srgbClr val="2D3988"/>
                        </a:solidFill>
                        <a:latin typeface="HelveticaNeue Condensed"/>
                        <a:cs typeface="HelveticaNeue Condensed"/>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3200" dirty="0"/>
                        <a:t>Determinant 1</a:t>
                      </a:r>
                      <a:endParaRPr lang="en-US" sz="3200" b="1" i="0" dirty="0">
                        <a:solidFill>
                          <a:srgbClr val="2D3988"/>
                        </a:solidFill>
                        <a:latin typeface="HelveticaNeue Condensed"/>
                        <a:cs typeface="HelveticaNeue Condensed"/>
                      </a:endParaRPr>
                    </a:p>
                  </a:txBody>
                  <a:tcPr>
                    <a:lnT w="12700" cap="flat" cmpd="sng" algn="ctr">
                      <a:solidFill>
                        <a:schemeClr val="tx1"/>
                      </a:solidFill>
                      <a:prstDash val="solid"/>
                      <a:round/>
                      <a:headEnd type="none" w="med" len="med"/>
                      <a:tailEnd type="none" w="med" len="med"/>
                    </a:lnT>
                  </a:tcPr>
                </a:tc>
                <a:tc>
                  <a:txBody>
                    <a:bodyPr/>
                    <a:lstStyle/>
                    <a:p>
                      <a:pPr algn="ctr"/>
                      <a:r>
                        <a:rPr lang="en-US" sz="3200" dirty="0"/>
                        <a:t>Determinant 2</a:t>
                      </a:r>
                      <a:endParaRPr lang="en-US" sz="3200" b="1" i="0" dirty="0">
                        <a:solidFill>
                          <a:srgbClr val="2D3988"/>
                        </a:solidFill>
                        <a:latin typeface="HelveticaNeue Condensed"/>
                        <a:cs typeface="HelveticaNeue Condensed"/>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133153">
                <a:tc>
                  <a:txBody>
                    <a:bodyPr/>
                    <a:lstStyle/>
                    <a:p>
                      <a:pPr algn="ctr"/>
                      <a:r>
                        <a:rPr lang="en-US" sz="3200" dirty="0"/>
                        <a:t>Performance</a:t>
                      </a:r>
                      <a:r>
                        <a:rPr lang="en-US" sz="3200" baseline="0" dirty="0"/>
                        <a:t> Objective 1</a:t>
                      </a:r>
                      <a:endParaRPr lang="en-US" sz="3200" b="1" i="0" baseline="0" dirty="0">
                        <a:solidFill>
                          <a:srgbClr val="2D3988"/>
                        </a:solidFill>
                        <a:latin typeface="HelveticaNeue Condensed"/>
                        <a:cs typeface="HelveticaNeue Condensed"/>
                      </a:endParaRPr>
                    </a:p>
                  </a:txBody>
                  <a:tcPr>
                    <a:lnL w="12700" cap="flat" cmpd="sng" algn="ctr">
                      <a:solidFill>
                        <a:schemeClr val="tx1"/>
                      </a:solidFill>
                      <a:prstDash val="solid"/>
                      <a:round/>
                      <a:headEnd type="none" w="med" len="med"/>
                      <a:tailEnd type="none" w="med" len="med"/>
                    </a:lnL>
                  </a:tcPr>
                </a:tc>
                <a:tc>
                  <a:txBody>
                    <a:bodyPr/>
                    <a:lstStyle/>
                    <a:p>
                      <a:pPr algn="ctr"/>
                      <a:r>
                        <a:rPr lang="en-US" sz="2800" dirty="0"/>
                        <a:t>Change</a:t>
                      </a:r>
                      <a:r>
                        <a:rPr lang="en-US" sz="2800" baseline="0" dirty="0"/>
                        <a:t> </a:t>
                      </a:r>
                    </a:p>
                    <a:p>
                      <a:pPr algn="ctr"/>
                      <a:r>
                        <a:rPr lang="en-US" sz="2800" baseline="0" dirty="0"/>
                        <a:t>Objective</a:t>
                      </a:r>
                      <a:endParaRPr lang="en-US" sz="2800" b="0" i="1" dirty="0">
                        <a:solidFill>
                          <a:srgbClr val="2D3988"/>
                        </a:solidFill>
                        <a:latin typeface="HelveticaNeue Condensed"/>
                        <a:cs typeface="HelveticaNeue Condensed"/>
                      </a:endParaRPr>
                    </a:p>
                  </a:txBody>
                  <a:tcPr/>
                </a:tc>
                <a:tc>
                  <a:txBody>
                    <a:bodyPr/>
                    <a:lstStyle/>
                    <a:p>
                      <a:pPr algn="ctr"/>
                      <a:r>
                        <a:rPr lang="en-US" sz="2800" dirty="0"/>
                        <a:t>Change </a:t>
                      </a:r>
                    </a:p>
                    <a:p>
                      <a:pPr algn="ctr"/>
                      <a:r>
                        <a:rPr lang="en-US" sz="2800" dirty="0"/>
                        <a:t>Objective</a:t>
                      </a:r>
                      <a:endParaRPr lang="en-US" sz="2800" b="0" i="1" dirty="0">
                        <a:solidFill>
                          <a:srgbClr val="2D3988"/>
                        </a:solidFill>
                        <a:latin typeface="HelveticaNeue Condensed"/>
                        <a:cs typeface="HelveticaNeue Condensed"/>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143000">
                <a:tc>
                  <a:txBody>
                    <a:bodyPr/>
                    <a:lstStyle/>
                    <a:p>
                      <a:pPr algn="ctr"/>
                      <a:r>
                        <a:rPr lang="en-US" sz="3200" dirty="0"/>
                        <a:t>Performance Objective 2</a:t>
                      </a:r>
                      <a:endParaRPr lang="en-US" sz="3200" b="1" i="0" dirty="0">
                        <a:solidFill>
                          <a:srgbClr val="2D3988"/>
                        </a:solidFill>
                        <a:latin typeface="HelveticaNeue Condensed"/>
                        <a:cs typeface="HelveticaNeue Condensed"/>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800" dirty="0"/>
                        <a:t>Change </a:t>
                      </a:r>
                    </a:p>
                    <a:p>
                      <a:pPr algn="ctr"/>
                      <a:r>
                        <a:rPr lang="en-US" sz="2800" dirty="0"/>
                        <a:t>Objective</a:t>
                      </a:r>
                      <a:endParaRPr lang="en-US" sz="2800" b="0" i="1" dirty="0">
                        <a:solidFill>
                          <a:srgbClr val="2D3988"/>
                        </a:solidFill>
                        <a:latin typeface="HelveticaNeue Condensed"/>
                        <a:cs typeface="HelveticaNeue Condensed"/>
                      </a:endParaRPr>
                    </a:p>
                  </a:txBody>
                  <a:tcPr>
                    <a:lnB w="12700" cap="flat" cmpd="sng" algn="ctr">
                      <a:solidFill>
                        <a:schemeClr val="tx1"/>
                      </a:solidFill>
                      <a:prstDash val="solid"/>
                      <a:round/>
                      <a:headEnd type="none" w="med" len="med"/>
                      <a:tailEnd type="none" w="med" len="med"/>
                    </a:lnB>
                  </a:tcPr>
                </a:tc>
                <a:tc>
                  <a:txBody>
                    <a:bodyPr/>
                    <a:lstStyle/>
                    <a:p>
                      <a:pPr algn="ctr"/>
                      <a:r>
                        <a:rPr lang="en-US" sz="2800" dirty="0"/>
                        <a:t>Change </a:t>
                      </a:r>
                    </a:p>
                    <a:p>
                      <a:pPr algn="ctr"/>
                      <a:r>
                        <a:rPr lang="en-US" sz="2800" dirty="0"/>
                        <a:t>Objective</a:t>
                      </a:r>
                      <a:endParaRPr lang="en-US" sz="2800" b="0" i="1" dirty="0">
                        <a:solidFill>
                          <a:srgbClr val="2D3988"/>
                        </a:solidFill>
                        <a:latin typeface="HelveticaNeue Condensed"/>
                        <a:cs typeface="HelveticaNeue Condensed"/>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48994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1215" y="233793"/>
            <a:ext cx="7772400" cy="1470025"/>
          </a:xfrm>
        </p:spPr>
        <p:txBody>
          <a:bodyPr>
            <a:normAutofit/>
          </a:bodyPr>
          <a:lstStyle/>
          <a:p>
            <a:pPr>
              <a:lnSpc>
                <a:spcPct val="80000"/>
              </a:lnSpc>
            </a:pPr>
            <a:r>
              <a:rPr lang="en-US" sz="3100" cap="none" dirty="0">
                <a:solidFill>
                  <a:srgbClr val="1F497D"/>
                </a:solidFill>
              </a:rPr>
              <a:t>Using IM to increase HPV Vaccination</a:t>
            </a:r>
            <a:br>
              <a:rPr lang="en-US" sz="2700" b="1" dirty="0">
                <a:solidFill>
                  <a:srgbClr val="1F497D"/>
                </a:solidFill>
                <a:effectLst>
                  <a:outerShdw blurRad="38100" dist="38100" dir="2700000" algn="tl">
                    <a:srgbClr val="000000">
                      <a:alpha val="43137"/>
                    </a:srgbClr>
                  </a:outerShdw>
                </a:effectLst>
              </a:rPr>
            </a:br>
            <a:endParaRPr lang="en-US" dirty="0">
              <a:solidFill>
                <a:srgbClr val="1F497D"/>
              </a:solidFill>
            </a:endParaRPr>
          </a:p>
        </p:txBody>
      </p:sp>
      <p:sp>
        <p:nvSpPr>
          <p:cNvPr id="3" name="Subtitle 2"/>
          <p:cNvSpPr>
            <a:spLocks noGrp="1"/>
          </p:cNvSpPr>
          <p:nvPr>
            <p:ph type="subTitle" idx="4294967295"/>
          </p:nvPr>
        </p:nvSpPr>
        <p:spPr>
          <a:xfrm>
            <a:off x="0" y="6064250"/>
            <a:ext cx="10387013" cy="647700"/>
          </a:xfrm>
        </p:spPr>
        <p:txBody>
          <a:bodyPr>
            <a:normAutofit/>
          </a:bodyPr>
          <a:lstStyle/>
          <a:p>
            <a:pPr>
              <a:lnSpc>
                <a:spcPct val="110000"/>
              </a:lnSpc>
              <a:spcBef>
                <a:spcPts val="0"/>
              </a:spcBef>
            </a:pPr>
            <a:r>
              <a:rPr lang="en-US" sz="1600" dirty="0"/>
              <a:t>Funded by the Cancer Prevention and Research Institute of Texas (CPRIT)</a:t>
            </a:r>
          </a:p>
          <a:p>
            <a:pPr>
              <a:lnSpc>
                <a:spcPct val="110000"/>
              </a:lnSpc>
              <a:spcBef>
                <a:spcPts val="0"/>
              </a:spcBef>
            </a:pPr>
            <a:r>
              <a:rPr lang="en-US" sz="1600" dirty="0"/>
              <a:t>Evidence-Based Cancer Prevention Services &amp; Individual Investigator Research Awards for Prevention and Early Detection</a:t>
            </a:r>
          </a:p>
        </p:txBody>
      </p:sp>
      <p:sp>
        <p:nvSpPr>
          <p:cNvPr id="5" name="Title 1">
            <a:extLst>
              <a:ext uri="{FF2B5EF4-FFF2-40B4-BE49-F238E27FC236}">
                <a16:creationId xmlns:a16="http://schemas.microsoft.com/office/drawing/2014/main" id="{A72068A5-85B2-40D6-8636-CF0B9E91B5D3}"/>
              </a:ext>
            </a:extLst>
          </p:cNvPr>
          <p:cNvSpPr txBox="1">
            <a:spLocks/>
          </p:cNvSpPr>
          <p:nvPr/>
        </p:nvSpPr>
        <p:spPr>
          <a:xfrm>
            <a:off x="792413" y="1457383"/>
            <a:ext cx="3999337" cy="765953"/>
          </a:xfrm>
          <a:prstGeom prst="rect">
            <a:avLst/>
          </a:prstGeom>
        </p:spPr>
        <p:txBody>
          <a:bodyPr vert="horz" anchor="b">
            <a:norm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all" spc="0" normalizeH="0" baseline="0" noProof="0" dirty="0">
                <a:ln>
                  <a:noFill/>
                </a:ln>
                <a:solidFill>
                  <a:srgbClr val="1F497D"/>
                </a:solidFill>
                <a:effectLst/>
                <a:uLnTx/>
                <a:uFillTx/>
                <a:latin typeface="Tw Cen MT"/>
                <a:ea typeface="+mj-ea"/>
                <a:cs typeface="+mj-cs"/>
              </a:rPr>
              <a:t>Texas Children’s Pediatric (TCP) Clinics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1" u="none" strike="noStrike" kern="1200" cap="all" spc="0" normalizeH="0" baseline="0" noProof="0" dirty="0">
                <a:ln>
                  <a:noFill/>
                </a:ln>
                <a:solidFill>
                  <a:srgbClr val="1F497D"/>
                </a:solidFill>
                <a:effectLst/>
                <a:uLnTx/>
                <a:uFillTx/>
                <a:latin typeface="Tw Cen MT"/>
                <a:ea typeface="+mj-ea"/>
                <a:cs typeface="+mj-cs"/>
              </a:rPr>
              <a:t>Adolescent Vaccination Program (AVP)</a:t>
            </a:r>
          </a:p>
        </p:txBody>
      </p:sp>
      <p:pic>
        <p:nvPicPr>
          <p:cNvPr id="7" name="Content Placeholder 3">
            <a:extLst>
              <a:ext uri="{FF2B5EF4-FFF2-40B4-BE49-F238E27FC236}">
                <a16:creationId xmlns:a16="http://schemas.microsoft.com/office/drawing/2014/main" id="{B1EE043F-F64B-4244-8C3E-A6EE70749507}"/>
              </a:ext>
            </a:extLst>
          </p:cNvPr>
          <p:cNvPicPr>
            <a:picLocks noChangeAspect="1"/>
          </p:cNvPicPr>
          <p:nvPr/>
        </p:nvPicPr>
        <p:blipFill>
          <a:blip r:embed="rId3"/>
          <a:stretch>
            <a:fillRect/>
          </a:stretch>
        </p:blipFill>
        <p:spPr>
          <a:xfrm>
            <a:off x="905550" y="2927408"/>
            <a:ext cx="3473236" cy="2898439"/>
          </a:xfrm>
          <a:prstGeom prst="rect">
            <a:avLst/>
          </a:prstGeom>
        </p:spPr>
      </p:pic>
      <p:sp>
        <p:nvSpPr>
          <p:cNvPr id="8" name="TextBox 7">
            <a:extLst>
              <a:ext uri="{FF2B5EF4-FFF2-40B4-BE49-F238E27FC236}">
                <a16:creationId xmlns:a16="http://schemas.microsoft.com/office/drawing/2014/main" id="{5A02035B-129C-4D80-9916-A5582B597199}"/>
              </a:ext>
            </a:extLst>
          </p:cNvPr>
          <p:cNvSpPr txBox="1"/>
          <p:nvPr/>
        </p:nvSpPr>
        <p:spPr>
          <a:xfrm>
            <a:off x="4279028" y="2864801"/>
            <a:ext cx="2635911" cy="2554545"/>
          </a:xfrm>
          <a:prstGeom prst="rect">
            <a:avLst/>
          </a:prstGeom>
          <a:noFill/>
        </p:spPr>
        <p:txBody>
          <a:bodyPr wrap="square" rtlCol="0">
            <a:spAutoFit/>
          </a:bodyPr>
          <a:lstStyle/>
          <a:p>
            <a:pPr marL="2286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Tw Cen MT"/>
                <a:ea typeface="+mn-ea"/>
                <a:cs typeface="+mn-cs"/>
              </a:rPr>
              <a:t>Largest general pediatrician group in the</a:t>
            </a:r>
          </a:p>
          <a:p>
            <a:pPr marL="2286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Tw Cen MT"/>
                <a:ea typeface="+mn-ea"/>
                <a:cs typeface="+mn-cs"/>
              </a:rPr>
              <a:t>US. 51 pediatric practices in 6 </a:t>
            </a:r>
          </a:p>
          <a:p>
            <a:pPr marL="2286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Tw Cen MT"/>
                <a:ea typeface="+mn-ea"/>
                <a:cs typeface="+mn-cs"/>
              </a:rPr>
              <a:t>nearly 30% of the pediatric population in these areas. </a:t>
            </a:r>
          </a:p>
        </p:txBody>
      </p:sp>
      <p:pic>
        <p:nvPicPr>
          <p:cNvPr id="9" name="Picture 8">
            <a:extLst>
              <a:ext uri="{FF2B5EF4-FFF2-40B4-BE49-F238E27FC236}">
                <a16:creationId xmlns:a16="http://schemas.microsoft.com/office/drawing/2014/main" id="{E1270DDE-23D7-4BDC-A69D-3E10B892F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9352" y="1791071"/>
            <a:ext cx="2690338" cy="640080"/>
          </a:xfrm>
          <a:prstGeom prst="rect">
            <a:avLst/>
          </a:prstGeom>
        </p:spPr>
      </p:pic>
      <p:sp>
        <p:nvSpPr>
          <p:cNvPr id="4" name="Rectangle 3">
            <a:extLst>
              <a:ext uri="{FF2B5EF4-FFF2-40B4-BE49-F238E27FC236}">
                <a16:creationId xmlns:a16="http://schemas.microsoft.com/office/drawing/2014/main" id="{68096808-5250-4B6D-8D9C-1C572687472F}"/>
              </a:ext>
            </a:extLst>
          </p:cNvPr>
          <p:cNvSpPr/>
          <p:nvPr/>
        </p:nvSpPr>
        <p:spPr>
          <a:xfrm>
            <a:off x="7299352" y="2557024"/>
            <a:ext cx="3087661" cy="2862322"/>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Tw Cen MT"/>
                <a:ea typeface="+mn-ea"/>
                <a:cs typeface="+mn-cs"/>
              </a:rPr>
              <a:t>Houston’s largest FQHC</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Tw Cen MT"/>
                <a:ea typeface="+mn-ea"/>
                <a:cs typeface="+mn-cs"/>
              </a:rPr>
              <a:t>14 service delivery sites</a:t>
            </a:r>
          </a:p>
          <a:p>
            <a:pPr marL="2286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Tw Cen MT"/>
                <a:ea typeface="+mn-ea"/>
                <a:cs typeface="+mn-cs"/>
              </a:rPr>
              <a:t>In 2015, 18.5% of age-eligible patients had initiated the HPV vaccine</a:t>
            </a:r>
          </a:p>
          <a:p>
            <a:pPr marL="2286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solidFill>
                <a:effectLst/>
                <a:uLnTx/>
                <a:uFillTx/>
                <a:latin typeface="Tw Cen MT"/>
                <a:ea typeface="+mn-ea"/>
                <a:cs typeface="+mn-cs"/>
              </a:rPr>
              <a:t>Of those that initiated, 57% had completed the series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F497D"/>
              </a:solidFill>
              <a:effectLst/>
              <a:uLnTx/>
              <a:uFillTx/>
              <a:latin typeface="Tw Cen MT"/>
              <a:ea typeface="+mn-ea"/>
              <a:cs typeface="+mn-cs"/>
            </a:endParaRPr>
          </a:p>
        </p:txBody>
      </p:sp>
      <p:pic>
        <p:nvPicPr>
          <p:cNvPr id="10" name="Picture 9">
            <a:extLst>
              <a:ext uri="{FF2B5EF4-FFF2-40B4-BE49-F238E27FC236}">
                <a16:creationId xmlns:a16="http://schemas.microsoft.com/office/drawing/2014/main" id="{6E53A656-F44B-49E2-B35E-79DB9AF99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5786" y="2190179"/>
            <a:ext cx="2314548" cy="726660"/>
          </a:xfrm>
          <a:prstGeom prst="rect">
            <a:avLst/>
          </a:prstGeom>
          <a:ln>
            <a:solidFill>
              <a:schemeClr val="bg1"/>
            </a:solidFill>
          </a:ln>
        </p:spPr>
      </p:pic>
    </p:spTree>
    <p:extLst>
      <p:ext uri="{BB962C8B-B14F-4D97-AF65-F5344CB8AC3E}">
        <p14:creationId xmlns:p14="http://schemas.microsoft.com/office/powerpoint/2010/main" val="3041361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843" y="3413862"/>
            <a:ext cx="4956508" cy="3729052"/>
          </a:xfrm>
        </p:spPr>
        <p:txBody>
          <a:bodyPr anchor="ctr">
            <a:normAutofit/>
          </a:bodyPr>
          <a:lstStyle/>
          <a:p>
            <a:pPr marL="347663" lvl="1" indent="-4763">
              <a:spcBef>
                <a:spcPts val="600"/>
              </a:spcBef>
              <a:spcAft>
                <a:spcPts val="600"/>
              </a:spcAft>
              <a:buClr>
                <a:schemeClr val="accent6">
                  <a:lumMod val="75000"/>
                </a:schemeClr>
              </a:buClr>
              <a:buNone/>
            </a:pPr>
            <a:r>
              <a:rPr lang="en-US" sz="2400" b="1" dirty="0">
                <a:solidFill>
                  <a:schemeClr val="tx1"/>
                </a:solidFill>
                <a:cs typeface="Helvetica" panose="020B0604020202020204" pitchFamily="34" charset="0"/>
              </a:rPr>
              <a:t>Specifying determinants and creating matrices:</a:t>
            </a:r>
            <a:r>
              <a:rPr lang="en-US" sz="2400" dirty="0">
                <a:solidFill>
                  <a:schemeClr val="tx1"/>
                </a:solidFill>
                <a:cs typeface="Helvetica" panose="020B0604020202020204" pitchFamily="34" charset="0"/>
              </a:rPr>
              <a:t> </a:t>
            </a:r>
          </a:p>
          <a:p>
            <a:pPr marL="347663" lvl="1" indent="-347663">
              <a:spcBef>
                <a:spcPts val="600"/>
              </a:spcBef>
              <a:spcAft>
                <a:spcPts val="600"/>
              </a:spcAft>
              <a:buClr>
                <a:schemeClr val="accent6">
                  <a:lumMod val="75000"/>
                </a:schemeClr>
              </a:buClr>
              <a:buNone/>
            </a:pPr>
            <a:r>
              <a:rPr lang="en-US" sz="2000" dirty="0">
                <a:solidFill>
                  <a:schemeClr val="tx1"/>
                </a:solidFill>
                <a:cs typeface="Helvetica" panose="020B0604020202020204" pitchFamily="34" charset="0"/>
              </a:rPr>
              <a:t>	 </a:t>
            </a:r>
            <a:r>
              <a:rPr lang="en-US" sz="2000" i="1" dirty="0">
                <a:solidFill>
                  <a:schemeClr val="tx1"/>
                </a:solidFill>
                <a:cs typeface="Helvetica" panose="020B0604020202020204" pitchFamily="34" charset="0"/>
              </a:rPr>
              <a:t>“why would providers perform these behaviors” </a:t>
            </a:r>
            <a:r>
              <a:rPr lang="en-US" sz="2000" dirty="0">
                <a:solidFill>
                  <a:schemeClr val="tx1"/>
                </a:solidFill>
                <a:cs typeface="Helvetica" panose="020B0604020202020204" pitchFamily="34" charset="0"/>
              </a:rPr>
              <a:t>and select determinants (constructs) from theory. Matrices of change objectives in cells created by crossing sub-behaviors and determinants.</a:t>
            </a:r>
            <a:endParaRPr lang="en-US" sz="2400" dirty="0">
              <a:solidFill>
                <a:schemeClr val="tx1"/>
              </a:solidFill>
              <a:latin typeface="Helvetica" panose="020B0604020202020204" pitchFamily="34" charset="0"/>
              <a:cs typeface="Helvetica" panose="020B0604020202020204" pitchFamily="34" charset="0"/>
            </a:endParaRPr>
          </a:p>
        </p:txBody>
      </p:sp>
      <p:grpSp>
        <p:nvGrpSpPr>
          <p:cNvPr id="4" name="Group 3"/>
          <p:cNvGrpSpPr>
            <a:grpSpLocks noChangeAspect="1"/>
          </p:cNvGrpSpPr>
          <p:nvPr/>
        </p:nvGrpSpPr>
        <p:grpSpPr>
          <a:xfrm>
            <a:off x="4595545" y="1512128"/>
            <a:ext cx="7423483" cy="5037262"/>
            <a:chOff x="15077804" y="18831580"/>
            <a:chExt cx="15310015" cy="9665442"/>
          </a:xfrm>
        </p:grpSpPr>
        <p:sp>
          <p:nvSpPr>
            <p:cNvPr id="5" name="Rectangle 4"/>
            <p:cNvSpPr/>
            <p:nvPr/>
          </p:nvSpPr>
          <p:spPr>
            <a:xfrm rot="16200000">
              <a:off x="13791422" y="23484908"/>
              <a:ext cx="3288337" cy="71557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Sub-behaviors</a:t>
              </a:r>
              <a:endParaRPr kumimoji="0" lang="en-US" sz="1400" b="0" i="0" u="none" strike="noStrike" kern="1200" cap="none" spc="0" normalizeH="0" baseline="0" noProof="0" dirty="0">
                <a:ln>
                  <a:noFill/>
                </a:ln>
                <a:solidFill>
                  <a:prstClr val="black"/>
                </a:solidFill>
                <a:effectLst/>
                <a:uLnTx/>
                <a:uFillTx/>
                <a:latin typeface="Tw Cen MT"/>
                <a:ea typeface="+mn-ea"/>
                <a:cs typeface="+mn-cs"/>
              </a:endParaRPr>
            </a:p>
          </p:txBody>
        </p:sp>
        <p:grpSp>
          <p:nvGrpSpPr>
            <p:cNvPr id="6" name="Group 5"/>
            <p:cNvGrpSpPr/>
            <p:nvPr/>
          </p:nvGrpSpPr>
          <p:grpSpPr>
            <a:xfrm>
              <a:off x="15788919" y="18831580"/>
              <a:ext cx="14598900" cy="9665442"/>
              <a:chOff x="15788919" y="18831580"/>
              <a:chExt cx="14598900" cy="9665442"/>
            </a:xfrm>
          </p:grpSpPr>
          <p:sp>
            <p:nvSpPr>
              <p:cNvPr id="7" name="Left Brace 6"/>
              <p:cNvSpPr/>
              <p:nvPr/>
            </p:nvSpPr>
            <p:spPr>
              <a:xfrm>
                <a:off x="15788919" y="20440310"/>
                <a:ext cx="441681" cy="712578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8" name="Left Brace 7"/>
              <p:cNvSpPr/>
              <p:nvPr/>
            </p:nvSpPr>
            <p:spPr>
              <a:xfrm rot="5400000">
                <a:off x="24573086" y="14323158"/>
                <a:ext cx="494269" cy="10709958"/>
              </a:xfrm>
              <a:prstGeom prst="leftBrace">
                <a:avLst>
                  <a:gd name="adj1" fmla="val 8333"/>
                  <a:gd name="adj2" fmla="val 49051"/>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9" name="Rectangle 8"/>
              <p:cNvSpPr/>
              <p:nvPr/>
            </p:nvSpPr>
            <p:spPr>
              <a:xfrm>
                <a:off x="23774401" y="18831580"/>
                <a:ext cx="2904031" cy="7559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Determinants</a:t>
                </a:r>
                <a:endParaRPr kumimoji="0" lang="en-US" sz="14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0" name="Rectangle 9"/>
              <p:cNvSpPr/>
              <p:nvPr/>
            </p:nvSpPr>
            <p:spPr>
              <a:xfrm>
                <a:off x="21161327" y="27741081"/>
                <a:ext cx="3947574" cy="7559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Change Objectives</a:t>
                </a:r>
                <a:endParaRPr kumimoji="0" lang="en-US" sz="14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11" name="Picture 10"/>
              <p:cNvPicPr>
                <a:picLocks noChangeAspect="1"/>
              </p:cNvPicPr>
              <p:nvPr/>
            </p:nvPicPr>
            <p:blipFill>
              <a:blip r:embed="rId2">
                <a:clrChange>
                  <a:clrFrom>
                    <a:srgbClr val="FAFFFF"/>
                  </a:clrFrom>
                  <a:clrTo>
                    <a:srgbClr val="FAFFFF">
                      <a:alpha val="0"/>
                    </a:srgbClr>
                  </a:clrTo>
                </a:clrChange>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16285258" y="19964400"/>
                <a:ext cx="14102561" cy="7720674"/>
              </a:xfrm>
              <a:prstGeom prst="rect">
                <a:avLst/>
              </a:prstGeom>
            </p:spPr>
          </p:pic>
          <p:cxnSp>
            <p:nvCxnSpPr>
              <p:cNvPr id="12" name="Elbow Connector 11"/>
              <p:cNvCxnSpPr/>
              <p:nvPr/>
            </p:nvCxnSpPr>
            <p:spPr>
              <a:xfrm>
                <a:off x="20040600" y="27168026"/>
                <a:ext cx="990600" cy="873574"/>
              </a:xfrm>
              <a:prstGeom prst="bentConnector3">
                <a:avLst>
                  <a:gd name="adj1" fmla="val 0"/>
                </a:avLst>
              </a:prstGeom>
              <a:ln w="12700">
                <a:tailEnd type="stealth"/>
              </a:ln>
            </p:spPr>
            <p:style>
              <a:lnRef idx="1">
                <a:schemeClr val="dk1"/>
              </a:lnRef>
              <a:fillRef idx="0">
                <a:schemeClr val="dk1"/>
              </a:fillRef>
              <a:effectRef idx="0">
                <a:schemeClr val="dk1"/>
              </a:effectRef>
              <a:fontRef idx="minor">
                <a:schemeClr val="tx1"/>
              </a:fontRef>
            </p:style>
          </p:cxnSp>
        </p:grpSp>
      </p:grpSp>
      <p:sp>
        <p:nvSpPr>
          <p:cNvPr id="13" name="Title 1"/>
          <p:cNvSpPr>
            <a:spLocks noGrp="1"/>
          </p:cNvSpPr>
          <p:nvPr>
            <p:ph type="title"/>
          </p:nvPr>
        </p:nvSpPr>
        <p:spPr>
          <a:xfrm>
            <a:off x="947058" y="119743"/>
            <a:ext cx="10972800" cy="1110343"/>
          </a:xfrm>
        </p:spPr>
        <p:txBody>
          <a:bodyPr anchor="ctr">
            <a:normAutofit/>
          </a:bodyPr>
          <a:lstStyle/>
          <a:p>
            <a:r>
              <a:rPr lang="en-US" sz="3600" dirty="0"/>
              <a:t>Creating Matrices of Change Objectives</a:t>
            </a:r>
          </a:p>
        </p:txBody>
      </p:sp>
      <p:sp>
        <p:nvSpPr>
          <p:cNvPr id="2" name="Rectangle 1"/>
          <p:cNvSpPr/>
          <p:nvPr/>
        </p:nvSpPr>
        <p:spPr>
          <a:xfrm>
            <a:off x="433091" y="1583520"/>
            <a:ext cx="4162455" cy="2339102"/>
          </a:xfrm>
          <a:prstGeom prst="rect">
            <a:avLst/>
          </a:prstGeom>
        </p:spPr>
        <p:txBody>
          <a:bodyPr wrap="square">
            <a:spAutoFit/>
          </a:bodyPr>
          <a:lstStyle/>
          <a:p>
            <a:pPr marL="0" marR="0" lvl="1" indent="0" algn="l" defTabSz="914400" rtl="0" eaLnBrk="1" fontAlgn="auto" latinLnBrk="0" hangingPunct="1">
              <a:lnSpc>
                <a:spcPct val="100000"/>
              </a:lnSpc>
              <a:spcBef>
                <a:spcPts val="600"/>
              </a:spcBef>
              <a:spcAft>
                <a:spcPts val="600"/>
              </a:spcAft>
              <a:buClr>
                <a:srgbClr val="F79646">
                  <a:lumMod val="75000"/>
                </a:srgbClr>
              </a:buClr>
              <a:buSzTx/>
              <a:buFontTx/>
              <a:buNone/>
              <a:tabLst/>
              <a:defRPr/>
            </a:pPr>
            <a:r>
              <a:rPr kumimoji="0" lang="en-US" sz="2200" b="1" i="0" u="none" strike="noStrike" kern="1200" cap="none" spc="0" normalizeH="0" baseline="0" noProof="0" dirty="0">
                <a:ln>
                  <a:noFill/>
                </a:ln>
                <a:solidFill>
                  <a:prstClr val="black"/>
                </a:solidFill>
                <a:effectLst/>
                <a:uLnTx/>
                <a:uFillTx/>
                <a:latin typeface="Tw Cen MT"/>
                <a:ea typeface="+mn-ea"/>
                <a:cs typeface="Helvetica" panose="020B0604020202020204" pitchFamily="34" charset="0"/>
              </a:rPr>
              <a:t>Identifying </a:t>
            </a:r>
            <a:r>
              <a:rPr kumimoji="0" lang="en-US" sz="2400" b="1" i="0" u="none" strike="noStrike" kern="1200" cap="none" spc="0" normalizeH="0" baseline="0" noProof="0" dirty="0">
                <a:ln>
                  <a:noFill/>
                </a:ln>
                <a:solidFill>
                  <a:prstClr val="black"/>
                </a:solidFill>
                <a:effectLst/>
                <a:uLnTx/>
                <a:uFillTx/>
                <a:latin typeface="Tw Cen MT"/>
                <a:ea typeface="+mn-ea"/>
                <a:cs typeface="Helvetica" panose="020B0604020202020204" pitchFamily="34" charset="0"/>
              </a:rPr>
              <a:t>sub-behaviors</a:t>
            </a:r>
            <a:r>
              <a:rPr kumimoji="0" lang="en-US" sz="2200" b="1" i="0" u="none" strike="noStrike" kern="1200" cap="none" spc="0" normalizeH="0" baseline="0" noProof="0" dirty="0">
                <a:ln>
                  <a:noFill/>
                </a:ln>
                <a:solidFill>
                  <a:prstClr val="black"/>
                </a:solidFill>
                <a:effectLst/>
                <a:uLnTx/>
                <a:uFillTx/>
                <a:latin typeface="Tw Cen MT"/>
                <a:ea typeface="+mn-ea"/>
                <a:cs typeface="Helvetica" panose="020B0604020202020204" pitchFamily="34" charset="0"/>
              </a:rPr>
              <a:t>: </a:t>
            </a:r>
          </a:p>
          <a:p>
            <a:pPr marL="347663" marR="0" lvl="1" indent="0" algn="l" defTabSz="914400" rtl="0" eaLnBrk="1" fontAlgn="auto" latinLnBrk="0" hangingPunct="1">
              <a:lnSpc>
                <a:spcPct val="100000"/>
              </a:lnSpc>
              <a:spcBef>
                <a:spcPts val="600"/>
              </a:spcBef>
              <a:spcAft>
                <a:spcPts val="600"/>
              </a:spcAft>
              <a:buClr>
                <a:srgbClr val="F79646">
                  <a:lumMod val="75000"/>
                </a:srgbClr>
              </a:buClr>
              <a:buSzTx/>
              <a:buFontTx/>
              <a:buNone/>
              <a:tabLst/>
              <a:defRPr/>
            </a:pPr>
            <a:r>
              <a:rPr kumimoji="0" lang="en-US" sz="2200" b="0" i="0" u="none" strike="noStrike" kern="1200" cap="none" spc="0" normalizeH="0" baseline="0" noProof="0" dirty="0">
                <a:ln>
                  <a:noFill/>
                </a:ln>
                <a:solidFill>
                  <a:prstClr val="black"/>
                </a:solidFill>
                <a:effectLst/>
                <a:uLnTx/>
                <a:uFillTx/>
                <a:latin typeface="Tw Cen MT"/>
                <a:ea typeface="+mn-ea"/>
                <a:cs typeface="Helvetica" panose="020B0604020202020204" pitchFamily="34" charset="0"/>
              </a:rPr>
              <a:t>Partners developed a detailed flowchart outlining all Legacy provider behaviors required to ensure patient receives HPV vaccine</a:t>
            </a:r>
            <a:r>
              <a:rPr kumimoji="0" lang="en-US" sz="2400" b="0" i="0" u="none" strike="noStrike" kern="1200" cap="none" spc="0" normalizeH="0" baseline="0" noProof="0" dirty="0">
                <a:ln>
                  <a:noFill/>
                </a:ln>
                <a:solidFill>
                  <a:prstClr val="black"/>
                </a:solidFill>
                <a:effectLst/>
                <a:uLnTx/>
                <a:uFillTx/>
                <a:latin typeface="Tw Cen MT"/>
                <a:ea typeface="+mn-ea"/>
                <a:cs typeface="Helvetica" panose="020B0604020202020204" pitchFamily="34" charset="0"/>
              </a:rPr>
              <a:t>.</a:t>
            </a:r>
          </a:p>
        </p:txBody>
      </p:sp>
      <p:pic>
        <p:nvPicPr>
          <p:cNvPr id="14" name="Picture 13">
            <a:extLst>
              <a:ext uri="{FF2B5EF4-FFF2-40B4-BE49-F238E27FC236}">
                <a16:creationId xmlns:a16="http://schemas.microsoft.com/office/drawing/2014/main" id="{BBD67462-973C-46FD-948E-6BEAD3838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8132" y="442407"/>
            <a:ext cx="2690338" cy="640080"/>
          </a:xfrm>
          <a:prstGeom prst="rect">
            <a:avLst/>
          </a:prstGeom>
        </p:spPr>
      </p:pic>
    </p:spTree>
    <p:extLst>
      <p:ext uri="{BB962C8B-B14F-4D97-AF65-F5344CB8AC3E}">
        <p14:creationId xmlns:p14="http://schemas.microsoft.com/office/powerpoint/2010/main" val="27335916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29169" y="2929637"/>
            <a:ext cx="1202157" cy="7620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err="1">
                <a:ln>
                  <a:noFill/>
                </a:ln>
                <a:solidFill>
                  <a:srgbClr val="2E4485"/>
                </a:solidFill>
                <a:effectLst/>
                <a:uLnTx/>
                <a:uFillTx/>
                <a:latin typeface="Tw Cen MT"/>
                <a:ea typeface="+mn-ea"/>
                <a:cs typeface="HelveticaNeue Condensed"/>
              </a:rPr>
              <a:t>Change</a:t>
            </a:r>
            <a:r>
              <a:rPr kumimoji="0" lang="es-ES_tradnl" sz="1800" b="0" i="0" u="none" strike="noStrike" kern="1200" cap="none" spc="0" normalizeH="0" baseline="0" noProof="0" dirty="0">
                <a:ln>
                  <a:noFill/>
                </a:ln>
                <a:solidFill>
                  <a:srgbClr val="2E4485"/>
                </a:solidFill>
                <a:effectLst/>
                <a:uLnTx/>
                <a:uFillTx/>
                <a:latin typeface="Tw Cen MT"/>
                <a:ea typeface="+mn-ea"/>
                <a:cs typeface="HelveticaNeue Condensed"/>
              </a:rPr>
              <a:t> </a:t>
            </a:r>
            <a:r>
              <a:rPr kumimoji="0" lang="es-ES_tradnl" sz="1800" b="0" i="0" u="none" strike="noStrike" kern="1200" cap="none" spc="0" normalizeH="0" baseline="0" noProof="0" dirty="0" err="1">
                <a:ln>
                  <a:noFill/>
                </a:ln>
                <a:solidFill>
                  <a:srgbClr val="2E4485"/>
                </a:solidFill>
                <a:effectLst/>
                <a:uLnTx/>
                <a:uFillTx/>
                <a:latin typeface="Tw Cen MT"/>
                <a:ea typeface="+mn-ea"/>
                <a:cs typeface="HelveticaNeue Condensed"/>
              </a:rPr>
              <a:t>Objectives</a:t>
            </a:r>
            <a:endParaRPr kumimoji="0" lang="es-ES_tradnl" sz="1800" b="0" i="0" u="none" strike="noStrike" kern="1200" cap="none" spc="0" normalizeH="0" baseline="0" noProof="0" dirty="0">
              <a:ln>
                <a:noFill/>
              </a:ln>
              <a:solidFill>
                <a:srgbClr val="2E4485"/>
              </a:solidFill>
              <a:effectLst/>
              <a:uLnTx/>
              <a:uFillTx/>
              <a:latin typeface="Tw Cen MT"/>
              <a:ea typeface="+mn-ea"/>
              <a:cs typeface="HelveticaNeue Condensed"/>
            </a:endParaRPr>
          </a:p>
        </p:txBody>
      </p:sp>
      <p:sp>
        <p:nvSpPr>
          <p:cNvPr id="8" name="Rectangle 7"/>
          <p:cNvSpPr/>
          <p:nvPr/>
        </p:nvSpPr>
        <p:spPr>
          <a:xfrm>
            <a:off x="2696596" y="4669194"/>
            <a:ext cx="1204148" cy="9144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4485"/>
                </a:solidFill>
                <a:effectLst/>
                <a:uLnTx/>
                <a:uFillTx/>
                <a:latin typeface="Tw Cen MT"/>
                <a:ea typeface="+mn-ea"/>
                <a:cs typeface="HelveticaNeue Condensed"/>
              </a:rPr>
              <a:t>Change Objectives</a:t>
            </a:r>
            <a:endParaRPr kumimoji="0" lang="es-419" sz="1800" b="0" i="0" u="none" strike="noStrike" kern="1200" cap="none" spc="0" normalizeH="0" baseline="0" noProof="0" dirty="0">
              <a:ln>
                <a:noFill/>
              </a:ln>
              <a:solidFill>
                <a:srgbClr val="2E4485"/>
              </a:solidFill>
              <a:effectLst/>
              <a:uLnTx/>
              <a:uFillTx/>
              <a:latin typeface="Tw Cen MT"/>
              <a:ea typeface="+mn-ea"/>
              <a:cs typeface="HelveticaNeue Condensed"/>
            </a:endParaRPr>
          </a:p>
        </p:txBody>
      </p:sp>
      <p:sp>
        <p:nvSpPr>
          <p:cNvPr id="12" name="Rectangle 11"/>
          <p:cNvSpPr/>
          <p:nvPr/>
        </p:nvSpPr>
        <p:spPr>
          <a:xfrm>
            <a:off x="4091756" y="2716570"/>
            <a:ext cx="1594185" cy="12192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E4485"/>
                </a:solidFill>
                <a:effectLst/>
                <a:uLnTx/>
                <a:uFillTx/>
                <a:latin typeface="Tw Cen MT"/>
                <a:ea typeface="+mn-ea"/>
                <a:cs typeface="HelveticaNeue Condensed"/>
              </a:rPr>
              <a:t>Personal </a:t>
            </a:r>
            <a:r>
              <a:rPr kumimoji="0" lang="es-ES" sz="1800" b="0" i="0" u="none" strike="noStrike" kern="1200" cap="none" spc="0" normalizeH="0" baseline="0" noProof="0" dirty="0" err="1">
                <a:ln>
                  <a:noFill/>
                </a:ln>
                <a:solidFill>
                  <a:srgbClr val="2E4485"/>
                </a:solidFill>
                <a:effectLst/>
                <a:uLnTx/>
                <a:uFillTx/>
                <a:latin typeface="Tw Cen MT"/>
                <a:ea typeface="+mn-ea"/>
                <a:cs typeface="HelveticaNeue Condensed"/>
              </a:rPr>
              <a:t>Determinants</a:t>
            </a:r>
            <a:endParaRPr kumimoji="0" lang="es-ES" sz="1800" b="0" i="0" u="none" strike="noStrike" kern="1200" cap="none" spc="0" normalizeH="0" baseline="0" noProof="0" dirty="0">
              <a:ln>
                <a:noFill/>
              </a:ln>
              <a:solidFill>
                <a:srgbClr val="2E4485"/>
              </a:solidFill>
              <a:effectLst/>
              <a:uLnTx/>
              <a:uFillTx/>
              <a:latin typeface="Tw Cen MT"/>
              <a:ea typeface="+mn-ea"/>
              <a:cs typeface="HelveticaNeue Condense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2E4485"/>
                </a:solidFill>
                <a:effectLst/>
                <a:uLnTx/>
                <a:uFillTx/>
                <a:latin typeface="Tw Cen MT"/>
                <a:ea typeface="+mn-ea"/>
                <a:cs typeface="HelveticaNeue Condensed"/>
              </a:rPr>
              <a:t>(</a:t>
            </a:r>
            <a:r>
              <a:rPr kumimoji="0" lang="es-ES" sz="1600" b="0" i="0" u="none" strike="noStrike" kern="1200" cap="none" spc="0" normalizeH="0" baseline="0" noProof="0" dirty="0" err="1">
                <a:ln>
                  <a:noFill/>
                </a:ln>
                <a:solidFill>
                  <a:srgbClr val="2E4485"/>
                </a:solidFill>
                <a:effectLst/>
                <a:uLnTx/>
                <a:uFillTx/>
                <a:latin typeface="Tw Cen MT"/>
                <a:ea typeface="+mn-ea"/>
                <a:cs typeface="HelveticaNeue Condensed"/>
              </a:rPr>
              <a:t>Priority</a:t>
            </a:r>
            <a:r>
              <a:rPr kumimoji="0" lang="es-ES" sz="1600" b="0" i="0" u="none" strike="noStrike" kern="1200" cap="none" spc="0" normalizeH="0" baseline="0" noProof="0" dirty="0">
                <a:ln>
                  <a:noFill/>
                </a:ln>
                <a:solidFill>
                  <a:srgbClr val="2E4485"/>
                </a:solidFill>
                <a:effectLst/>
                <a:uLnTx/>
                <a:uFillTx/>
                <a:latin typeface="Tw Cen MT"/>
                <a:ea typeface="+mn-ea"/>
                <a:cs typeface="HelveticaNeue Condensed"/>
              </a:rPr>
              <a:t> </a:t>
            </a:r>
            <a:r>
              <a:rPr kumimoji="0" lang="es-ES" sz="1600" b="0" i="0" u="none" strike="noStrike" kern="1200" cap="none" spc="0" normalizeH="0" baseline="0" noProof="0" dirty="0" err="1">
                <a:ln>
                  <a:noFill/>
                </a:ln>
                <a:solidFill>
                  <a:srgbClr val="2E4485"/>
                </a:solidFill>
                <a:effectLst/>
                <a:uLnTx/>
                <a:uFillTx/>
                <a:latin typeface="Tw Cen MT"/>
                <a:ea typeface="+mn-ea"/>
                <a:cs typeface="HelveticaNeue Condensed"/>
              </a:rPr>
              <a:t>Group</a:t>
            </a:r>
            <a:r>
              <a:rPr kumimoji="0" lang="es-ES" sz="1600" b="0" i="0" u="none" strike="noStrike" kern="1200" cap="none" spc="0" normalizeH="0" baseline="0" noProof="0" dirty="0">
                <a:ln>
                  <a:noFill/>
                </a:ln>
                <a:solidFill>
                  <a:srgbClr val="2E4485"/>
                </a:solidFill>
                <a:effectLst/>
                <a:uLnTx/>
                <a:uFillTx/>
                <a:latin typeface="Tw Cen MT"/>
                <a:ea typeface="+mn-ea"/>
                <a:cs typeface="HelveticaNeue Condensed"/>
              </a:rPr>
              <a:t>)</a:t>
            </a:r>
          </a:p>
        </p:txBody>
      </p:sp>
      <p:sp>
        <p:nvSpPr>
          <p:cNvPr id="13" name="Rectangle 12"/>
          <p:cNvSpPr/>
          <p:nvPr/>
        </p:nvSpPr>
        <p:spPr>
          <a:xfrm>
            <a:off x="4003510" y="4526920"/>
            <a:ext cx="1624264" cy="12192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HN" sz="1800" b="0" i="0" u="none" strike="noStrike" kern="1200" cap="none" spc="0" normalizeH="0" baseline="0" noProof="0" dirty="0">
                <a:ln>
                  <a:noFill/>
                </a:ln>
                <a:solidFill>
                  <a:srgbClr val="2E4485"/>
                </a:solidFill>
                <a:effectLst/>
                <a:uLnTx/>
                <a:uFillTx/>
                <a:latin typeface="Tw Cen MT"/>
                <a:ea typeface="+mn-ea"/>
                <a:cs typeface="HelveticaNeue Condensed"/>
              </a:rPr>
              <a:t>Personal </a:t>
            </a:r>
            <a:r>
              <a:rPr kumimoji="0" lang="es-HN" sz="1800" b="0" i="0" u="none" strike="noStrike" kern="1200" cap="none" spc="0" normalizeH="0" baseline="0" noProof="0" dirty="0" err="1">
                <a:ln>
                  <a:noFill/>
                </a:ln>
                <a:solidFill>
                  <a:srgbClr val="2E4485"/>
                </a:solidFill>
                <a:effectLst/>
                <a:uLnTx/>
                <a:uFillTx/>
                <a:latin typeface="Tw Cen MT"/>
                <a:ea typeface="+mn-ea"/>
                <a:cs typeface="HelveticaNeue Condensed"/>
              </a:rPr>
              <a:t>Determinants</a:t>
            </a:r>
            <a:endParaRPr kumimoji="0" lang="es-HN" sz="1800" b="0" i="0" u="none" strike="noStrike" kern="1200" cap="none" spc="0" normalizeH="0" baseline="0" noProof="0" dirty="0">
              <a:ln>
                <a:noFill/>
              </a:ln>
              <a:solidFill>
                <a:srgbClr val="2E4485"/>
              </a:solidFill>
              <a:effectLst/>
              <a:uLnTx/>
              <a:uFillTx/>
              <a:latin typeface="Tw Cen MT"/>
              <a:ea typeface="+mn-ea"/>
              <a:cs typeface="HelveticaNeue Condense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1600" b="0" i="0" u="none" strike="noStrike" kern="1200" cap="none" spc="0" normalizeH="0" baseline="0" noProof="0" dirty="0">
                <a:ln>
                  <a:noFill/>
                </a:ln>
                <a:solidFill>
                  <a:srgbClr val="2E4485"/>
                </a:solidFill>
                <a:effectLst/>
                <a:uLnTx/>
                <a:uFillTx/>
                <a:latin typeface="Tw Cen MT"/>
                <a:ea typeface="+mn-ea"/>
                <a:cs typeface="HelveticaNeue Condensed"/>
              </a:rPr>
              <a:t>(</a:t>
            </a:r>
            <a:r>
              <a:rPr kumimoji="0" lang="es-UY" sz="1600" b="0" i="0" u="none" strike="noStrike" kern="1200" cap="none" spc="0" normalizeH="0" baseline="0" noProof="0" dirty="0" err="1">
                <a:ln>
                  <a:noFill/>
                </a:ln>
                <a:solidFill>
                  <a:srgbClr val="2E4485"/>
                </a:solidFill>
                <a:effectLst/>
                <a:uLnTx/>
                <a:uFillTx/>
                <a:latin typeface="Tw Cen MT"/>
                <a:ea typeface="+mn-ea"/>
                <a:cs typeface="HelveticaNeue Condensed"/>
              </a:rPr>
              <a:t>Env</a:t>
            </a:r>
            <a:r>
              <a:rPr kumimoji="0" lang="es-UY" sz="1600" b="0" i="0" u="none" strike="noStrike" kern="1200" cap="none" spc="0" normalizeH="0" baseline="0" noProof="0" dirty="0">
                <a:ln>
                  <a:noFill/>
                </a:ln>
                <a:solidFill>
                  <a:srgbClr val="2E4485"/>
                </a:solidFill>
                <a:effectLst/>
                <a:uLnTx/>
                <a:uFillTx/>
                <a:latin typeface="Tw Cen MT"/>
                <a:ea typeface="+mn-ea"/>
                <a:cs typeface="HelveticaNeue Condensed"/>
              </a:rPr>
              <a:t>. </a:t>
            </a:r>
            <a:r>
              <a:rPr kumimoji="0" lang="es-UY" sz="1600" b="0" i="0" u="none" strike="noStrike" kern="1200" cap="none" spc="0" normalizeH="0" baseline="0" noProof="0" dirty="0" err="1">
                <a:ln>
                  <a:noFill/>
                </a:ln>
                <a:solidFill>
                  <a:srgbClr val="2E4485"/>
                </a:solidFill>
                <a:effectLst/>
                <a:uLnTx/>
                <a:uFillTx/>
                <a:latin typeface="Tw Cen MT"/>
                <a:ea typeface="+mn-ea"/>
                <a:cs typeface="HelveticaNeue Condensed"/>
              </a:rPr>
              <a:t>Agents</a:t>
            </a:r>
            <a:r>
              <a:rPr kumimoji="0" lang="es-UY" sz="1600" b="0" i="0" u="none" strike="noStrike" kern="1200" cap="none" spc="0" normalizeH="0" baseline="0" noProof="0" dirty="0">
                <a:ln>
                  <a:noFill/>
                </a:ln>
                <a:solidFill>
                  <a:srgbClr val="2E4485"/>
                </a:solidFill>
                <a:effectLst/>
                <a:uLnTx/>
                <a:uFillTx/>
                <a:latin typeface="Tw Cen MT"/>
                <a:ea typeface="+mn-ea"/>
                <a:cs typeface="HelveticaNeue Condensed"/>
              </a:rPr>
              <a:t>)</a:t>
            </a:r>
          </a:p>
        </p:txBody>
      </p:sp>
      <p:sp>
        <p:nvSpPr>
          <p:cNvPr id="14" name="Rectangle 13"/>
          <p:cNvSpPr/>
          <p:nvPr/>
        </p:nvSpPr>
        <p:spPr>
          <a:xfrm>
            <a:off x="9356560" y="3798209"/>
            <a:ext cx="1132975" cy="791678"/>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4485"/>
                </a:solidFill>
                <a:effectLst/>
                <a:uLnTx/>
                <a:uFillTx/>
                <a:latin typeface="Tw Cen MT"/>
                <a:ea typeface="+mn-ea"/>
                <a:cs typeface="HelveticaNeue Condensed"/>
              </a:rPr>
              <a:t>Health</a:t>
            </a:r>
          </a:p>
        </p:txBody>
      </p:sp>
      <p:sp>
        <p:nvSpPr>
          <p:cNvPr id="15" name="Rectangle 14"/>
          <p:cNvSpPr/>
          <p:nvPr/>
        </p:nvSpPr>
        <p:spPr>
          <a:xfrm>
            <a:off x="9295400" y="1657390"/>
            <a:ext cx="1255292" cy="10668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err="1">
                <a:ln>
                  <a:noFill/>
                </a:ln>
                <a:solidFill>
                  <a:srgbClr val="2E4485"/>
                </a:solidFill>
                <a:effectLst/>
                <a:uLnTx/>
                <a:uFillTx/>
                <a:latin typeface="Tw Cen MT"/>
                <a:ea typeface="+mn-ea"/>
                <a:cs typeface="HelveticaNeue Condensed"/>
              </a:rPr>
              <a:t>Quality</a:t>
            </a:r>
            <a:r>
              <a:rPr kumimoji="0" lang="es-AR" sz="1800" b="0" i="0" u="none" strike="noStrike" kern="1200" cap="none" spc="0" normalizeH="0" baseline="0" noProof="0" dirty="0">
                <a:ln>
                  <a:noFill/>
                </a:ln>
                <a:solidFill>
                  <a:srgbClr val="2E4485"/>
                </a:solidFill>
                <a:effectLst/>
                <a:uLnTx/>
                <a:uFillTx/>
                <a:latin typeface="Tw Cen MT"/>
                <a:ea typeface="+mn-ea"/>
                <a:cs typeface="HelveticaNeue Condensed"/>
              </a:rPr>
              <a:t> of </a:t>
            </a:r>
            <a:r>
              <a:rPr kumimoji="0" lang="es-AR" sz="1800" b="0" i="0" u="none" strike="noStrike" kern="1200" cap="none" spc="0" normalizeH="0" baseline="0" noProof="0" dirty="0" err="1">
                <a:ln>
                  <a:noFill/>
                </a:ln>
                <a:solidFill>
                  <a:srgbClr val="2E4485"/>
                </a:solidFill>
                <a:effectLst/>
                <a:uLnTx/>
                <a:uFillTx/>
                <a:latin typeface="Tw Cen MT"/>
                <a:ea typeface="+mn-ea"/>
                <a:cs typeface="HelveticaNeue Condensed"/>
              </a:rPr>
              <a:t>life</a:t>
            </a:r>
            <a:endParaRPr kumimoji="0" lang="es-AR" sz="1800" b="0" i="0" u="none" strike="noStrike" kern="1200" cap="none" spc="0" normalizeH="0" baseline="0" noProof="0" dirty="0">
              <a:ln>
                <a:noFill/>
              </a:ln>
              <a:solidFill>
                <a:srgbClr val="2E4485"/>
              </a:solidFill>
              <a:effectLst/>
              <a:uLnTx/>
              <a:uFillTx/>
              <a:latin typeface="Tw Cen MT"/>
              <a:ea typeface="+mn-ea"/>
              <a:cs typeface="HelveticaNeue Condensed"/>
            </a:endParaRPr>
          </a:p>
        </p:txBody>
      </p:sp>
      <p:cxnSp>
        <p:nvCxnSpPr>
          <p:cNvPr id="17" name="Straight Arrow Connector 16"/>
          <p:cNvCxnSpPr>
            <a:stCxn id="7" idx="3"/>
          </p:cNvCxnSpPr>
          <p:nvPr/>
        </p:nvCxnSpPr>
        <p:spPr>
          <a:xfrm flipV="1">
            <a:off x="3931326" y="3295799"/>
            <a:ext cx="220579" cy="14839"/>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3"/>
          </p:cNvCxnSpPr>
          <p:nvPr/>
        </p:nvCxnSpPr>
        <p:spPr>
          <a:xfrm>
            <a:off x="3900744" y="5126394"/>
            <a:ext cx="205542" cy="0"/>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676899" y="3339805"/>
            <a:ext cx="266701" cy="0"/>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3" idx="3"/>
          </p:cNvCxnSpPr>
          <p:nvPr/>
        </p:nvCxnSpPr>
        <p:spPr>
          <a:xfrm>
            <a:off x="5627774" y="5136520"/>
            <a:ext cx="304800" cy="0"/>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5" idx="2"/>
          </p:cNvCxnSpPr>
          <p:nvPr/>
        </p:nvCxnSpPr>
        <p:spPr>
          <a:xfrm flipH="1" flipV="1">
            <a:off x="9923047" y="2724190"/>
            <a:ext cx="18535" cy="1071666"/>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p:nvSpPr>
        <p:spPr>
          <a:xfrm>
            <a:off x="512284" y="371374"/>
            <a:ext cx="7543800" cy="67056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50" normalizeH="0" baseline="0" noProof="0" dirty="0">
                <a:ln>
                  <a:noFill/>
                </a:ln>
                <a:solidFill>
                  <a:srgbClr val="1F497D"/>
                </a:solidFill>
                <a:effectLst/>
                <a:uLnTx/>
                <a:uFillTx/>
                <a:latin typeface="Tw Cen MT"/>
                <a:ea typeface="+mj-ea"/>
                <a:cs typeface="+mj-cs"/>
              </a:rPr>
              <a:t>Logic Model of Change</a:t>
            </a:r>
          </a:p>
        </p:txBody>
      </p:sp>
      <p:sp>
        <p:nvSpPr>
          <p:cNvPr id="27" name="Rectangle 26"/>
          <p:cNvSpPr/>
          <p:nvPr/>
        </p:nvSpPr>
        <p:spPr>
          <a:xfrm>
            <a:off x="5943599" y="2818437"/>
            <a:ext cx="1528010" cy="10668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800" b="0" i="0" u="none" strike="noStrike" kern="1200" cap="none" spc="0" normalizeH="0" baseline="0" noProof="0" dirty="0">
                <a:ln>
                  <a:noFill/>
                </a:ln>
                <a:solidFill>
                  <a:srgbClr val="2E4485"/>
                </a:solidFill>
                <a:effectLst/>
                <a:uLnTx/>
                <a:uFillTx/>
                <a:latin typeface="Tw Cen MT"/>
                <a:ea typeface="+mn-ea"/>
                <a:cs typeface="HelveticaNeue Condensed"/>
              </a:rPr>
              <a:t>Performance </a:t>
            </a:r>
            <a:r>
              <a:rPr kumimoji="0" lang="es-BO" sz="1800" b="0" i="0" u="none" strike="noStrike" kern="1200" cap="none" spc="0" normalizeH="0" baseline="0" noProof="0" dirty="0" err="1">
                <a:ln>
                  <a:noFill/>
                </a:ln>
                <a:solidFill>
                  <a:srgbClr val="2E4485"/>
                </a:solidFill>
                <a:effectLst/>
                <a:uLnTx/>
                <a:uFillTx/>
                <a:latin typeface="Tw Cen MT"/>
                <a:ea typeface="+mn-ea"/>
                <a:cs typeface="HelveticaNeue Condensed"/>
              </a:rPr>
              <a:t>Objectives</a:t>
            </a:r>
            <a:endParaRPr kumimoji="0" lang="es-BO" sz="1800" b="0" i="0" u="none" strike="noStrike" kern="1200" cap="none" spc="0" normalizeH="0" baseline="0" noProof="0" dirty="0">
              <a:ln>
                <a:noFill/>
              </a:ln>
              <a:solidFill>
                <a:srgbClr val="2E4485"/>
              </a:solidFill>
              <a:effectLst/>
              <a:uLnTx/>
              <a:uFillTx/>
              <a:latin typeface="Tw Cen MT"/>
              <a:ea typeface="+mn-ea"/>
              <a:cs typeface="HelveticaNeue Condensed"/>
            </a:endParaRPr>
          </a:p>
        </p:txBody>
      </p:sp>
      <p:sp>
        <p:nvSpPr>
          <p:cNvPr id="30" name="Rectangle 29"/>
          <p:cNvSpPr/>
          <p:nvPr/>
        </p:nvSpPr>
        <p:spPr>
          <a:xfrm>
            <a:off x="5943600" y="4651248"/>
            <a:ext cx="1612235" cy="10668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4485"/>
                </a:solidFill>
                <a:effectLst/>
                <a:uLnTx/>
                <a:uFillTx/>
                <a:latin typeface="Tw Cen MT"/>
                <a:ea typeface="+mn-ea"/>
                <a:cs typeface="HelveticaNeue Condensed"/>
              </a:rPr>
              <a:t>Performance Objectives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4485"/>
                </a:solidFill>
                <a:effectLst/>
                <a:uLnTx/>
                <a:uFillTx/>
                <a:latin typeface="Tw Cen MT"/>
                <a:ea typeface="+mn-ea"/>
                <a:cs typeface="HelveticaNeue Condensed"/>
              </a:rPr>
              <a:t>(</a:t>
            </a:r>
            <a:r>
              <a:rPr kumimoji="0" lang="en-US" sz="1800" b="0" i="0" u="none" strike="noStrike" kern="1200" cap="none" spc="0" normalizeH="0" baseline="0" noProof="0" dirty="0" err="1">
                <a:ln>
                  <a:noFill/>
                </a:ln>
                <a:solidFill>
                  <a:srgbClr val="2E4485"/>
                </a:solidFill>
                <a:effectLst/>
                <a:uLnTx/>
                <a:uFillTx/>
                <a:latin typeface="Tw Cen MT"/>
                <a:ea typeface="+mn-ea"/>
                <a:cs typeface="HelveticaNeue Condensed"/>
              </a:rPr>
              <a:t>env</a:t>
            </a:r>
            <a:r>
              <a:rPr kumimoji="0" lang="en-US" sz="1800" b="0" i="0" u="none" strike="noStrike" kern="1200" cap="none" spc="0" normalizeH="0" baseline="0" noProof="0" dirty="0">
                <a:ln>
                  <a:noFill/>
                </a:ln>
                <a:solidFill>
                  <a:srgbClr val="2E4485"/>
                </a:solidFill>
                <a:effectLst/>
                <a:uLnTx/>
                <a:uFillTx/>
                <a:latin typeface="Tw Cen MT"/>
                <a:ea typeface="+mn-ea"/>
                <a:cs typeface="HelveticaNeue Condensed"/>
              </a:rPr>
              <a:t>. Agents)</a:t>
            </a:r>
          </a:p>
        </p:txBody>
      </p:sp>
      <p:sp>
        <p:nvSpPr>
          <p:cNvPr id="44" name="Rectangle 43"/>
          <p:cNvSpPr/>
          <p:nvPr/>
        </p:nvSpPr>
        <p:spPr>
          <a:xfrm>
            <a:off x="7714248" y="2834479"/>
            <a:ext cx="1453822" cy="10668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800" b="0" i="0" u="none" strike="noStrike" kern="1200" cap="none" spc="0" normalizeH="0" baseline="0" noProof="0" dirty="0" err="1">
                <a:ln>
                  <a:noFill/>
                </a:ln>
                <a:solidFill>
                  <a:srgbClr val="2E4485"/>
                </a:solidFill>
                <a:effectLst/>
                <a:uLnTx/>
                <a:uFillTx/>
                <a:latin typeface="Tw Cen MT"/>
                <a:ea typeface="+mn-ea"/>
                <a:cs typeface="HelveticaNeue Condensed"/>
              </a:rPr>
              <a:t>Behavioral</a:t>
            </a:r>
            <a:r>
              <a:rPr kumimoji="0" lang="es-BO" sz="1800" b="0" i="0" u="none" strike="noStrike" kern="1200" cap="none" spc="0" normalizeH="0" baseline="0" noProof="0" dirty="0">
                <a:ln>
                  <a:noFill/>
                </a:ln>
                <a:solidFill>
                  <a:srgbClr val="2E4485"/>
                </a:solidFill>
                <a:effectLst/>
                <a:uLnTx/>
                <a:uFillTx/>
                <a:latin typeface="Tw Cen MT"/>
                <a:ea typeface="+mn-ea"/>
                <a:cs typeface="HelveticaNeue Condensed"/>
              </a:rPr>
              <a:t> </a:t>
            </a:r>
            <a:r>
              <a:rPr kumimoji="0" lang="es-BO" sz="1800" b="0" i="0" u="none" strike="noStrike" kern="1200" cap="none" spc="0" normalizeH="0" baseline="0" noProof="0" dirty="0" err="1">
                <a:ln>
                  <a:noFill/>
                </a:ln>
                <a:solidFill>
                  <a:srgbClr val="2E4485"/>
                </a:solidFill>
                <a:effectLst/>
                <a:uLnTx/>
                <a:uFillTx/>
                <a:latin typeface="Tw Cen MT"/>
                <a:ea typeface="+mn-ea"/>
                <a:cs typeface="HelveticaNeue Condensed"/>
              </a:rPr>
              <a:t>Outcomes</a:t>
            </a:r>
            <a:endParaRPr kumimoji="0" lang="es-BO" sz="1800" b="0" i="0" u="none" strike="noStrike" kern="1200" cap="none" spc="0" normalizeH="0" baseline="0" noProof="0" dirty="0">
              <a:ln>
                <a:noFill/>
              </a:ln>
              <a:solidFill>
                <a:srgbClr val="2E4485"/>
              </a:solidFill>
              <a:effectLst/>
              <a:uLnTx/>
              <a:uFillTx/>
              <a:latin typeface="Tw Cen MT"/>
              <a:ea typeface="+mn-ea"/>
              <a:cs typeface="HelveticaNeue Condensed"/>
            </a:endParaRPr>
          </a:p>
        </p:txBody>
      </p:sp>
      <p:sp>
        <p:nvSpPr>
          <p:cNvPr id="51" name="Rectangle 50"/>
          <p:cNvSpPr/>
          <p:nvPr/>
        </p:nvSpPr>
        <p:spPr>
          <a:xfrm>
            <a:off x="1551090" y="2716570"/>
            <a:ext cx="1075817" cy="3254944"/>
          </a:xfrm>
          <a:prstGeom prst="rect">
            <a:avLst/>
          </a:prstGeom>
          <a:solidFill>
            <a:schemeClr val="bg1"/>
          </a:solidFill>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800" b="0" i="0" u="none" strike="noStrike" kern="1200" cap="none" spc="0" normalizeH="0" baseline="0" noProof="0" dirty="0">
                <a:ln>
                  <a:noFill/>
                </a:ln>
                <a:solidFill>
                  <a:srgbClr val="2E4485"/>
                </a:solidFill>
                <a:effectLst/>
                <a:uLnTx/>
                <a:uFillTx/>
                <a:latin typeface="Tw Cen MT"/>
                <a:ea typeface="+mn-ea"/>
                <a:cs typeface="HelveticaNeue Condensed"/>
              </a:rPr>
              <a:t>Programa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600" b="1" i="0" u="none" strike="noStrike" kern="1200" cap="none" spc="0" normalizeH="0" baseline="0" noProof="0" dirty="0">
                <a:ln>
                  <a:noFill/>
                </a:ln>
                <a:solidFill>
                  <a:srgbClr val="2E4485"/>
                </a:solidFill>
                <a:effectLst/>
                <a:uLnTx/>
                <a:uFillTx/>
                <a:latin typeface="Tw Cen MT"/>
                <a:ea typeface="+mn-ea"/>
                <a:cs typeface="HelveticaNeue Condensed"/>
              </a:rPr>
              <a:t>METHODS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600" b="1" i="0" u="none" strike="noStrike" kern="1200" cap="none" spc="0" normalizeH="0" baseline="0" noProof="0" dirty="0">
                <a:ln>
                  <a:noFill/>
                </a:ln>
                <a:solidFill>
                  <a:srgbClr val="2E4485"/>
                </a:solidFill>
                <a:effectLst/>
                <a:uLnTx/>
                <a:uFillTx/>
                <a:latin typeface="Tw Cen MT"/>
                <a:ea typeface="+mn-ea"/>
                <a:cs typeface="HelveticaNeue Condensed"/>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BO" sz="1600" b="1" i="0" u="none" strike="noStrike" kern="1200" cap="none" spc="0" normalizeH="0" baseline="0" noProof="0" dirty="0">
                <a:ln>
                  <a:noFill/>
                </a:ln>
                <a:solidFill>
                  <a:srgbClr val="2E4485"/>
                </a:solidFill>
                <a:effectLst/>
                <a:uLnTx/>
                <a:uFillTx/>
                <a:latin typeface="Tw Cen MT"/>
                <a:ea typeface="+mn-ea"/>
                <a:cs typeface="HelveticaNeue Condensed"/>
              </a:rPr>
              <a:t>APPLICA-TIONS</a:t>
            </a:r>
          </a:p>
        </p:txBody>
      </p:sp>
      <p:sp>
        <p:nvSpPr>
          <p:cNvPr id="52" name="Rectangle 51"/>
          <p:cNvSpPr/>
          <p:nvPr/>
        </p:nvSpPr>
        <p:spPr>
          <a:xfrm>
            <a:off x="7815657" y="4692584"/>
            <a:ext cx="1470860" cy="914400"/>
          </a:xfrm>
          <a:prstGeom prst="rect">
            <a:avLst/>
          </a:prstGeom>
          <a:ln w="34925" cap="flat" cmpd="sng" algn="ctr">
            <a:solidFill>
              <a:srgbClr val="2E4485"/>
            </a:solidFill>
            <a:prstDash val="solid"/>
            <a:round/>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2E4485"/>
                </a:solidFill>
                <a:effectLst/>
                <a:uLnTx/>
                <a:uFillTx/>
                <a:latin typeface="Tw Cen MT"/>
                <a:ea typeface="+mn-ea"/>
                <a:cs typeface="HelveticaNeue Condensed"/>
              </a:rPr>
              <a:t>Environmental Outcomes</a:t>
            </a:r>
          </a:p>
        </p:txBody>
      </p:sp>
      <p:cxnSp>
        <p:nvCxnSpPr>
          <p:cNvPr id="53" name="Straight Arrow Connector 52"/>
          <p:cNvCxnSpPr/>
          <p:nvPr/>
        </p:nvCxnSpPr>
        <p:spPr>
          <a:xfrm>
            <a:off x="7471609" y="3351837"/>
            <a:ext cx="268706" cy="0"/>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2626907" y="4194048"/>
            <a:ext cx="247655" cy="0"/>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7555834" y="5136520"/>
            <a:ext cx="268706" cy="0"/>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9168070" y="4621570"/>
            <a:ext cx="538413" cy="382603"/>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9146494" y="3330583"/>
            <a:ext cx="619129" cy="467626"/>
          </a:xfrm>
          <a:prstGeom prst="straightConnector1">
            <a:avLst/>
          </a:prstGeom>
          <a:ln w="38100" cap="flat" cmpd="sng" algn="ctr">
            <a:solidFill>
              <a:srgbClr val="2E4485"/>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44" idx="2"/>
          </p:cNvCxnSpPr>
          <p:nvPr/>
        </p:nvCxnSpPr>
        <p:spPr>
          <a:xfrm>
            <a:off x="8441159" y="3901279"/>
            <a:ext cx="0" cy="720290"/>
          </a:xfrm>
          <a:prstGeom prst="straightConnector1">
            <a:avLst/>
          </a:prstGeom>
          <a:ln w="2540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9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ppt_x"/>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13201" y="621508"/>
            <a:ext cx="11247438" cy="1325562"/>
          </a:xfrm>
        </p:spPr>
        <p:txBody>
          <a:bodyPr>
            <a:noAutofit/>
          </a:bodyPr>
          <a:lstStyle/>
          <a:p>
            <a:r>
              <a:rPr lang="en-US" sz="3600" b="1" dirty="0"/>
              <a:t>Now the How</a:t>
            </a:r>
            <a:r>
              <a:rPr lang="en-US" sz="3600" dirty="0">
                <a:solidFill>
                  <a:srgbClr val="1F497D"/>
                </a:solidFill>
              </a:rPr>
              <a:t>…</a:t>
            </a:r>
            <a:br>
              <a:rPr lang="en-US" sz="5400" dirty="0"/>
            </a:br>
            <a:br>
              <a:rPr lang="en-US" dirty="0"/>
            </a:br>
            <a:endParaRPr lang="en-US" dirty="0"/>
          </a:p>
        </p:txBody>
      </p:sp>
      <p:sp>
        <p:nvSpPr>
          <p:cNvPr id="5" name="Content Placeholder 2"/>
          <p:cNvSpPr>
            <a:spLocks noGrp="1"/>
          </p:cNvSpPr>
          <p:nvPr>
            <p:ph sz="half" idx="4294967295"/>
          </p:nvPr>
        </p:nvSpPr>
        <p:spPr>
          <a:xfrm>
            <a:off x="918097" y="2614625"/>
            <a:ext cx="10845800" cy="4486275"/>
          </a:xfrm>
        </p:spPr>
        <p:txBody>
          <a:bodyPr>
            <a:normAutofit/>
          </a:bodyPr>
          <a:lstStyle/>
          <a:p>
            <a:pPr>
              <a:buFont typeface="Wingdings" panose="05000000000000000000" pitchFamily="2" charset="2"/>
              <a:buChar char="§"/>
            </a:pPr>
            <a:r>
              <a:rPr lang="en-US" altLang="en-US" sz="2400" dirty="0">
                <a:latin typeface="+mj-lt"/>
              </a:rPr>
              <a:t>A </a:t>
            </a:r>
            <a:r>
              <a:rPr lang="en-US" altLang="en-US" sz="2400" i="1" dirty="0">
                <a:solidFill>
                  <a:srgbClr val="00ADEF"/>
                </a:solidFill>
                <a:latin typeface="+mj-lt"/>
              </a:rPr>
              <a:t>method</a:t>
            </a:r>
            <a:r>
              <a:rPr lang="en-US" altLang="en-US" sz="2400" dirty="0">
                <a:latin typeface="+mj-lt"/>
              </a:rPr>
              <a:t> is a general process for influencing changes in the determinants of behavior and environmental conditions </a:t>
            </a:r>
          </a:p>
          <a:p>
            <a:pPr marL="0" indent="0" defTabSz="342900">
              <a:buNone/>
            </a:pPr>
            <a:r>
              <a:rPr lang="en-US" altLang="en-US" sz="2400" dirty="0">
                <a:latin typeface="+mj-lt"/>
              </a:rPr>
              <a:t>	(</a:t>
            </a:r>
            <a:r>
              <a:rPr lang="en-US" altLang="en-US" sz="2400" i="1" dirty="0">
                <a:solidFill>
                  <a:schemeClr val="accent2">
                    <a:lumMod val="75000"/>
                  </a:schemeClr>
                </a:solidFill>
                <a:latin typeface="+mj-lt"/>
              </a:rPr>
              <a:t>element of core functions</a:t>
            </a:r>
            <a:r>
              <a:rPr lang="en-US" altLang="en-US" sz="2400" dirty="0">
                <a:latin typeface="+mj-lt"/>
              </a:rPr>
              <a:t>)</a:t>
            </a:r>
          </a:p>
          <a:p>
            <a:pPr>
              <a:buFont typeface="Wingdings" panose="05000000000000000000" pitchFamily="2" charset="2"/>
              <a:buChar char="§"/>
            </a:pPr>
            <a:endParaRPr lang="en-US" altLang="en-US" sz="1200" dirty="0">
              <a:latin typeface="+mj-lt"/>
            </a:endParaRPr>
          </a:p>
          <a:p>
            <a:pPr>
              <a:buFont typeface="Wingdings" panose="05000000000000000000" pitchFamily="2" charset="2"/>
              <a:buChar char="§"/>
            </a:pPr>
            <a:r>
              <a:rPr lang="en-US" altLang="en-US" sz="2400" dirty="0">
                <a:latin typeface="+mj-lt"/>
              </a:rPr>
              <a:t>A </a:t>
            </a:r>
            <a:r>
              <a:rPr lang="en-US" altLang="en-US" sz="2400" i="1" dirty="0">
                <a:solidFill>
                  <a:srgbClr val="00ADEF"/>
                </a:solidFill>
                <a:latin typeface="+mj-lt"/>
              </a:rPr>
              <a:t>practical application</a:t>
            </a:r>
            <a:r>
              <a:rPr lang="en-US" altLang="en-US" sz="2400" dirty="0">
                <a:latin typeface="+mj-lt"/>
              </a:rPr>
              <a:t> is a concrete, real-word technique for the operationalizing methods in ways that fit with the intervention group and the context in which the intervention will be conducted</a:t>
            </a:r>
          </a:p>
          <a:p>
            <a:pPr marL="342900" lvl="1" indent="0">
              <a:buNone/>
            </a:pPr>
            <a:r>
              <a:rPr lang="en-US" altLang="en-US" sz="2000" i="1" dirty="0">
                <a:latin typeface="+mj-lt"/>
              </a:rPr>
              <a:t>=how you will present and deliver the theoretical method</a:t>
            </a:r>
          </a:p>
          <a:p>
            <a:pPr marL="342900" lvl="1" indent="0">
              <a:buNone/>
            </a:pPr>
            <a:endParaRPr lang="en-US" altLang="en-US" sz="1050" i="1" dirty="0">
              <a:latin typeface="+mj-lt"/>
            </a:endParaRPr>
          </a:p>
          <a:p>
            <a:pPr marL="342900" lvl="1" indent="0">
              <a:buNone/>
            </a:pPr>
            <a:r>
              <a:rPr lang="en-US" altLang="en-US" sz="2400" i="1" dirty="0">
                <a:solidFill>
                  <a:schemeClr val="accent2">
                    <a:lumMod val="75000"/>
                  </a:schemeClr>
                </a:solidFill>
                <a:latin typeface="+mj-lt"/>
              </a:rPr>
              <a:t>(Forms-</a:t>
            </a:r>
            <a:r>
              <a:rPr lang="en-US" sz="2400" i="1" dirty="0">
                <a:solidFill>
                  <a:schemeClr val="accent2">
                    <a:lumMod val="75000"/>
                  </a:schemeClr>
                </a:solidFill>
                <a:latin typeface="+mj-lt"/>
              </a:rPr>
              <a:t> activities that operationalize, carry out &amp; achieve the functions</a:t>
            </a:r>
            <a:r>
              <a:rPr lang="en-US" altLang="en-US" sz="2400" i="1" dirty="0">
                <a:solidFill>
                  <a:schemeClr val="accent2">
                    <a:lumMod val="75000"/>
                  </a:schemeClr>
                </a:solidFill>
                <a:latin typeface="+mj-lt"/>
              </a:rPr>
              <a:t>)</a:t>
            </a:r>
          </a:p>
        </p:txBody>
      </p:sp>
      <p:sp>
        <p:nvSpPr>
          <p:cNvPr id="4" name="Slide Number Placeholder 3"/>
          <p:cNvSpPr>
            <a:spLocks noGrp="1"/>
          </p:cNvSpPr>
          <p:nvPr>
            <p:ph type="sldNum" sz="quarter" idx="4294967295"/>
          </p:nvPr>
        </p:nvSpPr>
        <p:spPr>
          <a:xfrm>
            <a:off x="0" y="6248400"/>
            <a:ext cx="711200" cy="381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2CDD89C-9B7B-483B-B85C-9F4C5B5A58B8}"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69</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3" name="Rectangle 2">
            <a:extLst>
              <a:ext uri="{FF2B5EF4-FFF2-40B4-BE49-F238E27FC236}">
                <a16:creationId xmlns:a16="http://schemas.microsoft.com/office/drawing/2014/main" id="{E212F952-6DB9-4B89-B294-0566A1C5F581}"/>
              </a:ext>
            </a:extLst>
          </p:cNvPr>
          <p:cNvSpPr/>
          <p:nvPr/>
        </p:nvSpPr>
        <p:spPr>
          <a:xfrm>
            <a:off x="588962" y="1527859"/>
            <a:ext cx="1092245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Tw Cen MT"/>
                <a:ea typeface="+mn-ea"/>
                <a:cs typeface="+mn-cs"/>
              </a:rPr>
              <a:t>Implementation Strategies have change</a:t>
            </a:r>
            <a:r>
              <a:rPr kumimoji="0" lang="en-US" sz="3200" b="0" i="1" u="none" strike="noStrike" kern="1200" cap="none" spc="0" normalizeH="0" baseline="0" noProof="0" dirty="0">
                <a:ln>
                  <a:noFill/>
                </a:ln>
                <a:solidFill>
                  <a:srgbClr val="1F497D"/>
                </a:solidFill>
                <a:effectLst/>
                <a:uLnTx/>
                <a:uFillTx/>
                <a:latin typeface="Tw Cen MT"/>
                <a:ea typeface="+mn-ea"/>
                <a:cs typeface="+mn-cs"/>
              </a:rPr>
              <a:t> Methods </a:t>
            </a:r>
            <a:r>
              <a:rPr kumimoji="0" lang="en-US" sz="3200" b="0" i="0" u="none" strike="noStrike" kern="1200" cap="none" spc="0" normalizeH="0" baseline="0" noProof="0" dirty="0">
                <a:ln>
                  <a:noFill/>
                </a:ln>
                <a:solidFill>
                  <a:srgbClr val="1F497D"/>
                </a:solidFill>
                <a:effectLst/>
                <a:uLnTx/>
                <a:uFillTx/>
                <a:latin typeface="Tw Cen MT"/>
                <a:ea typeface="+mn-ea"/>
                <a:cs typeface="+mn-cs"/>
              </a:rPr>
              <a:t>and </a:t>
            </a:r>
            <a:r>
              <a:rPr kumimoji="0" lang="en-US" sz="3200" b="0" i="1" u="none" strike="noStrike" kern="1200" cap="none" spc="0" normalizeH="0" baseline="0" noProof="0" dirty="0">
                <a:ln>
                  <a:noFill/>
                </a:ln>
                <a:solidFill>
                  <a:srgbClr val="1F497D"/>
                </a:solidFill>
                <a:effectLst/>
                <a:uLnTx/>
                <a:uFillTx/>
                <a:latin typeface="Tw Cen MT"/>
                <a:ea typeface="+mn-ea"/>
                <a:cs typeface="+mn-cs"/>
              </a:rPr>
              <a:t>Practical Applications</a:t>
            </a:r>
            <a:endParaRPr kumimoji="0" lang="en-US" sz="32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147449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F60E7-67E9-E74F-8741-2485B6A34DD5}"/>
              </a:ext>
            </a:extLst>
          </p:cNvPr>
          <p:cNvSpPr>
            <a:spLocks noGrp="1"/>
          </p:cNvSpPr>
          <p:nvPr>
            <p:ph type="sldNum" sz="quarter" idx="12"/>
          </p:nvPr>
        </p:nvSpPr>
        <p:spPr/>
        <p:txBody>
          <a:bodyPr/>
          <a:lstStyle/>
          <a:p>
            <a:fld id="{B5CD95D6-22C9-A24E-B2E2-43160CF605BE}" type="slidenum">
              <a:rPr lang="en-US" smtClean="0"/>
              <a:t>7</a:t>
            </a:fld>
            <a:endParaRPr lang="en-US" dirty="0"/>
          </a:p>
        </p:txBody>
      </p:sp>
      <p:graphicFrame>
        <p:nvGraphicFramePr>
          <p:cNvPr id="9" name="Diagram 8">
            <a:extLst>
              <a:ext uri="{FF2B5EF4-FFF2-40B4-BE49-F238E27FC236}">
                <a16:creationId xmlns:a16="http://schemas.microsoft.com/office/drawing/2014/main" id="{8858C88E-B030-C646-8E53-E5D8C870AD84}"/>
              </a:ext>
            </a:extLst>
          </p:cNvPr>
          <p:cNvGraphicFramePr/>
          <p:nvPr/>
        </p:nvGraphicFramePr>
        <p:xfrm>
          <a:off x="2454064" y="2430737"/>
          <a:ext cx="7283872" cy="4108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4945DE5F-CDD9-0040-B15E-39EBBBE9B691}"/>
              </a:ext>
            </a:extLst>
          </p:cNvPr>
          <p:cNvSpPr>
            <a:spLocks noGrp="1"/>
          </p:cNvSpPr>
          <p:nvPr>
            <p:ph type="title"/>
          </p:nvPr>
        </p:nvSpPr>
        <p:spPr>
          <a:xfrm>
            <a:off x="20160" y="489788"/>
            <a:ext cx="12188952" cy="1371600"/>
          </a:xfrm>
          <a:solidFill>
            <a:schemeClr val="accent1">
              <a:lumMod val="20000"/>
              <a:lumOff val="80000"/>
            </a:schemeClr>
          </a:solidFill>
        </p:spPr>
        <p:txBody>
          <a:bodyPr>
            <a:normAutofit/>
          </a:bodyPr>
          <a:lstStyle/>
          <a:p>
            <a:r>
              <a:rPr lang="en-US" sz="3200" b="1" dirty="0"/>
              <a:t>Assessing HPV Vaccination in Adolescents </a:t>
            </a:r>
            <a:br>
              <a:rPr lang="en-US" sz="3200" b="1" dirty="0"/>
            </a:br>
            <a:r>
              <a:rPr lang="en-US" sz="3200" b="1" dirty="0"/>
              <a:t>Targeting Mothers through a Telephone Hotline</a:t>
            </a:r>
          </a:p>
        </p:txBody>
      </p:sp>
    </p:spTree>
    <p:extLst>
      <p:ext uri="{BB962C8B-B14F-4D97-AF65-F5344CB8AC3E}">
        <p14:creationId xmlns:p14="http://schemas.microsoft.com/office/powerpoint/2010/main" val="3717323613"/>
      </p:ext>
    </p:extLst>
  </p:cSld>
  <p:clrMapOvr>
    <a:masterClrMapping/>
  </p:clrMapOvr>
  <mc:AlternateContent xmlns:mc="http://schemas.openxmlformats.org/markup-compatibility/2006" xmlns:p14="http://schemas.microsoft.com/office/powerpoint/2010/main">
    <mc:Choice Requires="p14">
      <p:transition spd="slow" p14:dur="2000" advTm="25010"/>
    </mc:Choice>
    <mc:Fallback xmlns="">
      <p:transition spd="slow" advTm="2501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283464" y="137160"/>
            <a:ext cx="10412413" cy="1223963"/>
          </a:xfrm>
        </p:spPr>
        <p:txBody>
          <a:bodyPr>
            <a:normAutofit/>
          </a:bodyPr>
          <a:lstStyle/>
          <a:p>
            <a:r>
              <a:rPr lang="en-US" sz="4000" b="1" dirty="0"/>
              <a:t>Step 3: </a:t>
            </a:r>
            <a:r>
              <a:rPr lang="en-US" sz="4000" dirty="0"/>
              <a:t>Program Design</a:t>
            </a:r>
          </a:p>
        </p:txBody>
      </p:sp>
      <p:sp>
        <p:nvSpPr>
          <p:cNvPr id="125955" name="Rectangle 3"/>
          <p:cNvSpPr>
            <a:spLocks noGrp="1" noChangeArrowheads="1"/>
          </p:cNvSpPr>
          <p:nvPr>
            <p:ph idx="4294967295"/>
          </p:nvPr>
        </p:nvSpPr>
        <p:spPr>
          <a:xfrm>
            <a:off x="437198" y="1643062"/>
            <a:ext cx="6663690" cy="3800475"/>
          </a:xfrm>
        </p:spPr>
        <p:txBody>
          <a:bodyPr>
            <a:normAutofit/>
          </a:bodyPr>
          <a:lstStyle/>
          <a:p>
            <a:pPr marL="457200" indent="-457200">
              <a:buClr>
                <a:schemeClr val="tx1"/>
              </a:buClr>
              <a:buFont typeface="+mj-lt"/>
              <a:buAutoNum type="arabicPeriod"/>
            </a:pPr>
            <a:r>
              <a:rPr lang="en-US" sz="2800" dirty="0">
                <a:latin typeface="+mj-lt"/>
              </a:rPr>
              <a:t>Generate program themes, components, and scope and sequence</a:t>
            </a:r>
          </a:p>
          <a:p>
            <a:pPr marL="457200" indent="-457200">
              <a:buClr>
                <a:schemeClr val="tx1"/>
              </a:buClr>
              <a:buFont typeface="+mj-lt"/>
              <a:buAutoNum type="arabicPeriod"/>
            </a:pPr>
            <a:r>
              <a:rPr lang="en-US" sz="2800" dirty="0">
                <a:latin typeface="+mj-lt"/>
              </a:rPr>
              <a:t>Choose theory- and evidence-based </a:t>
            </a:r>
            <a:r>
              <a:rPr lang="en-US" sz="2800" b="1" dirty="0">
                <a:solidFill>
                  <a:srgbClr val="00ADEF"/>
                </a:solidFill>
                <a:latin typeface="+mj-lt"/>
              </a:rPr>
              <a:t>change</a:t>
            </a:r>
            <a:r>
              <a:rPr lang="en-US" sz="2800" dirty="0">
                <a:latin typeface="+mj-lt"/>
              </a:rPr>
              <a:t> </a:t>
            </a:r>
            <a:r>
              <a:rPr lang="en-US" sz="2800" b="1" dirty="0">
                <a:solidFill>
                  <a:srgbClr val="00ADEF"/>
                </a:solidFill>
                <a:latin typeface="+mj-lt"/>
              </a:rPr>
              <a:t>methods </a:t>
            </a:r>
          </a:p>
          <a:p>
            <a:pPr marL="457200" indent="-457200">
              <a:buClr>
                <a:schemeClr val="tx1"/>
              </a:buClr>
              <a:buFont typeface="+mj-lt"/>
              <a:buAutoNum type="arabicPeriod"/>
            </a:pPr>
            <a:r>
              <a:rPr lang="en-US" sz="2800" dirty="0">
                <a:latin typeface="+mj-lt"/>
              </a:rPr>
              <a:t>Select or design </a:t>
            </a:r>
            <a:r>
              <a:rPr lang="en-US" sz="2800" b="1" dirty="0">
                <a:solidFill>
                  <a:srgbClr val="00ADEF"/>
                </a:solidFill>
                <a:latin typeface="+mj-lt"/>
              </a:rPr>
              <a:t>practical applications</a:t>
            </a:r>
            <a:r>
              <a:rPr lang="en-US" sz="2800" dirty="0">
                <a:solidFill>
                  <a:srgbClr val="00ADEF"/>
                </a:solidFill>
                <a:latin typeface="+mj-lt"/>
              </a:rPr>
              <a:t> </a:t>
            </a:r>
            <a:br>
              <a:rPr lang="en-US" sz="2800" dirty="0">
                <a:solidFill>
                  <a:srgbClr val="00ADEF"/>
                </a:solidFill>
                <a:latin typeface="+mj-lt"/>
              </a:rPr>
            </a:br>
            <a:r>
              <a:rPr lang="en-US" sz="2800" dirty="0">
                <a:latin typeface="+mj-lt"/>
              </a:rPr>
              <a:t>to deliver change methods</a:t>
            </a:r>
          </a:p>
        </p:txBody>
      </p:sp>
      <p:pic>
        <p:nvPicPr>
          <p:cNvPr id="3076" name="Picture 4" descr="Image result for design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1600200"/>
            <a:ext cx="23622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3048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864" y="417622"/>
            <a:ext cx="8516938" cy="669925"/>
          </a:xfrm>
        </p:spPr>
        <p:txBody>
          <a:bodyPr>
            <a:normAutofit fontScale="90000"/>
          </a:bodyPr>
          <a:lstStyle/>
          <a:p>
            <a:r>
              <a:rPr lang="en-US" sz="3600" dirty="0">
                <a:solidFill>
                  <a:srgbClr val="1F497D"/>
                </a:solidFill>
              </a:rPr>
              <a:t>Selecting Theoretical Change Methods:          </a:t>
            </a:r>
            <a:r>
              <a:rPr lang="en-US" sz="2200" i="1" dirty="0">
                <a:solidFill>
                  <a:srgbClr val="1F497D"/>
                </a:solidFill>
              </a:rPr>
              <a:t>Taxonomy of Behavior Change Methods </a:t>
            </a:r>
            <a:r>
              <a:rPr lang="en-US" sz="2000" dirty="0">
                <a:solidFill>
                  <a:srgbClr val="1F497D"/>
                </a:solidFill>
              </a:rPr>
              <a:t>(Kok et al., 2016)</a:t>
            </a:r>
            <a:endParaRPr lang="en-US" sz="3100" dirty="0">
              <a:solidFill>
                <a:srgbClr val="1F497D"/>
              </a:solidFill>
            </a:endParaRPr>
          </a:p>
        </p:txBody>
      </p:sp>
      <p:sp>
        <p:nvSpPr>
          <p:cNvPr id="3" name="Content Placeholder 2"/>
          <p:cNvSpPr>
            <a:spLocks noGrp="1"/>
          </p:cNvSpPr>
          <p:nvPr>
            <p:ph idx="4294967295"/>
          </p:nvPr>
        </p:nvSpPr>
        <p:spPr>
          <a:xfrm>
            <a:off x="159843" y="1707007"/>
            <a:ext cx="7360920" cy="5429250"/>
          </a:xfrm>
        </p:spPr>
        <p:txBody>
          <a:bodyPr>
            <a:normAutofit fontScale="25000" lnSpcReduction="20000"/>
          </a:bodyPr>
          <a:lstStyle/>
          <a:p>
            <a:pPr marL="0" indent="0">
              <a:buNone/>
            </a:pPr>
            <a:r>
              <a:rPr lang="en-US" sz="9600" dirty="0">
                <a:solidFill>
                  <a:schemeClr val="accent2"/>
                </a:solidFill>
                <a:latin typeface="+mj-lt"/>
              </a:rPr>
              <a:t>Basic methods for </a:t>
            </a:r>
            <a:r>
              <a:rPr lang="en-US" sz="9600" u="sng" dirty="0">
                <a:solidFill>
                  <a:schemeClr val="accent2"/>
                </a:solidFill>
                <a:latin typeface="+mj-lt"/>
              </a:rPr>
              <a:t>individual level</a:t>
            </a:r>
            <a:r>
              <a:rPr lang="en-US" sz="9600" dirty="0">
                <a:solidFill>
                  <a:schemeClr val="accent2"/>
                </a:solidFill>
                <a:latin typeface="+mj-lt"/>
              </a:rPr>
              <a:t>:</a:t>
            </a:r>
            <a:r>
              <a:rPr lang="en-US" sz="9600" dirty="0">
                <a:latin typeface="+mj-lt"/>
              </a:rPr>
              <a:t>  </a:t>
            </a:r>
            <a:r>
              <a:rPr lang="en-US" sz="9600" i="1" dirty="0">
                <a:latin typeface="+mj-lt"/>
              </a:rPr>
              <a:t> </a:t>
            </a:r>
          </a:p>
          <a:p>
            <a:pPr lvl="1">
              <a:buFont typeface="Wingdings" panose="05000000000000000000" pitchFamily="2" charset="2"/>
              <a:buChar char="ü"/>
            </a:pPr>
            <a:r>
              <a:rPr lang="en-US" sz="8000" i="1" dirty="0">
                <a:latin typeface="+mj-lt"/>
              </a:rPr>
              <a:t>Modeling (SCT): </a:t>
            </a:r>
            <a:r>
              <a:rPr lang="en-US" sz="8000" dirty="0">
                <a:latin typeface="+mj-lt"/>
              </a:rPr>
              <a:t>providing an appropriate model being reinforced for desired action</a:t>
            </a:r>
          </a:p>
          <a:p>
            <a:pPr lvl="1">
              <a:buFont typeface="Wingdings" panose="05000000000000000000" pitchFamily="2" charset="2"/>
              <a:buChar char="ü"/>
            </a:pPr>
            <a:r>
              <a:rPr lang="en-US" sz="8000" i="1" dirty="0">
                <a:latin typeface="+mj-lt"/>
              </a:rPr>
              <a:t>Active Learning (SCT): </a:t>
            </a:r>
            <a:r>
              <a:rPr lang="en-US" sz="8000" dirty="0">
                <a:latin typeface="+mj-lt"/>
              </a:rPr>
              <a:t>encouraging learning from activity-based experience</a:t>
            </a:r>
          </a:p>
          <a:p>
            <a:pPr lvl="1">
              <a:buFont typeface="Wingdings" panose="05000000000000000000" pitchFamily="2" charset="2"/>
              <a:buChar char="ü"/>
            </a:pPr>
            <a:r>
              <a:rPr lang="en-US" sz="8000" i="1" dirty="0">
                <a:latin typeface="+mj-lt"/>
              </a:rPr>
              <a:t>Tailoring (Trans-Theoretical Model)</a:t>
            </a:r>
          </a:p>
          <a:p>
            <a:pPr marL="0" indent="0">
              <a:buNone/>
            </a:pPr>
            <a:endParaRPr lang="en-US" sz="9800" dirty="0">
              <a:solidFill>
                <a:schemeClr val="accent2"/>
              </a:solidFill>
              <a:latin typeface="+mj-lt"/>
            </a:endParaRPr>
          </a:p>
          <a:p>
            <a:pPr marL="0" indent="0">
              <a:buNone/>
            </a:pPr>
            <a:r>
              <a:rPr lang="en-US" sz="9800" dirty="0">
                <a:solidFill>
                  <a:schemeClr val="accent2"/>
                </a:solidFill>
                <a:latin typeface="+mj-lt"/>
              </a:rPr>
              <a:t>Basic methods for </a:t>
            </a:r>
            <a:r>
              <a:rPr lang="en-US" sz="9800" u="sng" dirty="0">
                <a:solidFill>
                  <a:schemeClr val="accent2"/>
                </a:solidFill>
                <a:latin typeface="+mj-lt"/>
              </a:rPr>
              <a:t>environmental conditions</a:t>
            </a:r>
          </a:p>
          <a:p>
            <a:pPr lvl="1">
              <a:buFont typeface="Arial" panose="020B0604020202020204" pitchFamily="34" charset="0"/>
              <a:buChar char="•"/>
            </a:pPr>
            <a:r>
              <a:rPr lang="en-US" sz="8000" i="1" dirty="0">
                <a:latin typeface="+mj-lt"/>
              </a:rPr>
              <a:t>Systems Change (Systems Theory): </a:t>
            </a:r>
            <a:r>
              <a:rPr lang="en-US" sz="6400" dirty="0">
                <a:latin typeface="+mj-lt"/>
              </a:rPr>
              <a:t>Change elements and relationship among elements of a system at any level (aka: structural redesign)</a:t>
            </a:r>
          </a:p>
          <a:p>
            <a:pPr lvl="1">
              <a:buFont typeface="Arial" panose="020B0604020202020204" pitchFamily="34" charset="0"/>
              <a:buChar char="•"/>
            </a:pPr>
            <a:r>
              <a:rPr lang="en-US" sz="8000" i="1" dirty="0">
                <a:latin typeface="+mj-lt"/>
              </a:rPr>
              <a:t>Participatory Problem Solving (Org Dev. Theories):  </a:t>
            </a:r>
            <a:r>
              <a:rPr lang="en-US" sz="6400" dirty="0">
                <a:latin typeface="+mj-lt"/>
              </a:rPr>
              <a:t>Diagnosing the problem, generating solutions, developing priorities, making action plan, &amp; obtaining feedback after implementing plan</a:t>
            </a:r>
            <a:r>
              <a:rPr lang="en-US" sz="8000" dirty="0">
                <a:latin typeface="+mj-lt"/>
              </a:rPr>
              <a:t>.</a:t>
            </a:r>
            <a:endParaRPr lang="en-US" sz="8000" i="1" dirty="0">
              <a:latin typeface="+mj-lt"/>
            </a:endParaRPr>
          </a:p>
          <a:p>
            <a:pPr lvl="1">
              <a:buFont typeface="Arial" panose="020B0604020202020204" pitchFamily="34" charset="0"/>
              <a:buChar char="•"/>
            </a:pPr>
            <a:r>
              <a:rPr lang="en-US" sz="8000" i="1" dirty="0">
                <a:latin typeface="+mj-lt"/>
              </a:rPr>
              <a:t>Advocacy &amp; Lobbying (e.g., Agenda Building Theory): </a:t>
            </a:r>
            <a:r>
              <a:rPr lang="en-US" sz="6400" dirty="0">
                <a:latin typeface="+mj-lt"/>
              </a:rPr>
              <a:t>Arguing and mobilizing resources on behalf of a particular change</a:t>
            </a:r>
          </a:p>
          <a:p>
            <a:pPr lvl="1">
              <a:buFont typeface="Arial" panose="020B0604020202020204" pitchFamily="34" charset="0"/>
              <a:buChar char="•"/>
            </a:pPr>
            <a:r>
              <a:rPr lang="en-US" sz="8000" i="1" dirty="0">
                <a:latin typeface="+mj-lt"/>
              </a:rPr>
              <a:t>Technical Assistance </a:t>
            </a:r>
            <a:r>
              <a:rPr lang="en-US" sz="5600" i="1" dirty="0">
                <a:latin typeface="+mj-lt"/>
              </a:rPr>
              <a:t>(e.g., Diff. of Innovations)</a:t>
            </a:r>
            <a:r>
              <a:rPr lang="en-US" sz="8000" i="1" dirty="0">
                <a:latin typeface="+mj-lt"/>
              </a:rPr>
              <a:t>:  </a:t>
            </a:r>
            <a:r>
              <a:rPr lang="en-US" sz="6400" dirty="0">
                <a:latin typeface="+mj-lt"/>
              </a:rPr>
              <a:t>Providing technical means to achieve desired behavior.</a:t>
            </a:r>
          </a:p>
          <a:p>
            <a:pPr>
              <a:buFont typeface="Arial" panose="020B0604020202020204" pitchFamily="34" charset="0"/>
              <a:buChar char="•"/>
            </a:pPr>
            <a:endParaRPr lang="en-US" sz="2800" u="sng" dirty="0">
              <a:latin typeface="+mj-lt"/>
            </a:endParaRPr>
          </a:p>
        </p:txBody>
      </p:sp>
      <p:sp>
        <p:nvSpPr>
          <p:cNvPr id="4" name="Slide Number Placeholder 3"/>
          <p:cNvSpPr>
            <a:spLocks noGrp="1"/>
          </p:cNvSpPr>
          <p:nvPr>
            <p:ph type="sldNum" sz="quarter" idx="4294967295"/>
          </p:nvPr>
        </p:nvSpPr>
        <p:spPr>
          <a:xfrm>
            <a:off x="0" y="6248400"/>
            <a:ext cx="711200" cy="381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2CDD89C-9B7B-483B-B85C-9F4C5B5A58B8}"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400" b="1" i="0" u="none" strike="noStrike" kern="1200" cap="none" spc="0" normalizeH="0" baseline="0" noProof="0">
              <a:ln>
                <a:noFill/>
              </a:ln>
              <a:solidFill>
                <a:srgbClr val="FFFFFF"/>
              </a:solidFill>
              <a:effectLst/>
              <a:uLnTx/>
              <a:uFillTx/>
              <a:latin typeface="Tw Cen MT"/>
              <a:ea typeface="+mn-ea"/>
              <a:cs typeface="+mn-cs"/>
            </a:endParaRPr>
          </a:p>
        </p:txBody>
      </p:sp>
      <p:sp>
        <p:nvSpPr>
          <p:cNvPr id="5" name="Rectangle 4"/>
          <p:cNvSpPr/>
          <p:nvPr/>
        </p:nvSpPr>
        <p:spPr>
          <a:xfrm>
            <a:off x="7807103" y="3175035"/>
            <a:ext cx="3533502" cy="3354765"/>
          </a:xfrm>
          <a:prstGeom prst="rect">
            <a:avLst/>
          </a:prstGeom>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Methods also organized by </a:t>
            </a:r>
            <a:r>
              <a:rPr kumimoji="0" lang="en-US" sz="2000" b="0" i="1" u="sng" strike="noStrike" kern="1200" cap="none" spc="0" normalizeH="0" baseline="0" noProof="0" dirty="0">
                <a:ln>
                  <a:noFill/>
                </a:ln>
                <a:solidFill>
                  <a:prstClr val="black"/>
                </a:solidFill>
                <a:effectLst/>
                <a:uLnTx/>
                <a:uFillTx/>
                <a:latin typeface="Tw Cen MT"/>
                <a:ea typeface="+mn-ea"/>
                <a:cs typeface="+mn-cs"/>
              </a:rPr>
              <a:t>Determinants </a:t>
            </a:r>
            <a:r>
              <a:rPr kumimoji="0" lang="en-US" sz="1800" b="0" i="0" u="none" strike="noStrike" kern="1200" cap="none" spc="0" normalizeH="0" baseline="0" noProof="0" dirty="0">
                <a:ln>
                  <a:noFill/>
                </a:ln>
                <a:solidFill>
                  <a:prstClr val="black"/>
                </a:solidFill>
                <a:effectLst/>
                <a:uLnTx/>
                <a:uFillTx/>
                <a:latin typeface="Tw Cen MT"/>
                <a:ea typeface="+mn-ea"/>
                <a:cs typeface="+mn-cs"/>
              </a:rPr>
              <a:t>(e.g., methods for increasing knowledge, awareness, social norms)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sng" strike="noStrike" kern="1200" cap="none" spc="0" normalizeH="0" baseline="0" noProof="0" dirty="0">
                <a:ln>
                  <a:noFill/>
                </a:ln>
                <a:solidFill>
                  <a:prstClr val="black"/>
                </a:solidFill>
                <a:effectLst/>
                <a:uLnTx/>
                <a:uFillTx/>
                <a:latin typeface="Tw Cen MT"/>
                <a:ea typeface="+mn-ea"/>
                <a:cs typeface="+mn-cs"/>
              </a:rPr>
              <a:t>Parameters for use </a:t>
            </a:r>
            <a:r>
              <a:rPr kumimoji="0" lang="en-US" sz="2000" b="0" i="0" u="none" strike="noStrike" kern="1200" cap="none" spc="0" normalizeH="0" baseline="0" noProof="0" dirty="0">
                <a:ln>
                  <a:noFill/>
                </a:ln>
                <a:solidFill>
                  <a:prstClr val="black"/>
                </a:solidFill>
                <a:effectLst/>
                <a:uLnTx/>
                <a:uFillTx/>
                <a:latin typeface="Tw Cen MT"/>
                <a:ea typeface="+mn-ea"/>
                <a:cs typeface="+mn-cs"/>
              </a:rPr>
              <a:t>of method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Method—modeling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Parameters for use—attention, remembrance, reinforcement of model, identification with model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1698" y="1609597"/>
            <a:ext cx="1700408" cy="1453643"/>
          </a:xfrm>
          <a:prstGeom prst="rect">
            <a:avLst/>
          </a:prstGeom>
        </p:spPr>
      </p:pic>
    </p:spTree>
    <p:extLst>
      <p:ext uri="{BB962C8B-B14F-4D97-AF65-F5344CB8AC3E}">
        <p14:creationId xmlns:p14="http://schemas.microsoft.com/office/powerpoint/2010/main" val="280975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idx="4294967295"/>
          </p:nvPr>
        </p:nvSpPr>
        <p:spPr>
          <a:xfrm>
            <a:off x="210312" y="514414"/>
            <a:ext cx="9977438" cy="836612"/>
          </a:xfrm>
        </p:spPr>
        <p:txBody>
          <a:bodyPr>
            <a:noAutofit/>
          </a:bodyPr>
          <a:lstStyle/>
          <a:p>
            <a:pPr eaLnBrk="1" hangingPunct="1"/>
            <a:r>
              <a:rPr lang="en-US" sz="4000" dirty="0">
                <a:solidFill>
                  <a:srgbClr val="1F497D"/>
                </a:solidFill>
              </a:rPr>
              <a:t>Re-engineering school cafeteria serving lines</a:t>
            </a:r>
            <a:br>
              <a:rPr lang="en-US" sz="3600" i="1" dirty="0">
                <a:solidFill>
                  <a:schemeClr val="tx1"/>
                </a:solidFill>
              </a:rPr>
            </a:br>
            <a:endParaRPr lang="en-US" sz="3600" dirty="0">
              <a:solidFill>
                <a:schemeClr val="tx1"/>
              </a:solidFill>
            </a:endParaRPr>
          </a:p>
        </p:txBody>
      </p:sp>
      <p:pic>
        <p:nvPicPr>
          <p:cNvPr id="2050" name="Picture 2" descr="http://www.squaremeals.org/portals/8/files/Meal%20Pattern%20Rollout/Lantrip%20Elementary%20School.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328" y="3628010"/>
            <a:ext cx="4515132" cy="3080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2364" y="1568556"/>
            <a:ext cx="7366561"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855"/>
                </a:solidFill>
                <a:effectLst/>
                <a:uLnTx/>
                <a:uFillTx/>
                <a:latin typeface="Tw Cen MT"/>
                <a:ea typeface="+mn-ea"/>
                <a:cs typeface="+mn-cs"/>
              </a:rPr>
              <a:t>Behavioral outcome: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a:ea typeface="+mn-ea"/>
                <a:cs typeface="+mn-cs"/>
              </a:rPr>
              <a:t>Students eat fruit and vegetables daily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2855"/>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855"/>
                </a:solidFill>
                <a:effectLst/>
                <a:uLnTx/>
                <a:uFillTx/>
                <a:latin typeface="Tw Cen MT"/>
                <a:ea typeface="+mn-ea"/>
                <a:cs typeface="+mn-cs"/>
              </a:rPr>
              <a:t>Environmental condition/outcome: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w Cen MT"/>
                <a:ea typeface="+mn-ea"/>
                <a:cs typeface="+mn-cs"/>
              </a:rPr>
              <a:t>School cafeterias promote consumption of fruit and vegetable</a:t>
            </a:r>
          </a:p>
        </p:txBody>
      </p:sp>
      <p:sp>
        <p:nvSpPr>
          <p:cNvPr id="6" name="TextBox 5"/>
          <p:cNvSpPr txBox="1"/>
          <p:nvPr/>
        </p:nvSpPr>
        <p:spPr>
          <a:xfrm>
            <a:off x="7466546" y="2743200"/>
            <a:ext cx="4248532"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855"/>
                </a:solidFill>
                <a:effectLst/>
                <a:uLnTx/>
                <a:uFillTx/>
                <a:latin typeface="Calibri" panose="020F0502020204030204" pitchFamily="34" charset="0"/>
                <a:ea typeface="+mn-ea"/>
                <a:cs typeface="Calibri" panose="020F0502020204030204" pitchFamily="34" charset="0"/>
              </a:rPr>
              <a:t>Environmental </a:t>
            </a:r>
            <a:r>
              <a:rPr kumimoji="0" lang="en-US" sz="2400" b="1" i="0" u="none" strike="noStrike" kern="1200" cap="none" spc="0" normalizeH="0" baseline="0" noProof="0" dirty="0">
                <a:ln>
                  <a:noFill/>
                </a:ln>
                <a:solidFill>
                  <a:srgbClr val="002855"/>
                </a:solidFill>
                <a:effectLst/>
                <a:uLnTx/>
                <a:uFillTx/>
                <a:latin typeface="Tw Cen MT"/>
                <a:ea typeface="+mn-ea"/>
                <a:cs typeface="+mn-cs"/>
              </a:rPr>
              <a:t>Change Method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Structural Redesign (Systems theory change)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Nudging (Behavioral Economics)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Stimulus Control (Theories of Automatic/Impulsive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1200" cap="none" spc="0" normalizeH="0" baseline="0" noProof="0" dirty="0">
              <a:ln>
                <a:noFill/>
              </a:ln>
              <a:solidFill>
                <a:srgbClr val="002855"/>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855"/>
                </a:solidFill>
                <a:effectLst/>
                <a:uLnTx/>
                <a:uFillTx/>
                <a:latin typeface="Tw Cen MT"/>
                <a:ea typeface="+mn-ea"/>
                <a:cs typeface="+mn-cs"/>
              </a:rPr>
              <a:t>Practical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w Cen MT"/>
                <a:ea typeface="+mn-ea"/>
                <a:cs typeface="+mn-cs"/>
              </a:rPr>
              <a:t>Reengineering of serving line to promote FV first</a:t>
            </a:r>
          </a:p>
        </p:txBody>
      </p:sp>
      <p:sp>
        <p:nvSpPr>
          <p:cNvPr id="3" name="TextBox 2"/>
          <p:cNvSpPr txBox="1"/>
          <p:nvPr/>
        </p:nvSpPr>
        <p:spPr>
          <a:xfrm>
            <a:off x="1524000" y="6356746"/>
            <a:ext cx="8353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white"/>
                </a:solidFill>
                <a:effectLst/>
                <a:uLnTx/>
                <a:uFillTx/>
                <a:latin typeface="Tw Cen MT"/>
                <a:ea typeface="+mn-ea"/>
                <a:cs typeface="+mn-cs"/>
              </a:rPr>
              <a:t>Frerichs</a:t>
            </a:r>
            <a:r>
              <a:rPr kumimoji="0" lang="en-US" sz="1400" b="0" i="1" u="none" strike="noStrike" kern="1200" cap="none" spc="0" normalizeH="0" baseline="0" noProof="0" dirty="0">
                <a:ln>
                  <a:noFill/>
                </a:ln>
                <a:solidFill>
                  <a:prstClr val="white"/>
                </a:solidFill>
                <a:effectLst/>
                <a:uLnTx/>
                <a:uFillTx/>
                <a:latin typeface="Tw Cen MT"/>
                <a:ea typeface="+mn-ea"/>
                <a:cs typeface="+mn-cs"/>
              </a:rPr>
              <a:t> et al (2015): Influence of school architecture and design on healthy eating: review of evidence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Tw Cen MT"/>
                <a:ea typeface="+mn-ea"/>
                <a:cs typeface="+mn-cs"/>
              </a:rPr>
              <a:t>(AJPH, 2015) </a:t>
            </a:r>
          </a:p>
        </p:txBody>
      </p:sp>
    </p:spTree>
    <p:custDataLst>
      <p:tags r:id="rId1"/>
    </p:custDataLst>
    <p:extLst>
      <p:ext uri="{BB962C8B-B14F-4D97-AF65-F5344CB8AC3E}">
        <p14:creationId xmlns:p14="http://schemas.microsoft.com/office/powerpoint/2010/main" val="1708041346"/>
      </p:ext>
    </p:extLst>
  </p:cSld>
  <p:clrMapOvr>
    <a:masterClrMapping/>
  </p:clrMapOvr>
  <mc:AlternateContent xmlns:mc="http://schemas.openxmlformats.org/markup-compatibility/2006" xmlns:p14="http://schemas.microsoft.com/office/powerpoint/2010/main">
    <mc:Choice Requires="p14">
      <p:transition spd="slow" p14:dur="2000" advTm="100630"/>
    </mc:Choice>
    <mc:Fallback xmlns="">
      <p:transition spd="slow" advTm="10063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37243" y="907470"/>
          <a:ext cx="11292805" cy="4276146"/>
        </p:xfrm>
        <a:graphic>
          <a:graphicData uri="http://schemas.openxmlformats.org/drawingml/2006/table">
            <a:tbl>
              <a:tblPr firstRow="1" bandRow="1">
                <a:tableStyleId>{5C22544A-7EE6-4342-B048-85BDC9FD1C3A}</a:tableStyleId>
              </a:tblPr>
              <a:tblGrid>
                <a:gridCol w="4268622">
                  <a:extLst>
                    <a:ext uri="{9D8B030D-6E8A-4147-A177-3AD203B41FA5}">
                      <a16:colId xmlns:a16="http://schemas.microsoft.com/office/drawing/2014/main" val="20000"/>
                    </a:ext>
                  </a:extLst>
                </a:gridCol>
                <a:gridCol w="2236611">
                  <a:extLst>
                    <a:ext uri="{9D8B030D-6E8A-4147-A177-3AD203B41FA5}">
                      <a16:colId xmlns:a16="http://schemas.microsoft.com/office/drawing/2014/main" val="3140818644"/>
                    </a:ext>
                  </a:extLst>
                </a:gridCol>
                <a:gridCol w="4787572">
                  <a:extLst>
                    <a:ext uri="{9D8B030D-6E8A-4147-A177-3AD203B41FA5}">
                      <a16:colId xmlns:a16="http://schemas.microsoft.com/office/drawing/2014/main" val="20002"/>
                    </a:ext>
                  </a:extLst>
                </a:gridCol>
              </a:tblGrid>
              <a:tr h="293765">
                <a:tc>
                  <a:txBody>
                    <a:bodyPr/>
                    <a:lstStyle/>
                    <a:p>
                      <a:pPr algn="l"/>
                      <a:r>
                        <a:rPr lang="en-US" sz="1400" dirty="0"/>
                        <a:t># OBJECTIVE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METHOD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PRACTICAL APPLICATION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3765">
                <a:tc gridSpan="3">
                  <a:txBody>
                    <a:bodyPr/>
                    <a:lstStyle/>
                    <a:p>
                      <a:pPr algn="l"/>
                      <a:r>
                        <a:rPr lang="en-US" sz="1400" b="1" dirty="0"/>
                        <a:t>KNOWLEDGE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1"/>
                  </a:ext>
                </a:extLst>
              </a:tr>
              <a:tr h="2012289">
                <a:tc>
                  <a:txBody>
                    <a:bodyPr/>
                    <a:lstStyle/>
                    <a:p>
                      <a:pPr marL="0" marR="0" indent="0" algn="l">
                        <a:lnSpc>
                          <a:spcPct val="100000"/>
                        </a:lnSpc>
                        <a:spcBef>
                          <a:spcPts val="0"/>
                        </a:spcBef>
                        <a:spcAft>
                          <a:spcPts val="0"/>
                        </a:spcAft>
                        <a:buFont typeface="Arial" panose="020B0604020202020204" pitchFamily="34" charset="0"/>
                        <a:buNone/>
                      </a:pPr>
                      <a:r>
                        <a:rPr lang="en-US" sz="1400" b="1" dirty="0">
                          <a:effectLst/>
                        </a:rPr>
                        <a:t>K.2a: </a:t>
                      </a:r>
                      <a:r>
                        <a:rPr lang="en-US" sz="1400" dirty="0">
                          <a:effectLst/>
                        </a:rPr>
                        <a:t>Identify when and how A&amp;F reports will be delivered</a:t>
                      </a:r>
                    </a:p>
                    <a:p>
                      <a:pPr marL="0" marR="0" indent="0" algn="l">
                        <a:lnSpc>
                          <a:spcPct val="100000"/>
                        </a:lnSpc>
                        <a:spcBef>
                          <a:spcPts val="0"/>
                        </a:spcBef>
                        <a:spcAft>
                          <a:spcPts val="0"/>
                        </a:spcAft>
                        <a:buFont typeface="Arial" panose="020B0604020202020204" pitchFamily="34" charset="0"/>
                        <a:buNone/>
                      </a:pPr>
                      <a:endParaRPr lang="en-US" sz="1400" dirty="0">
                        <a:effectLst/>
                      </a:endParaRPr>
                    </a:p>
                    <a:p>
                      <a:pPr marL="0" marR="0" indent="0" algn="l">
                        <a:lnSpc>
                          <a:spcPct val="100000"/>
                        </a:lnSpc>
                        <a:spcBef>
                          <a:spcPts val="200"/>
                        </a:spcBef>
                        <a:spcAft>
                          <a:spcPts val="0"/>
                        </a:spcAft>
                        <a:buFont typeface="Arial" panose="020B0604020202020204" pitchFamily="34" charset="0"/>
                        <a:buNone/>
                      </a:pPr>
                      <a:r>
                        <a:rPr lang="en-US" sz="1400" b="1" dirty="0">
                          <a:effectLst/>
                        </a:rPr>
                        <a:t>K.2b: </a:t>
                      </a:r>
                      <a:r>
                        <a:rPr lang="en-US" sz="1400" dirty="0">
                          <a:effectLst/>
                        </a:rPr>
                        <a:t>Describe the content of the A&amp;F reports</a:t>
                      </a:r>
                    </a:p>
                    <a:p>
                      <a:pPr marL="0" marR="0" indent="0" algn="l">
                        <a:lnSpc>
                          <a:spcPct val="100000"/>
                        </a:lnSpc>
                        <a:spcBef>
                          <a:spcPts val="200"/>
                        </a:spcBef>
                        <a:spcAft>
                          <a:spcPts val="0"/>
                        </a:spcAft>
                        <a:buFont typeface="Arial" panose="020B0604020202020204" pitchFamily="34" charset="0"/>
                        <a:buNone/>
                      </a:pPr>
                      <a:endParaRPr lang="en-US" sz="1400" dirty="0">
                        <a:effectLst/>
                      </a:endParaRPr>
                    </a:p>
                    <a:p>
                      <a:pPr marL="0" marR="0" indent="0" algn="l">
                        <a:lnSpc>
                          <a:spcPct val="100000"/>
                        </a:lnSpc>
                        <a:spcBef>
                          <a:spcPts val="200"/>
                        </a:spcBef>
                        <a:spcAft>
                          <a:spcPts val="0"/>
                        </a:spcAft>
                        <a:buFont typeface="Arial" panose="020B0604020202020204" pitchFamily="34" charset="0"/>
                        <a:buNone/>
                      </a:pPr>
                      <a:r>
                        <a:rPr lang="en-US" sz="1400" b="1" dirty="0">
                          <a:effectLst/>
                        </a:rPr>
                        <a:t>K.2c: </a:t>
                      </a:r>
                      <a:r>
                        <a:rPr lang="en-US" sz="1400" dirty="0">
                          <a:effectLst/>
                        </a:rPr>
                        <a:t>Recognize that A&amp;F is one of the most effective strategies to promote vaccination</a:t>
                      </a:r>
                    </a:p>
                    <a:p>
                      <a:pPr marL="0" indent="0" algn="l">
                        <a:buFont typeface="Arial" panose="020B0604020202020204" pitchFamily="34" charset="0"/>
                        <a:buNone/>
                      </a:pPr>
                      <a:endParaRPr lang="en-US"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a:lnSpc>
                          <a:spcPct val="100000"/>
                        </a:lnSpc>
                        <a:spcBef>
                          <a:spcPts val="0"/>
                        </a:spcBef>
                        <a:spcAft>
                          <a:spcPts val="0"/>
                        </a:spcAft>
                        <a:buFont typeface="Arial" panose="020B0604020202020204" pitchFamily="34" charset="0"/>
                        <a:buNone/>
                      </a:pPr>
                      <a:r>
                        <a:rPr lang="en-US" sz="1400" dirty="0">
                          <a:effectLst/>
                        </a:rPr>
                        <a:t>Skill building and guided practice</a:t>
                      </a:r>
                    </a:p>
                    <a:p>
                      <a:pPr marL="0" marR="0" indent="0" algn="l">
                        <a:lnSpc>
                          <a:spcPct val="100000"/>
                        </a:lnSpc>
                        <a:spcBef>
                          <a:spcPts val="0"/>
                        </a:spcBef>
                        <a:spcAft>
                          <a:spcPts val="0"/>
                        </a:spcAft>
                        <a:buFont typeface="Arial" panose="020B0604020202020204" pitchFamily="34" charset="0"/>
                        <a:buNone/>
                      </a:pPr>
                      <a:endParaRPr lang="en-US" sz="1000" dirty="0">
                        <a:effectLst/>
                      </a:endParaRPr>
                    </a:p>
                    <a:p>
                      <a:pPr marL="0" marR="0" indent="0" algn="l">
                        <a:lnSpc>
                          <a:spcPct val="100000"/>
                        </a:lnSpc>
                        <a:spcBef>
                          <a:spcPts val="0"/>
                        </a:spcBef>
                        <a:spcAft>
                          <a:spcPts val="0"/>
                        </a:spcAft>
                        <a:buFont typeface="Arial" panose="020B0604020202020204" pitchFamily="34" charset="0"/>
                        <a:buNone/>
                      </a:pPr>
                      <a:r>
                        <a:rPr lang="en-US" sz="1400" dirty="0">
                          <a:effectLst/>
                        </a:rPr>
                        <a:t>Chunking</a:t>
                      </a:r>
                    </a:p>
                    <a:p>
                      <a:pPr marL="0" marR="0" indent="0" algn="l">
                        <a:lnSpc>
                          <a:spcPct val="100000"/>
                        </a:lnSpc>
                        <a:spcBef>
                          <a:spcPts val="0"/>
                        </a:spcBef>
                        <a:spcAft>
                          <a:spcPts val="0"/>
                        </a:spcAft>
                        <a:buFont typeface="Arial" panose="020B0604020202020204" pitchFamily="34" charset="0"/>
                        <a:buNone/>
                      </a:pPr>
                      <a:endParaRPr lang="en-US" sz="1000" dirty="0">
                        <a:effectLst/>
                      </a:endParaRPr>
                    </a:p>
                    <a:p>
                      <a:pPr marL="0" marR="0" indent="0" algn="l">
                        <a:lnSpc>
                          <a:spcPct val="100000"/>
                        </a:lnSpc>
                        <a:spcBef>
                          <a:spcPts val="0"/>
                        </a:spcBef>
                        <a:spcAft>
                          <a:spcPts val="0"/>
                        </a:spcAft>
                        <a:buFont typeface="Arial" panose="020B0604020202020204" pitchFamily="34" charset="0"/>
                        <a:buNone/>
                      </a:pPr>
                      <a:r>
                        <a:rPr lang="en-US" sz="1400" dirty="0">
                          <a:effectLst/>
                        </a:rPr>
                        <a:t>Tailoring</a:t>
                      </a:r>
                    </a:p>
                    <a:p>
                      <a:pPr marL="0" marR="0" indent="0" algn="l">
                        <a:lnSpc>
                          <a:spcPct val="100000"/>
                        </a:lnSpc>
                        <a:spcBef>
                          <a:spcPts val="0"/>
                        </a:spcBef>
                        <a:spcAft>
                          <a:spcPts val="0"/>
                        </a:spcAft>
                        <a:buFont typeface="Arial" panose="020B0604020202020204" pitchFamily="34" charset="0"/>
                        <a:buNone/>
                      </a:pPr>
                      <a:endParaRPr lang="en-US" sz="1050" dirty="0">
                        <a:effectLst/>
                      </a:endParaRPr>
                    </a:p>
                    <a:p>
                      <a:pPr marL="0" marR="0" indent="0" algn="l">
                        <a:lnSpc>
                          <a:spcPct val="100000"/>
                        </a:lnSpc>
                        <a:spcBef>
                          <a:spcPts val="0"/>
                        </a:spcBef>
                        <a:spcAft>
                          <a:spcPts val="0"/>
                        </a:spcAft>
                        <a:buFont typeface="Arial" panose="020B0604020202020204" pitchFamily="34" charset="0"/>
                        <a:buNone/>
                      </a:pPr>
                      <a:r>
                        <a:rPr lang="en-US" sz="1400" dirty="0">
                          <a:effectLst/>
                        </a:rPr>
                        <a:t>Feedback</a:t>
                      </a:r>
                    </a:p>
                    <a:p>
                      <a:pPr marL="0" marR="0" indent="0" algn="l">
                        <a:lnSpc>
                          <a:spcPct val="100000"/>
                        </a:lnSpc>
                        <a:spcBef>
                          <a:spcPts val="0"/>
                        </a:spcBef>
                        <a:spcAft>
                          <a:spcPts val="0"/>
                        </a:spcAft>
                        <a:buFont typeface="Arial" panose="020B0604020202020204" pitchFamily="34" charset="0"/>
                        <a:buNone/>
                      </a:pPr>
                      <a:endParaRPr lang="en-US" sz="1050" dirty="0">
                        <a:effectLst/>
                      </a:endParaRPr>
                    </a:p>
                    <a:p>
                      <a:pPr marL="0" marR="0" indent="0" algn="l">
                        <a:lnSpc>
                          <a:spcPct val="100000"/>
                        </a:lnSpc>
                        <a:spcBef>
                          <a:spcPts val="0"/>
                        </a:spcBef>
                        <a:spcAft>
                          <a:spcPts val="0"/>
                        </a:spcAft>
                        <a:buFont typeface="Arial" panose="020B0604020202020204" pitchFamily="34" charset="0"/>
                        <a:buNone/>
                      </a:pPr>
                      <a:r>
                        <a:rPr lang="en-US" sz="1400" dirty="0">
                          <a:effectLst/>
                        </a:rPr>
                        <a:t>Consciousness raising</a:t>
                      </a:r>
                    </a:p>
                  </a:txBody>
                  <a:tcPr>
                    <a:lnB w="12700" cap="flat" cmpd="sng" algn="ctr">
                      <a:solidFill>
                        <a:schemeClr val="tx1"/>
                      </a:solidFill>
                      <a:prstDash val="solid"/>
                      <a:round/>
                      <a:headEnd type="none" w="med" len="med"/>
                      <a:tailEnd type="none" w="med" len="med"/>
                    </a:lnB>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400" i="0" dirty="0">
                          <a:effectLst/>
                        </a:rPr>
                        <a:t>Champions receive one champion binder to hold A&amp;F reports, newsletters, and information about webinars for providers to access.</a:t>
                      </a:r>
                    </a:p>
                    <a:p>
                      <a:pPr marL="285750" marR="0" indent="-285750" algn="l">
                        <a:lnSpc>
                          <a:spcPct val="100000"/>
                        </a:lnSpc>
                        <a:spcBef>
                          <a:spcPts val="200"/>
                        </a:spcBef>
                        <a:spcAft>
                          <a:spcPts val="0"/>
                        </a:spcAft>
                        <a:buFont typeface="Arial" panose="020B0604020202020204" pitchFamily="34" charset="0"/>
                        <a:buChar char="•"/>
                      </a:pPr>
                      <a:r>
                        <a:rPr lang="en-US" sz="1400" i="0" dirty="0">
                          <a:effectLst/>
                        </a:rPr>
                        <a:t>Champions send logs recording each provider’s receipt of the A&amp;F report back to the project team. </a:t>
                      </a:r>
                    </a:p>
                    <a:p>
                      <a:pPr marL="285750" marR="0" indent="-285750" algn="l">
                        <a:lnSpc>
                          <a:spcPct val="100000"/>
                        </a:lnSpc>
                        <a:spcBef>
                          <a:spcPts val="200"/>
                        </a:spcBef>
                        <a:spcAft>
                          <a:spcPts val="0"/>
                        </a:spcAft>
                        <a:buFont typeface="Arial" panose="020B0604020202020204" pitchFamily="34" charset="0"/>
                        <a:buChar char="•"/>
                      </a:pPr>
                      <a:r>
                        <a:rPr lang="en-US" sz="1400" i="0" dirty="0">
                          <a:effectLst/>
                        </a:rPr>
                        <a:t>Champions educate providers about the effectiveness of A&amp;F reports.</a:t>
                      </a:r>
                    </a:p>
                    <a:p>
                      <a:pPr marL="285750" marR="0" indent="-285750" algn="l">
                        <a:lnSpc>
                          <a:spcPct val="100000"/>
                        </a:lnSpc>
                        <a:spcBef>
                          <a:spcPts val="200"/>
                        </a:spcBef>
                        <a:spcAft>
                          <a:spcPts val="0"/>
                        </a:spcAft>
                        <a:buFont typeface="Arial" panose="020B0604020202020204" pitchFamily="34" charset="0"/>
                        <a:buChar char="•"/>
                      </a:pPr>
                      <a:r>
                        <a:rPr lang="en-US" sz="1400" i="0" dirty="0">
                          <a:effectLst/>
                        </a:rPr>
                        <a:t>Providers engage in CEs, which provide education regarding the effectiveness of A&amp;F reports.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93765">
                <a:tc gridSpan="3">
                  <a:txBody>
                    <a:bodyPr/>
                    <a:lstStyle/>
                    <a:p>
                      <a:pPr marL="0" marR="0" indent="0">
                        <a:lnSpc>
                          <a:spcPct val="100000"/>
                        </a:lnSpc>
                        <a:spcBef>
                          <a:spcPts val="0"/>
                        </a:spcBef>
                        <a:spcAft>
                          <a:spcPts val="0"/>
                        </a:spcAft>
                        <a:buFont typeface="Arial" panose="020B0604020202020204" pitchFamily="34" charset="0"/>
                        <a:buNone/>
                      </a:pPr>
                      <a:r>
                        <a:rPr lang="en-US" sz="1400" b="1" dirty="0">
                          <a:effectLst/>
                        </a:rPr>
                        <a:t>OUTCOME EXPECTATIONS </a:t>
                      </a:r>
                      <a:endParaRPr lang="en-US" sz="1400" b="1" dirty="0">
                        <a:effectLst/>
                        <a:latin typeface="Calibri" panose="020F0502020204030204" pitchFamily="34" charset="0"/>
                        <a:ea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3"/>
                  </a:ext>
                </a:extLst>
              </a:tr>
              <a:tr h="1273866">
                <a:tc>
                  <a:txBody>
                    <a:bodyPr/>
                    <a:lstStyle/>
                    <a:p>
                      <a:pPr marL="0" marR="0" indent="0">
                        <a:lnSpc>
                          <a:spcPct val="100000"/>
                        </a:lnSpc>
                        <a:spcBef>
                          <a:spcPts val="0"/>
                        </a:spcBef>
                        <a:spcAft>
                          <a:spcPts val="0"/>
                        </a:spcAft>
                        <a:buFont typeface="Arial" panose="020B0604020202020204" pitchFamily="34" charset="0"/>
                        <a:buNone/>
                      </a:pPr>
                      <a:r>
                        <a:rPr lang="en-US" sz="1400" b="1" dirty="0">
                          <a:effectLst/>
                        </a:rPr>
                        <a:t>OE.2a: </a:t>
                      </a:r>
                      <a:r>
                        <a:rPr lang="en-US" sz="1400" dirty="0">
                          <a:effectLst/>
                        </a:rPr>
                        <a:t>Expect that reviewing A&amp;F reports will allow his/her clinic and staff to track progress toward HPV vaccination goals </a:t>
                      </a:r>
                    </a:p>
                    <a:p>
                      <a:pPr marL="0" marR="0" indent="0">
                        <a:lnSpc>
                          <a:spcPct val="100000"/>
                        </a:lnSpc>
                        <a:spcBef>
                          <a:spcPts val="200"/>
                        </a:spcBef>
                        <a:spcAft>
                          <a:spcPts val="0"/>
                        </a:spcAft>
                        <a:buFont typeface="Arial" panose="020B0604020202020204" pitchFamily="34" charset="0"/>
                        <a:buNone/>
                      </a:pPr>
                      <a:r>
                        <a:rPr lang="en-US" sz="1400" b="1" dirty="0">
                          <a:effectLst/>
                        </a:rPr>
                        <a:t>OE.2b: </a:t>
                      </a:r>
                      <a:r>
                        <a:rPr lang="en-US" sz="1400" dirty="0">
                          <a:effectLst/>
                        </a:rPr>
                        <a:t>Expect that reviewing A&amp;F reports will improve personal and clinic-level HPV vaccination rates</a:t>
                      </a:r>
                      <a:endParaRPr lang="en-US" sz="1400" dirty="0">
                        <a:effectLst/>
                        <a:latin typeface="Calibri" panose="020F0502020204030204" pitchFamily="34" charset="0"/>
                        <a:ea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effectLst/>
                        </a:rPr>
                        <a:t>Self-assessment</a:t>
                      </a:r>
                    </a:p>
                  </a:txBody>
                  <a:tcPr>
                    <a:lnB w="12700" cap="flat" cmpd="sng" algn="ctr">
                      <a:solidFill>
                        <a:schemeClr val="tx1"/>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effectLst/>
                        </a:rPr>
                        <a:t>Quarterly A&amp;F reports are stored in the champion binder for tracking provider and clinic vaccination rate progress from quarter to quarter.</a:t>
                      </a:r>
                    </a:p>
                    <a:p>
                      <a:pPr marL="285750" indent="-285750" algn="l">
                        <a:buFont typeface="Arial" panose="020B0604020202020204" pitchFamily="34" charset="0"/>
                        <a:buChar char="•"/>
                      </a:pPr>
                      <a:endParaRPr lang="en-US" sz="1400" b="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Rectangle 1"/>
          <p:cNvSpPr/>
          <p:nvPr/>
        </p:nvSpPr>
        <p:spPr>
          <a:xfrm>
            <a:off x="712537" y="0"/>
            <a:ext cx="10826151" cy="86177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w Cen MT"/>
                <a:ea typeface="Calibri" panose="020F0502020204030204" pitchFamily="34" charset="0"/>
                <a:cs typeface="Arial" panose="020B0604020202020204" pitchFamily="34" charset="0"/>
              </a:rPr>
              <a:t>Example of methods and practical applications used in AVP to impact determinants for vaccination behavior</a:t>
            </a:r>
            <a:endParaRPr kumimoji="0" lang="en-US" alt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w Cen MT"/>
                <a:ea typeface="Calibri" panose="020F0502020204030204" pitchFamily="34" charset="0"/>
                <a:cs typeface="Arial" panose="020B0604020202020204" pitchFamily="34" charset="0"/>
              </a:rPr>
              <a:t>Physicians will vaccinate eligible patients against HPV in accordance with ACIP guidelines</a:t>
            </a:r>
            <a:endParaRPr kumimoji="0" lang="en-US" altLang="en-US" sz="16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w Cen MT"/>
                <a:ea typeface="Calibri" panose="020F0502020204030204" pitchFamily="34" charset="0"/>
                <a:cs typeface="Arial" panose="020B0604020202020204" pitchFamily="34" charset="0"/>
              </a:rPr>
              <a:t>Performance objective: </a:t>
            </a:r>
            <a:r>
              <a:rPr kumimoji="0" lang="en-US" altLang="en-US" sz="1600" b="0" i="0" u="none" strike="noStrike" kern="1200" cap="none" spc="0" normalizeH="0" baseline="0" noProof="0" dirty="0">
                <a:ln>
                  <a:noFill/>
                </a:ln>
                <a:solidFill>
                  <a:prstClr val="black"/>
                </a:solidFill>
                <a:effectLst/>
                <a:uLnTx/>
                <a:uFillTx/>
                <a:latin typeface="Tw Cen MT"/>
                <a:ea typeface="Calibri" panose="020F0502020204030204" pitchFamily="34" charset="0"/>
                <a:cs typeface="Arial" panose="020B0604020202020204" pitchFamily="34" charset="0"/>
              </a:rPr>
              <a:t>PO.2. Review quarterly assessment and feedback (A&amp;F) report for HPV vaccination</a:t>
            </a:r>
            <a:endParaRPr kumimoji="0" lang="en-US" altLang="en-US" sz="1600" b="0" i="0" u="none" strike="noStrike" kern="1200" cap="none" spc="0" normalizeH="0" baseline="0" noProof="0" dirty="0">
              <a:ln>
                <a:noFill/>
              </a:ln>
              <a:solidFill>
                <a:prstClr val="black"/>
              </a:solidFill>
              <a:effectLst/>
              <a:uLnTx/>
              <a:uFillTx/>
              <a:latin typeface="Tw Cen MT"/>
              <a:ea typeface="+mn-ea"/>
              <a:cs typeface="+mn-cs"/>
            </a:endParaRPr>
          </a:p>
        </p:txBody>
      </p:sp>
      <p:graphicFrame>
        <p:nvGraphicFramePr>
          <p:cNvPr id="4" name="Table 3">
            <a:extLst>
              <a:ext uri="{FF2B5EF4-FFF2-40B4-BE49-F238E27FC236}">
                <a16:creationId xmlns:a16="http://schemas.microsoft.com/office/drawing/2014/main" id="{E8D61EE6-576C-4125-9696-FDE65643D93D}"/>
              </a:ext>
            </a:extLst>
          </p:cNvPr>
          <p:cNvGraphicFramePr>
            <a:graphicFrameLocks noGrp="1"/>
          </p:cNvGraphicFramePr>
          <p:nvPr/>
        </p:nvGraphicFramePr>
        <p:xfrm>
          <a:off x="537243" y="5183616"/>
          <a:ext cx="11292806" cy="1456122"/>
        </p:xfrm>
        <a:graphic>
          <a:graphicData uri="http://schemas.openxmlformats.org/drawingml/2006/table">
            <a:tbl>
              <a:tblPr firstRow="1" bandRow="1">
                <a:tableStyleId>{5C22544A-7EE6-4342-B048-85BDC9FD1C3A}</a:tableStyleId>
              </a:tblPr>
              <a:tblGrid>
                <a:gridCol w="4322552">
                  <a:extLst>
                    <a:ext uri="{9D8B030D-6E8A-4147-A177-3AD203B41FA5}">
                      <a16:colId xmlns:a16="http://schemas.microsoft.com/office/drawing/2014/main" val="20000"/>
                    </a:ext>
                  </a:extLst>
                </a:gridCol>
                <a:gridCol w="2229450">
                  <a:extLst>
                    <a:ext uri="{9D8B030D-6E8A-4147-A177-3AD203B41FA5}">
                      <a16:colId xmlns:a16="http://schemas.microsoft.com/office/drawing/2014/main" val="20001"/>
                    </a:ext>
                  </a:extLst>
                </a:gridCol>
                <a:gridCol w="4740804">
                  <a:extLst>
                    <a:ext uri="{9D8B030D-6E8A-4147-A177-3AD203B41FA5}">
                      <a16:colId xmlns:a16="http://schemas.microsoft.com/office/drawing/2014/main" val="20002"/>
                    </a:ext>
                  </a:extLst>
                </a:gridCol>
              </a:tblGrid>
              <a:tr h="355583">
                <a:tc gridSpan="3">
                  <a:txBody>
                    <a:bodyPr/>
                    <a:lstStyle/>
                    <a:p>
                      <a:pPr marL="0" marR="0" indent="0" algn="l" rtl="0" eaLnBrk="1" latinLnBrk="0" hangingPunct="1">
                        <a:lnSpc>
                          <a:spcPct val="100000"/>
                        </a:lnSpc>
                        <a:spcBef>
                          <a:spcPts val="0"/>
                        </a:spcBef>
                        <a:spcAft>
                          <a:spcPts val="0"/>
                        </a:spcAft>
                        <a:buFont typeface="Arial" panose="020B0604020202020204" pitchFamily="34" charset="0"/>
                        <a:buNone/>
                      </a:pPr>
                      <a:r>
                        <a:rPr kumimoji="0" lang="en-US" sz="1400" b="1" kern="1200" dirty="0">
                          <a:solidFill>
                            <a:schemeClr val="dk1"/>
                          </a:solidFill>
                          <a:effectLst/>
                          <a:latin typeface="+mn-lt"/>
                          <a:ea typeface="+mn-ea"/>
                          <a:cs typeface="+mn-cs"/>
                        </a:rPr>
                        <a:t>NORMATIVE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C1DF"/>
                    </a:solidFill>
                  </a:tcPr>
                </a:tc>
                <a:tc hMerge="1">
                  <a:txBody>
                    <a:bodyPr/>
                    <a:lstStyle/>
                    <a:p>
                      <a:pPr algn="l"/>
                      <a:endParaRPr lang="en-US" sz="1600" dirty="0"/>
                    </a:p>
                  </a:txBody>
                  <a:tcPr>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1100539">
                <a:tc>
                  <a:txBody>
                    <a:bodyPr/>
                    <a:lstStyle/>
                    <a:p>
                      <a:pPr marL="0" marR="0">
                        <a:lnSpc>
                          <a:spcPct val="100000"/>
                        </a:lnSpc>
                        <a:spcBef>
                          <a:spcPts val="0"/>
                        </a:spcBef>
                        <a:spcAft>
                          <a:spcPts val="0"/>
                        </a:spcAft>
                      </a:pPr>
                      <a:r>
                        <a:rPr lang="en-US" sz="1600" b="1" dirty="0">
                          <a:effectLst/>
                        </a:rPr>
                        <a:t>NB.2:  </a:t>
                      </a:r>
                      <a:r>
                        <a:rPr lang="en-US" sz="1600" dirty="0">
                          <a:effectLst/>
                        </a:rPr>
                        <a:t>Recognize that vaccinating all eligible patients against HPV in accordance with ACIP guidelines is part of TCP’s expectation for optimal physician performance </a:t>
                      </a:r>
                      <a:endParaRPr lang="en-US" sz="1600" dirty="0">
                        <a:effectLst/>
                        <a:latin typeface="Calibri" panose="020F0502020204030204" pitchFamily="34" charset="0"/>
                        <a:ea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nSpc>
                          <a:spcPct val="100000"/>
                        </a:lnSpc>
                        <a:spcBef>
                          <a:spcPts val="0"/>
                        </a:spcBef>
                        <a:spcAft>
                          <a:spcPts val="0"/>
                        </a:spcAft>
                      </a:pPr>
                      <a:r>
                        <a:rPr lang="en-US" sz="1500" dirty="0">
                          <a:effectLst/>
                        </a:rPr>
                        <a:t>Persuasive communication </a:t>
                      </a:r>
                    </a:p>
                    <a:p>
                      <a:pPr marL="0" marR="0">
                        <a:lnSpc>
                          <a:spcPct val="100000"/>
                        </a:lnSpc>
                        <a:spcBef>
                          <a:spcPts val="200"/>
                        </a:spcBef>
                        <a:spcAft>
                          <a:spcPts val="0"/>
                        </a:spcAft>
                      </a:pPr>
                      <a:endParaRPr lang="en-US" sz="1500" dirty="0">
                        <a:effectLst/>
                      </a:endParaRPr>
                    </a:p>
                    <a:p>
                      <a:pPr marL="0" marR="0">
                        <a:lnSpc>
                          <a:spcPct val="100000"/>
                        </a:lnSpc>
                        <a:spcBef>
                          <a:spcPts val="200"/>
                        </a:spcBef>
                        <a:spcAft>
                          <a:spcPts val="0"/>
                        </a:spcAft>
                      </a:pPr>
                      <a:r>
                        <a:rPr lang="en-US" sz="1500" dirty="0">
                          <a:effectLst/>
                        </a:rPr>
                        <a:t>Information about others’ approval</a:t>
                      </a:r>
                      <a:endParaRPr lang="en-US" sz="1500" dirty="0">
                        <a:effectLst/>
                        <a:latin typeface="Calibri" panose="020F0502020204030204" pitchFamily="34" charset="0"/>
                        <a:ea typeface="Calibri" panose="020F050202020403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85750" marR="0" indent="-285750">
                        <a:lnSpc>
                          <a:spcPct val="100000"/>
                        </a:lnSpc>
                        <a:spcBef>
                          <a:spcPts val="200"/>
                        </a:spcBef>
                        <a:spcAft>
                          <a:spcPts val="0"/>
                        </a:spcAft>
                        <a:buFont typeface="Arial" panose="020B0604020202020204" pitchFamily="34" charset="0"/>
                        <a:buChar char="•"/>
                      </a:pPr>
                      <a:r>
                        <a:rPr lang="en-US" sz="1600" dirty="0">
                          <a:effectLst/>
                        </a:rPr>
                        <a:t>Physician newsletters from the clinic network director provides messaging regarding the network’s vaccination initiation and completion goals. </a:t>
                      </a:r>
                      <a:endParaRPr lang="en-US" sz="1600" dirty="0">
                        <a:effectLst/>
                        <a:latin typeface="Calibri" panose="020F0502020204030204" pitchFamily="34" charset="0"/>
                        <a:ea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093499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237744" y="312166"/>
            <a:ext cx="7543800" cy="822325"/>
          </a:xfrm>
        </p:spPr>
        <p:txBody>
          <a:bodyPr>
            <a:normAutofit/>
          </a:bodyPr>
          <a:lstStyle/>
          <a:p>
            <a:r>
              <a:rPr lang="en-US" sz="4000" b="1" dirty="0"/>
              <a:t>Step 4: </a:t>
            </a:r>
            <a:r>
              <a:rPr lang="en-US" sz="4000" dirty="0"/>
              <a:t>Program Production</a:t>
            </a:r>
          </a:p>
        </p:txBody>
      </p:sp>
      <p:sp>
        <p:nvSpPr>
          <p:cNvPr id="128003" name="Rectangle 3"/>
          <p:cNvSpPr>
            <a:spLocks noGrp="1" noChangeArrowheads="1"/>
          </p:cNvSpPr>
          <p:nvPr>
            <p:ph idx="4294967295"/>
          </p:nvPr>
        </p:nvSpPr>
        <p:spPr>
          <a:xfrm>
            <a:off x="475488" y="1615440"/>
            <a:ext cx="5616575" cy="5334000"/>
          </a:xfrm>
        </p:spPr>
        <p:txBody>
          <a:bodyPr>
            <a:normAutofit/>
          </a:bodyPr>
          <a:lstStyle/>
          <a:p>
            <a:pPr marL="457200" indent="-457200">
              <a:buClrTx/>
              <a:buFont typeface="+mj-lt"/>
              <a:buAutoNum type="arabicPeriod"/>
            </a:pPr>
            <a:r>
              <a:rPr lang="en-US" sz="2600" dirty="0">
                <a:latin typeface="+mj-lt"/>
              </a:rPr>
              <a:t>Refine program structure and organization</a:t>
            </a:r>
          </a:p>
          <a:p>
            <a:pPr marL="457200" indent="-457200">
              <a:buClrTx/>
              <a:buFont typeface="+mj-lt"/>
              <a:buAutoNum type="arabicPeriod"/>
            </a:pPr>
            <a:r>
              <a:rPr lang="en-US" sz="2600" dirty="0">
                <a:latin typeface="+mj-lt"/>
              </a:rPr>
              <a:t>Prepare plans for program materials </a:t>
            </a:r>
          </a:p>
          <a:p>
            <a:pPr marL="457200" indent="-457200">
              <a:buClrTx/>
              <a:buFont typeface="+mj-lt"/>
              <a:buAutoNum type="arabicPeriod"/>
            </a:pPr>
            <a:r>
              <a:rPr lang="en-US" sz="2600" dirty="0">
                <a:latin typeface="+mj-lt"/>
              </a:rPr>
              <a:t>Draft messages, materials, and protocols</a:t>
            </a:r>
          </a:p>
          <a:p>
            <a:pPr marL="457200" indent="-457200">
              <a:buClrTx/>
              <a:buFont typeface="+mj-lt"/>
              <a:buAutoNum type="arabicPeriod"/>
            </a:pPr>
            <a:r>
              <a:rPr lang="en-US" sz="2600" dirty="0">
                <a:latin typeface="+mj-lt"/>
              </a:rPr>
              <a:t>Pretest program materials and protocols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3904" y="1685544"/>
            <a:ext cx="2640330" cy="2640330"/>
          </a:xfrm>
          <a:prstGeom prst="rect">
            <a:avLst/>
          </a:prstGeom>
        </p:spPr>
      </p:pic>
    </p:spTree>
    <p:extLst>
      <p:ext uri="{BB962C8B-B14F-4D97-AF65-F5344CB8AC3E}">
        <p14:creationId xmlns:p14="http://schemas.microsoft.com/office/powerpoint/2010/main" val="1787860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4475"/>
            <a:ext cx="5626100" cy="846138"/>
          </a:xfrm>
        </p:spPr>
        <p:txBody>
          <a:bodyPr>
            <a:normAutofit/>
          </a:bodyPr>
          <a:lstStyle/>
          <a:p>
            <a:r>
              <a:rPr lang="en-US" sz="3733" b="1" dirty="0">
                <a:solidFill>
                  <a:schemeClr val="bg1"/>
                </a:solidFill>
                <a:latin typeface="+mn-lt"/>
              </a:rPr>
              <a:t>Program Production</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38" t="1083" r="1259" b="1"/>
          <a:stretch/>
        </p:blipFill>
        <p:spPr>
          <a:xfrm>
            <a:off x="8459187" y="147294"/>
            <a:ext cx="3125699" cy="4294077"/>
          </a:xfrm>
          <a:prstGeom prst="rect">
            <a:avLst/>
          </a:prstGeom>
          <a:ln>
            <a:solidFill>
              <a:schemeClr val="bg1"/>
            </a:solidFill>
          </a:ln>
        </p:spPr>
      </p:pic>
      <p:sp>
        <p:nvSpPr>
          <p:cNvPr id="4" name="Rectangle 3"/>
          <p:cNvSpPr/>
          <p:nvPr/>
        </p:nvSpPr>
        <p:spPr>
          <a:xfrm>
            <a:off x="418108" y="1041722"/>
            <a:ext cx="5226143" cy="3315596"/>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0" numCol="1" spcCol="1270" anchor="t" anchorCtr="0">
            <a:noAutofit/>
          </a:bodyPr>
          <a:lstStyle/>
          <a:p>
            <a:pPr marL="457200" marR="0" lvl="0" indent="-457200" algn="l" defTabSz="80008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Tw Cen MT"/>
                <a:ea typeface="+mn-ea"/>
                <a:cs typeface="+mn-cs"/>
              </a:rPr>
              <a:t>TIMI-Tailored Interactive Multimedia Intervention</a:t>
            </a:r>
          </a:p>
          <a:p>
            <a:pPr marL="457200" marR="0" lvl="0" indent="-457200" algn="l" defTabSz="80008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Tw Cen MT"/>
                <a:ea typeface="+mn-ea"/>
                <a:cs typeface="+mn-cs"/>
              </a:rPr>
              <a:t>Printed materials:</a:t>
            </a:r>
          </a:p>
          <a:p>
            <a:pPr marL="512762" marR="0" lvl="0" indent="-285750" algn="l" defTabSz="80008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Tw Cen MT"/>
                <a:ea typeface="+mn-ea"/>
                <a:cs typeface="+mn-cs"/>
              </a:rPr>
              <a:t>Newsletter</a:t>
            </a:r>
          </a:p>
          <a:p>
            <a:pPr marL="512762" marR="0" lvl="0" indent="-285750" algn="l" defTabSz="80008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Tw Cen MT"/>
                <a:ea typeface="+mn-ea"/>
                <a:cs typeface="+mn-cs"/>
              </a:rPr>
              <a:t>Fact sheets</a:t>
            </a:r>
          </a:p>
          <a:p>
            <a:pPr marL="512762" marR="0" lvl="0" indent="-285750" algn="l" defTabSz="80008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Tw Cen MT"/>
                <a:ea typeface="+mn-ea"/>
                <a:cs typeface="+mn-cs"/>
              </a:rPr>
              <a:t>Infographics</a:t>
            </a:r>
          </a:p>
          <a:p>
            <a:pPr marL="512762" marR="0" lvl="0" indent="-285750" algn="l" defTabSz="80008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Tw Cen MT"/>
                <a:ea typeface="+mn-ea"/>
                <a:cs typeface="+mn-cs"/>
              </a:rPr>
              <a:t>Action Plan</a:t>
            </a:r>
            <a:endParaRPr kumimoji="0" lang="en-US" sz="2800" b="0" i="0" u="none" strike="noStrike" kern="1200" cap="none" spc="0" normalizeH="0" baseline="0" noProof="0" dirty="0">
              <a:ln>
                <a:noFill/>
              </a:ln>
              <a:solidFill>
                <a:srgbClr val="1F497D"/>
              </a:solidFill>
              <a:effectLst/>
              <a:uLnTx/>
              <a:uFillTx/>
              <a:latin typeface="Tw Cen MT"/>
              <a:ea typeface="+mn-ea"/>
              <a:cs typeface="+mn-cs"/>
            </a:endParaRPr>
          </a:p>
          <a:p>
            <a:pPr marL="457200" marR="0" lvl="0" indent="-457200" algn="l" defTabSz="80008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Tw Cen MT"/>
                <a:ea typeface="+mn-ea"/>
                <a:cs typeface="+mn-cs"/>
              </a:rPr>
              <a:t>Provider prompts</a:t>
            </a:r>
          </a:p>
          <a:p>
            <a:pPr marL="457200" marR="0" lvl="0" indent="-457200" algn="l" defTabSz="80008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Tw Cen MT"/>
                <a:ea typeface="+mn-ea"/>
                <a:cs typeface="+mn-cs"/>
              </a:rPr>
              <a:t>Reminder/support calls</a:t>
            </a:r>
          </a:p>
        </p:txBody>
      </p:sp>
      <p:sp>
        <p:nvSpPr>
          <p:cNvPr id="5" name="Title 1">
            <a:extLst>
              <a:ext uri="{FF2B5EF4-FFF2-40B4-BE49-F238E27FC236}">
                <a16:creationId xmlns:a16="http://schemas.microsoft.com/office/drawing/2014/main" id="{737AEF29-4753-4D20-9282-56A884982114}"/>
              </a:ext>
            </a:extLst>
          </p:cNvPr>
          <p:cNvSpPr txBox="1">
            <a:spLocks/>
          </p:cNvSpPr>
          <p:nvPr/>
        </p:nvSpPr>
        <p:spPr>
          <a:xfrm>
            <a:off x="354403" y="147294"/>
            <a:ext cx="5625258" cy="8459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50" normalizeH="0" baseline="0" noProof="0" dirty="0">
                <a:ln>
                  <a:noFill/>
                </a:ln>
                <a:solidFill>
                  <a:srgbClr val="1F497D"/>
                </a:solidFill>
                <a:effectLst/>
                <a:uLnTx/>
                <a:uFillTx/>
                <a:latin typeface="Tw Cen MT"/>
                <a:ea typeface="+mj-ea"/>
                <a:cs typeface="+mj-cs"/>
              </a:rPr>
              <a:t>Program Production</a:t>
            </a:r>
          </a:p>
        </p:txBody>
      </p:sp>
      <p:pic>
        <p:nvPicPr>
          <p:cNvPr id="6" name="Picture 5">
            <a:extLst>
              <a:ext uri="{FF2B5EF4-FFF2-40B4-BE49-F238E27FC236}">
                <a16:creationId xmlns:a16="http://schemas.microsoft.com/office/drawing/2014/main" id="{9359AFAD-A7C0-40D2-9FBA-B3246220DDCF}"/>
              </a:ext>
            </a:extLst>
          </p:cNvPr>
          <p:cNvPicPr>
            <a:picLocks noChangeAspect="1"/>
          </p:cNvPicPr>
          <p:nvPr/>
        </p:nvPicPr>
        <p:blipFill>
          <a:blip r:embed="rId3"/>
          <a:stretch>
            <a:fillRect/>
          </a:stretch>
        </p:blipFill>
        <p:spPr>
          <a:xfrm>
            <a:off x="5297186" y="195990"/>
            <a:ext cx="3125698" cy="4027341"/>
          </a:xfrm>
          <a:prstGeom prst="rect">
            <a:avLst/>
          </a:prstGeom>
          <a:ln>
            <a:solidFill>
              <a:schemeClr val="bg1"/>
            </a:solidFill>
          </a:ln>
        </p:spPr>
      </p:pic>
      <p:pic>
        <p:nvPicPr>
          <p:cNvPr id="7" name="Picture 6">
            <a:extLst>
              <a:ext uri="{FF2B5EF4-FFF2-40B4-BE49-F238E27FC236}">
                <a16:creationId xmlns:a16="http://schemas.microsoft.com/office/drawing/2014/main" id="{F545AE60-FC17-4B0D-92F0-1792B57EE4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24872">
            <a:off x="8791631" y="4459565"/>
            <a:ext cx="3384024" cy="1866870"/>
          </a:xfrm>
          <a:prstGeom prst="rect">
            <a:avLst/>
          </a:prstGeom>
        </p:spPr>
      </p:pic>
      <p:pic>
        <p:nvPicPr>
          <p:cNvPr id="8" name="Picture 7">
            <a:extLst>
              <a:ext uri="{FF2B5EF4-FFF2-40B4-BE49-F238E27FC236}">
                <a16:creationId xmlns:a16="http://schemas.microsoft.com/office/drawing/2014/main" id="{E0CFD23B-626B-4665-8826-3C4FD5EA45BE}"/>
              </a:ext>
            </a:extLst>
          </p:cNvPr>
          <p:cNvPicPr>
            <a:picLocks noChangeAspect="1"/>
          </p:cNvPicPr>
          <p:nvPr/>
        </p:nvPicPr>
        <p:blipFill>
          <a:blip r:embed="rId5"/>
          <a:stretch>
            <a:fillRect/>
          </a:stretch>
        </p:blipFill>
        <p:spPr>
          <a:xfrm>
            <a:off x="5374004" y="4734016"/>
            <a:ext cx="3472066" cy="1995956"/>
          </a:xfrm>
          <a:prstGeom prst="rect">
            <a:avLst/>
          </a:prstGeom>
        </p:spPr>
      </p:pic>
      <p:sp>
        <p:nvSpPr>
          <p:cNvPr id="9" name="TextBox 8">
            <a:extLst>
              <a:ext uri="{FF2B5EF4-FFF2-40B4-BE49-F238E27FC236}">
                <a16:creationId xmlns:a16="http://schemas.microsoft.com/office/drawing/2014/main" id="{510BD2D1-FCC0-4955-82A4-850A6858C547}"/>
              </a:ext>
            </a:extLst>
          </p:cNvPr>
          <p:cNvSpPr txBox="1"/>
          <p:nvPr/>
        </p:nvSpPr>
        <p:spPr>
          <a:xfrm>
            <a:off x="354403" y="4914090"/>
            <a:ext cx="4804812" cy="1815882"/>
          </a:xfrm>
          <a:prstGeom prst="rect">
            <a:avLst/>
          </a:prstGeom>
          <a:solidFill>
            <a:schemeClr val="bg2"/>
          </a:solidFill>
        </p:spPr>
        <p:txBody>
          <a:bodyPr wrap="square" rtlCol="0">
            <a:spAutoFit/>
          </a:bodyPr>
          <a:lstStyle/>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Tw Cen MT"/>
                <a:ea typeface="+mn-ea"/>
                <a:cs typeface="+mn-cs"/>
              </a:rPr>
              <a:t>Modeling, reinforcement, persuasion (Social Cognitive Theory)</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Tw Cen MT"/>
                <a:ea typeface="+mn-ea"/>
                <a:cs typeface="+mn-cs"/>
              </a:rPr>
              <a:t>Tailoring (Trans-Theoretical Model), Anticipatory regret (Theory of Planned Behavior)</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Tw Cen MT"/>
                <a:ea typeface="+mn-ea"/>
                <a:cs typeface="+mn-cs"/>
              </a:rPr>
              <a:t>Consciousness raising (Health Believe Model)</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Tw Cen MT"/>
                <a:ea typeface="+mn-ea"/>
                <a:cs typeface="+mn-cs"/>
              </a:rPr>
              <a:t>Providing cues to action (Theories of Information Processing). </a:t>
            </a:r>
          </a:p>
        </p:txBody>
      </p:sp>
    </p:spTree>
    <p:extLst>
      <p:ext uri="{BB962C8B-B14F-4D97-AF65-F5344CB8AC3E}">
        <p14:creationId xmlns:p14="http://schemas.microsoft.com/office/powerpoint/2010/main" val="66239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9456" y="147312"/>
            <a:ext cx="7543800" cy="788987"/>
          </a:xfrm>
        </p:spPr>
        <p:txBody>
          <a:bodyPr>
            <a:normAutofit/>
          </a:bodyPr>
          <a:lstStyle/>
          <a:p>
            <a:r>
              <a:rPr lang="en-US" sz="4000" dirty="0"/>
              <a:t>Intervention Logic Model</a:t>
            </a:r>
          </a:p>
        </p:txBody>
      </p:sp>
      <p:sp>
        <p:nvSpPr>
          <p:cNvPr id="6" name="TextBox 5"/>
          <p:cNvSpPr txBox="1"/>
          <p:nvPr/>
        </p:nvSpPr>
        <p:spPr>
          <a:xfrm>
            <a:off x="9220200" y="6248400"/>
            <a:ext cx="1447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E4485"/>
                </a:solidFill>
                <a:effectLst/>
                <a:uLnTx/>
                <a:uFillTx/>
                <a:latin typeface="HelveticaNeue Condensed"/>
                <a:ea typeface="+mn-ea"/>
                <a:cs typeface="HelveticaNeue Condensed"/>
              </a:rPr>
              <a:t>Figure 9.1</a:t>
            </a:r>
          </a:p>
        </p:txBody>
      </p:sp>
      <p:pic>
        <p:nvPicPr>
          <p:cNvPr id="83" name="Picture 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936299"/>
            <a:ext cx="11511642" cy="5855250"/>
          </a:xfrm>
          <a:prstGeom prst="rect">
            <a:avLst/>
          </a:prstGeom>
        </p:spPr>
      </p:pic>
    </p:spTree>
    <p:extLst>
      <p:ext uri="{BB962C8B-B14F-4D97-AF65-F5344CB8AC3E}">
        <p14:creationId xmlns:p14="http://schemas.microsoft.com/office/powerpoint/2010/main" val="2104550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265176" y="244158"/>
            <a:ext cx="8858250" cy="796925"/>
          </a:xfrm>
        </p:spPr>
        <p:txBody>
          <a:bodyPr>
            <a:normAutofit/>
          </a:bodyPr>
          <a:lstStyle/>
          <a:p>
            <a:r>
              <a:rPr lang="en-US" sz="4000" b="1" dirty="0"/>
              <a:t>Step 5: </a:t>
            </a:r>
            <a:r>
              <a:rPr lang="en-US" sz="4000" dirty="0"/>
              <a:t>Program Implementation Plan</a:t>
            </a:r>
          </a:p>
        </p:txBody>
      </p:sp>
      <p:sp>
        <p:nvSpPr>
          <p:cNvPr id="129027" name="Rectangle 3"/>
          <p:cNvSpPr>
            <a:spLocks noGrp="1" noChangeArrowheads="1"/>
          </p:cNvSpPr>
          <p:nvPr>
            <p:ph idx="4294967295"/>
          </p:nvPr>
        </p:nvSpPr>
        <p:spPr>
          <a:xfrm>
            <a:off x="265176" y="1905000"/>
            <a:ext cx="6629400" cy="4953000"/>
          </a:xfrm>
        </p:spPr>
        <p:txBody>
          <a:bodyPr>
            <a:normAutofit/>
          </a:bodyPr>
          <a:lstStyle/>
          <a:p>
            <a:pPr marL="514350" indent="-514350">
              <a:buFont typeface="+mj-lt"/>
              <a:buAutoNum type="arabicPeriod"/>
            </a:pPr>
            <a:r>
              <a:rPr lang="en-US" sz="2600" dirty="0">
                <a:latin typeface="+mj-lt"/>
              </a:rPr>
              <a:t>Identify potential users (adopters, implementers, and maintainers)</a:t>
            </a:r>
          </a:p>
          <a:p>
            <a:pPr marL="514350" indent="-514350">
              <a:buFont typeface="+mj-lt"/>
              <a:buAutoNum type="arabicPeriod"/>
            </a:pPr>
            <a:r>
              <a:rPr lang="en-US" sz="2600" dirty="0">
                <a:latin typeface="+mj-lt"/>
              </a:rPr>
              <a:t>State outcomes and performance objectives for program use</a:t>
            </a:r>
          </a:p>
          <a:p>
            <a:pPr marL="514350" indent="-514350">
              <a:buFont typeface="+mj-lt"/>
              <a:buAutoNum type="arabicPeriod"/>
            </a:pPr>
            <a:r>
              <a:rPr lang="en-US" sz="2600" dirty="0">
                <a:latin typeface="+mj-lt"/>
              </a:rPr>
              <a:t>Construct matrices of  change objective for program use</a:t>
            </a:r>
          </a:p>
          <a:p>
            <a:pPr marL="514350" indent="-514350">
              <a:buFont typeface="+mj-lt"/>
              <a:buAutoNum type="arabicPeriod"/>
            </a:pPr>
            <a:r>
              <a:rPr lang="en-US" sz="2600" dirty="0">
                <a:latin typeface="+mj-lt"/>
              </a:rPr>
              <a:t>Design implementation interventions</a:t>
            </a:r>
          </a:p>
        </p:txBody>
      </p:sp>
    </p:spTree>
    <p:extLst>
      <p:ext uri="{BB962C8B-B14F-4D97-AF65-F5344CB8AC3E}">
        <p14:creationId xmlns:p14="http://schemas.microsoft.com/office/powerpoint/2010/main" val="603539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8628-BADE-4157-81EA-7282F852CA08}"/>
              </a:ext>
            </a:extLst>
          </p:cNvPr>
          <p:cNvSpPr>
            <a:spLocks noGrp="1"/>
          </p:cNvSpPr>
          <p:nvPr>
            <p:ph type="title"/>
          </p:nvPr>
        </p:nvSpPr>
        <p:spPr>
          <a:xfrm>
            <a:off x="116270" y="357730"/>
            <a:ext cx="10105419" cy="736025"/>
          </a:xfrm>
        </p:spPr>
        <p:txBody>
          <a:bodyPr>
            <a:noAutofit/>
          </a:bodyPr>
          <a:lstStyle/>
          <a:p>
            <a:r>
              <a:rPr lang="en-US" sz="3600" dirty="0"/>
              <a:t>Methods for Designing and Tailoring Implementation Strategies</a:t>
            </a:r>
          </a:p>
        </p:txBody>
      </p:sp>
      <p:sp>
        <p:nvSpPr>
          <p:cNvPr id="11" name="Text Placeholder 2">
            <a:extLst>
              <a:ext uri="{FF2B5EF4-FFF2-40B4-BE49-F238E27FC236}">
                <a16:creationId xmlns:a16="http://schemas.microsoft.com/office/drawing/2014/main" id="{4ED8F0E4-697D-4340-A630-F55A6D72159C}"/>
              </a:ext>
            </a:extLst>
          </p:cNvPr>
          <p:cNvSpPr>
            <a:spLocks noGrp="1"/>
          </p:cNvSpPr>
          <p:nvPr>
            <p:ph type="body" idx="1"/>
          </p:nvPr>
        </p:nvSpPr>
        <p:spPr>
          <a:xfrm>
            <a:off x="6508607" y="2142092"/>
            <a:ext cx="5497020" cy="2193947"/>
          </a:xfrm>
        </p:spPr>
        <p:txBody>
          <a:bodyPr>
            <a:normAutofit lnSpcReduction="10000"/>
          </a:bodyPr>
          <a:lstStyle/>
          <a:p>
            <a:pPr>
              <a:spcBef>
                <a:spcPts val="0"/>
              </a:spcBef>
            </a:pPr>
            <a:r>
              <a:rPr lang="en-US" sz="2933" dirty="0"/>
              <a:t>Group Model Building</a:t>
            </a:r>
          </a:p>
          <a:p>
            <a:r>
              <a:rPr lang="en-US" sz="2933" dirty="0"/>
              <a:t>Conjoint Analysis</a:t>
            </a:r>
          </a:p>
          <a:p>
            <a:r>
              <a:rPr lang="en-US" sz="2933" dirty="0"/>
              <a:t>Concept Mapping</a:t>
            </a:r>
          </a:p>
          <a:p>
            <a:r>
              <a:rPr lang="en-US" sz="2933" b="1" dirty="0"/>
              <a:t>Intervention Mapping</a:t>
            </a:r>
          </a:p>
        </p:txBody>
      </p:sp>
      <p:sp>
        <p:nvSpPr>
          <p:cNvPr id="4" name="Slide Number Placeholder 3">
            <a:extLst>
              <a:ext uri="{FF2B5EF4-FFF2-40B4-BE49-F238E27FC236}">
                <a16:creationId xmlns:a16="http://schemas.microsoft.com/office/drawing/2014/main" id="{B812EEF0-1251-405E-9BE7-19C7D3A4F8D4}"/>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400" b="1" i="0" u="none" strike="noStrike" kern="1200" cap="none" spc="0" normalizeH="0" baseline="0" noProof="0" smtClean="0">
                <a:ln>
                  <a:noFill/>
                </a:ln>
                <a:solidFill>
                  <a:srgbClr val="FFB600"/>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 sz="1400" b="1" i="0" u="none" strike="noStrike" kern="1200" cap="none" spc="0" normalizeH="0" baseline="0" noProof="0" dirty="0">
              <a:ln>
                <a:noFill/>
              </a:ln>
              <a:solidFill>
                <a:srgbClr val="FFB600"/>
              </a:solidFill>
              <a:effectLst/>
              <a:uLnTx/>
              <a:uFillTx/>
              <a:latin typeface="Tw Cen MT"/>
              <a:ea typeface="+mn-ea"/>
              <a:cs typeface="+mn-cs"/>
            </a:endParaRPr>
          </a:p>
        </p:txBody>
      </p:sp>
      <p:sp>
        <p:nvSpPr>
          <p:cNvPr id="7" name="TextBox 6">
            <a:extLst>
              <a:ext uri="{FF2B5EF4-FFF2-40B4-BE49-F238E27FC236}">
                <a16:creationId xmlns:a16="http://schemas.microsoft.com/office/drawing/2014/main" id="{2A276291-E92E-E549-A39F-103C26453DC4}"/>
              </a:ext>
            </a:extLst>
          </p:cNvPr>
          <p:cNvSpPr txBox="1"/>
          <p:nvPr/>
        </p:nvSpPr>
        <p:spPr>
          <a:xfrm>
            <a:off x="490654" y="5935734"/>
            <a:ext cx="112056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a:ea typeface="+mn-ea"/>
                <a:cs typeface="+mn-cs"/>
              </a:rPr>
              <a:t>Baker et al. (2015); Bosch et al. (2007); Colquhoun et al. (2017); Grol et al. (2013); Powell et al. (2017)</a:t>
            </a:r>
          </a:p>
        </p:txBody>
      </p:sp>
      <p:pic>
        <p:nvPicPr>
          <p:cNvPr id="12" name="Picture 11">
            <a:extLst>
              <a:ext uri="{FF2B5EF4-FFF2-40B4-BE49-F238E27FC236}">
                <a16:creationId xmlns:a16="http://schemas.microsoft.com/office/drawing/2014/main" id="{798C9837-E78A-0349-B87F-B0AC7D5A499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1684" y="2270384"/>
            <a:ext cx="5776923" cy="2561468"/>
          </a:xfrm>
          <a:prstGeom prst="rect">
            <a:avLst/>
          </a:prstGeom>
          <a:ln w="12700" cmpd="sng">
            <a:solidFill>
              <a:schemeClr val="accent5">
                <a:lumMod val="75000"/>
              </a:schemeClr>
            </a:solidFill>
          </a:ln>
        </p:spPr>
      </p:pic>
      <p:grpSp>
        <p:nvGrpSpPr>
          <p:cNvPr id="8" name="Shape 274">
            <a:extLst>
              <a:ext uri="{FF2B5EF4-FFF2-40B4-BE49-F238E27FC236}">
                <a16:creationId xmlns:a16="http://schemas.microsoft.com/office/drawing/2014/main" id="{ABE0856E-8A99-834E-A080-AD412E09189A}"/>
              </a:ext>
            </a:extLst>
          </p:cNvPr>
          <p:cNvGrpSpPr/>
          <p:nvPr/>
        </p:nvGrpSpPr>
        <p:grpSpPr>
          <a:xfrm>
            <a:off x="10619640" y="438798"/>
            <a:ext cx="1302720" cy="963801"/>
            <a:chOff x="5255200" y="3006475"/>
            <a:chExt cx="511700" cy="378575"/>
          </a:xfrm>
          <a:solidFill>
            <a:schemeClr val="accent5">
              <a:lumMod val="75000"/>
            </a:schemeClr>
          </a:solidFill>
        </p:grpSpPr>
        <p:sp>
          <p:nvSpPr>
            <p:cNvPr id="9" name="Shape 275">
              <a:extLst>
                <a:ext uri="{FF2B5EF4-FFF2-40B4-BE49-F238E27FC236}">
                  <a16:creationId xmlns:a16="http://schemas.microsoft.com/office/drawing/2014/main" id="{56C12F6A-D3D6-A140-BC11-25EE8F6FBA16}"/>
                </a:ext>
              </a:extLst>
            </p:cNvPr>
            <p:cNvSpPr/>
            <p:nvPr/>
          </p:nvSpPr>
          <p:spPr>
            <a:xfrm>
              <a:off x="5255200" y="3006475"/>
              <a:ext cx="349900" cy="349875"/>
            </a:xfrm>
            <a:custGeom>
              <a:avLst/>
              <a:gdLst/>
              <a:ahLst/>
              <a:cxnLst/>
              <a:rect l="0" t="0" r="0" b="0"/>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0" name="Shape 276">
              <a:extLst>
                <a:ext uri="{FF2B5EF4-FFF2-40B4-BE49-F238E27FC236}">
                  <a16:creationId xmlns:a16="http://schemas.microsoft.com/office/drawing/2014/main" id="{F4037688-7540-574F-AE7C-B7C943870E02}"/>
                </a:ext>
              </a:extLst>
            </p:cNvPr>
            <p:cNvSpPr/>
            <p:nvPr/>
          </p:nvSpPr>
          <p:spPr>
            <a:xfrm>
              <a:off x="5567825" y="3185975"/>
              <a:ext cx="199075" cy="199075"/>
            </a:xfrm>
            <a:custGeom>
              <a:avLst/>
              <a:gdLst/>
              <a:ahLst/>
              <a:cxnLst/>
              <a:rect l="0" t="0" r="0" b="0"/>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w Cen MT"/>
                <a:ea typeface="+mn-ea"/>
                <a:cs typeface="+mn-cs"/>
              </a:endParaRPr>
            </a:p>
          </p:txBody>
        </p:sp>
      </p:grpSp>
    </p:spTree>
    <p:extLst>
      <p:ext uri="{BB962C8B-B14F-4D97-AF65-F5344CB8AC3E}">
        <p14:creationId xmlns:p14="http://schemas.microsoft.com/office/powerpoint/2010/main" val="41208743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5448" y="283465"/>
            <a:ext cx="11817773" cy="1143000"/>
          </a:xfrm>
        </p:spPr>
        <p:txBody>
          <a:bodyPr>
            <a:normAutofit fontScale="90000"/>
          </a:bodyPr>
          <a:lstStyle/>
          <a:p>
            <a:pPr algn="ctr">
              <a:tabLst>
                <a:tab pos="231769" algn="l"/>
                <a:tab pos="288918" algn="l"/>
              </a:tabLst>
            </a:pPr>
            <a:r>
              <a:rPr lang="en-US" sz="4800" b="1" dirty="0"/>
              <a:t>Intervention Mapping: </a:t>
            </a:r>
            <a:br>
              <a:rPr lang="en-US" sz="31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A Systematic Approach for Intervention Development, Implementation and Adaptation</a:t>
            </a:r>
            <a:br>
              <a:rPr lang="en-US" sz="4000"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a:xfrm>
            <a:off x="371110" y="2150459"/>
            <a:ext cx="6639292" cy="3352800"/>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457189" marR="0" lvl="0" indent="-457189" algn="l" defTabSz="914400" rtl="0" eaLnBrk="1" fontAlgn="auto" latinLnBrk="0" hangingPunct="1">
              <a:lnSpc>
                <a:spcPct val="100000"/>
              </a:lnSpc>
              <a:spcBef>
                <a:spcPts val="400"/>
              </a:spcBef>
              <a:spcAft>
                <a:spcPts val="0"/>
              </a:spcAft>
              <a:buClrTx/>
              <a:buSzPct val="80000"/>
              <a:buFont typeface="+mj-lt"/>
              <a:buAutoNum type="arabicPeriod"/>
              <a:tabLst>
                <a:tab pos="288918" algn="l"/>
              </a:tabLst>
              <a:defRPr/>
            </a:pP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Designing multi-level interventions in ways that enhance its potential for being adopted, implemented, and sustained</a:t>
            </a:r>
          </a:p>
          <a:p>
            <a:pPr marL="457189" marR="0" lvl="0" indent="-457189" algn="l" defTabSz="914400" rtl="0" eaLnBrk="1" fontAlgn="auto" latinLnBrk="0" hangingPunct="1">
              <a:lnSpc>
                <a:spcPct val="100000"/>
              </a:lnSpc>
              <a:spcBef>
                <a:spcPts val="400"/>
              </a:spcBef>
              <a:spcAft>
                <a:spcPts val="0"/>
              </a:spcAft>
              <a:buClrTx/>
              <a:buSzPct val="80000"/>
              <a:buFont typeface="+mj-lt"/>
              <a:buAutoNum type="arabicPeriod"/>
              <a:tabLst>
                <a:tab pos="288918" algn="l"/>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189" marR="0" lvl="0" indent="-457189" algn="l" defTabSz="914400" rtl="0" eaLnBrk="1" fontAlgn="auto" latinLnBrk="0" hangingPunct="1">
              <a:lnSpc>
                <a:spcPct val="100000"/>
              </a:lnSpc>
              <a:spcBef>
                <a:spcPts val="400"/>
              </a:spcBef>
              <a:spcAft>
                <a:spcPts val="0"/>
              </a:spcAft>
              <a:buClrTx/>
              <a:buSzPct val="80000"/>
              <a:buFont typeface="+mj-lt"/>
              <a:buAutoNum type="arabicPeriod"/>
              <a:tabLst/>
              <a:defRPr/>
            </a:pPr>
            <a:r>
              <a:rPr kumimoji="0" lang="en-US" sz="2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Designing implementation strategies to influence adoption, implementation and continuation (Implementation Mapping)</a:t>
            </a:r>
          </a:p>
          <a:p>
            <a:pPr marL="457189" marR="0" lvl="0" indent="-457189" algn="l" defTabSz="914400" rtl="0" eaLnBrk="1" fontAlgn="auto" latinLnBrk="0" hangingPunct="1">
              <a:lnSpc>
                <a:spcPct val="100000"/>
              </a:lnSpc>
              <a:spcBef>
                <a:spcPts val="400"/>
              </a:spcBef>
              <a:spcAft>
                <a:spcPts val="0"/>
              </a:spcAft>
              <a:buClrTx/>
              <a:buSzPct val="80000"/>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189" marR="0" lvl="0" indent="-457189" algn="l" defTabSz="914400" rtl="0" eaLnBrk="1" fontAlgn="auto" latinLnBrk="0" hangingPunct="1">
              <a:lnSpc>
                <a:spcPct val="100000"/>
              </a:lnSpc>
              <a:spcBef>
                <a:spcPts val="400"/>
              </a:spcBef>
              <a:spcAft>
                <a:spcPts val="0"/>
              </a:spcAft>
              <a:buClrTx/>
              <a:buSzPct val="80000"/>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Using IM processes to adapt existing </a:t>
            </a:r>
          </a:p>
          <a:p>
            <a:pPr marL="457189" marR="0" lvl="0" indent="0" algn="l" defTabSz="914400" rtl="0" eaLnBrk="1" fontAlgn="auto" latinLnBrk="0" hangingPunct="1">
              <a:lnSpc>
                <a:spcPct val="100000"/>
              </a:lnSpc>
              <a:spcBef>
                <a:spcPts val="400"/>
              </a:spcBef>
              <a:spcAft>
                <a:spcPts val="0"/>
              </a:spcAft>
              <a:buClrTx/>
              <a:buSzPct val="80000"/>
              <a:buFont typeface="Wingdings 3"/>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evidence-based interventions</a:t>
            </a:r>
          </a:p>
        </p:txBody>
      </p:sp>
      <p:pic>
        <p:nvPicPr>
          <p:cNvPr id="6" name="Picture 5"/>
          <p:cNvPicPr>
            <a:picLocks noChangeAspect="1"/>
          </p:cNvPicPr>
          <p:nvPr/>
        </p:nvPicPr>
        <p:blipFill rotWithShape="1">
          <a:blip r:embed="rId3"/>
          <a:srcRect l="1069" t="896" r="1237" b="1493"/>
          <a:stretch/>
        </p:blipFill>
        <p:spPr>
          <a:xfrm>
            <a:off x="7368989" y="1600201"/>
            <a:ext cx="3805519" cy="4803355"/>
          </a:xfrm>
          <a:prstGeom prst="rect">
            <a:avLst/>
          </a:prstGeom>
          <a:ln w="12700">
            <a:solidFill>
              <a:schemeClr val="tx1"/>
            </a:solidFill>
          </a:ln>
        </p:spPr>
      </p:pic>
      <p:sp>
        <p:nvSpPr>
          <p:cNvPr id="2" name="TextBox 1"/>
          <p:cNvSpPr txBox="1"/>
          <p:nvPr/>
        </p:nvSpPr>
        <p:spPr>
          <a:xfrm>
            <a:off x="269508" y="1569924"/>
            <a:ext cx="4474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400"/>
              </a:spcBef>
              <a:spcAft>
                <a:spcPts val="0"/>
              </a:spcAft>
              <a:buClrTx/>
              <a:buSzPct val="80000"/>
              <a:buFontTx/>
              <a:buNone/>
              <a:tabLst>
                <a:tab pos="288918"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Three ways to use IM for D&amp;I </a:t>
            </a:r>
            <a:endParaRPr kumimoji="0" lang="es-ES_trad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269510" y="5950126"/>
            <a:ext cx="684249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w Cen MT"/>
                <a:ea typeface="+mn-ea"/>
                <a:cs typeface="+mn-cs"/>
              </a:rPr>
              <a:t>Bartholomew Eldredge, LK, Markham, CM, Ruiter, RAC, Fernández, M.E., Kok, G, Parcel, GS (Eds.). Jan 201). </a:t>
            </a:r>
            <a:r>
              <a:rPr kumimoji="0" lang="en-US" sz="1400" b="0" i="1" u="none" strike="noStrike" kern="1200" cap="none" spc="0" normalizeH="0" baseline="0" noProof="0" dirty="0">
                <a:ln>
                  <a:noFill/>
                </a:ln>
                <a:solidFill>
                  <a:prstClr val="black"/>
                </a:solidFill>
                <a:effectLst/>
                <a:uLnTx/>
                <a:uFillTx/>
                <a:latin typeface="Tw Cen MT"/>
                <a:ea typeface="+mn-ea"/>
                <a:cs typeface="+mn-cs"/>
              </a:rPr>
              <a:t>Planning health promotion programs: An Intervention Mapping approach</a:t>
            </a:r>
            <a:r>
              <a:rPr kumimoji="0" lang="en-US" sz="1400" b="0" i="0" u="none" strike="noStrike" kern="1200" cap="none" spc="0" normalizeH="0" baseline="0" noProof="0" dirty="0">
                <a:ln>
                  <a:noFill/>
                </a:ln>
                <a:solidFill>
                  <a:prstClr val="black"/>
                </a:solidFill>
                <a:effectLst/>
                <a:uLnTx/>
                <a:uFillTx/>
                <a:latin typeface="Tw Cen MT"/>
                <a:ea typeface="+mn-ea"/>
                <a:cs typeface="+mn-cs"/>
              </a:rPr>
              <a:t> (4th ed.). San Francisco, CA: Jossey-Bass.</a:t>
            </a:r>
          </a:p>
        </p:txBody>
      </p:sp>
    </p:spTree>
    <p:extLst>
      <p:ext uri="{BB962C8B-B14F-4D97-AF65-F5344CB8AC3E}">
        <p14:creationId xmlns:p14="http://schemas.microsoft.com/office/powerpoint/2010/main" val="775433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0" y="216088"/>
            <a:ext cx="12192000" cy="1371600"/>
          </a:xfrm>
          <a:prstGeom prst="rect">
            <a:avLst/>
          </a:prstGeom>
          <a:solidFill>
            <a:schemeClr val="accent1">
              <a:lumMod val="20000"/>
              <a:lumOff val="80000"/>
            </a:schemeClr>
          </a:solidFill>
          <a:ln w="2857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chemeClr val="tx1"/>
                </a:solidFill>
                <a:latin typeface="+mj-lt"/>
                <a:ea typeface="+mj-ea"/>
                <a:cs typeface="+mj-cs"/>
              </a:defRPr>
            </a:lvl1pPr>
            <a:lvl2pPr algn="ctr" rtl="0" eaLnBrk="0" fontAlgn="base" hangingPunct="0">
              <a:spcBef>
                <a:spcPct val="0"/>
              </a:spcBef>
              <a:spcAft>
                <a:spcPct val="0"/>
              </a:spcAft>
              <a:defRPr sz="3400" b="1">
                <a:solidFill>
                  <a:schemeClr val="tx1"/>
                </a:solidFill>
                <a:latin typeface="Palatino Linotype" pitchFamily="18" charset="0"/>
              </a:defRPr>
            </a:lvl2pPr>
            <a:lvl3pPr algn="ctr" rtl="0" eaLnBrk="0" fontAlgn="base" hangingPunct="0">
              <a:spcBef>
                <a:spcPct val="0"/>
              </a:spcBef>
              <a:spcAft>
                <a:spcPct val="0"/>
              </a:spcAft>
              <a:defRPr sz="3400" b="1">
                <a:solidFill>
                  <a:schemeClr val="tx1"/>
                </a:solidFill>
                <a:latin typeface="Palatino Linotype" pitchFamily="18" charset="0"/>
              </a:defRPr>
            </a:lvl3pPr>
            <a:lvl4pPr algn="ctr" rtl="0" eaLnBrk="0" fontAlgn="base" hangingPunct="0">
              <a:spcBef>
                <a:spcPct val="0"/>
              </a:spcBef>
              <a:spcAft>
                <a:spcPct val="0"/>
              </a:spcAft>
              <a:defRPr sz="3400" b="1">
                <a:solidFill>
                  <a:schemeClr val="tx1"/>
                </a:solidFill>
                <a:latin typeface="Palatino Linotype" pitchFamily="18" charset="0"/>
              </a:defRPr>
            </a:lvl4pPr>
            <a:lvl5pPr algn="ctr" rtl="0" eaLnBrk="0" fontAlgn="base" hangingPunct="0">
              <a:spcBef>
                <a:spcPct val="0"/>
              </a:spcBef>
              <a:spcAft>
                <a:spcPct val="0"/>
              </a:spcAft>
              <a:defRPr sz="3400" b="1">
                <a:solidFill>
                  <a:schemeClr val="tx1"/>
                </a:solidFill>
                <a:latin typeface="Palatino Linotype" pitchFamily="18" charset="0"/>
              </a:defRPr>
            </a:lvl5pPr>
            <a:lvl6pPr marL="457200" algn="ctr" rtl="0" fontAlgn="base">
              <a:spcBef>
                <a:spcPct val="0"/>
              </a:spcBef>
              <a:spcAft>
                <a:spcPct val="0"/>
              </a:spcAft>
              <a:defRPr sz="3400" b="1">
                <a:solidFill>
                  <a:schemeClr val="tx1"/>
                </a:solidFill>
                <a:latin typeface="Palatino Linotype" pitchFamily="18" charset="0"/>
              </a:defRPr>
            </a:lvl6pPr>
            <a:lvl7pPr marL="914400" algn="ctr" rtl="0" fontAlgn="base">
              <a:spcBef>
                <a:spcPct val="0"/>
              </a:spcBef>
              <a:spcAft>
                <a:spcPct val="0"/>
              </a:spcAft>
              <a:defRPr sz="3400" b="1">
                <a:solidFill>
                  <a:schemeClr val="tx1"/>
                </a:solidFill>
                <a:latin typeface="Palatino Linotype" pitchFamily="18" charset="0"/>
              </a:defRPr>
            </a:lvl7pPr>
            <a:lvl8pPr marL="1371600" algn="ctr" rtl="0" fontAlgn="base">
              <a:spcBef>
                <a:spcPct val="0"/>
              </a:spcBef>
              <a:spcAft>
                <a:spcPct val="0"/>
              </a:spcAft>
              <a:defRPr sz="3400" b="1">
                <a:solidFill>
                  <a:schemeClr val="tx1"/>
                </a:solidFill>
                <a:latin typeface="Palatino Linotype" pitchFamily="18" charset="0"/>
              </a:defRPr>
            </a:lvl8pPr>
            <a:lvl9pPr marL="1828800" algn="ctr" rtl="0" fontAlgn="base">
              <a:spcBef>
                <a:spcPct val="0"/>
              </a:spcBef>
              <a:spcAft>
                <a:spcPct val="0"/>
              </a:spcAft>
              <a:defRPr sz="3400" b="1">
                <a:solidFill>
                  <a:schemeClr val="tx1"/>
                </a:solidFill>
                <a:latin typeface="Palatino Linotype" pitchFamily="18" charset="0"/>
              </a:defRPr>
            </a:lvl9pPr>
          </a:lstStyle>
          <a:p>
            <a:r>
              <a:rPr lang="en-US" sz="3200" b="0" dirty="0">
                <a:solidFill>
                  <a:srgbClr val="000000"/>
                </a:solidFill>
              </a:rPr>
              <a:t>Observational Study: </a:t>
            </a:r>
            <a:r>
              <a:rPr lang="en-US" sz="3200" i="1" dirty="0">
                <a:solidFill>
                  <a:srgbClr val="000000"/>
                </a:solidFill>
              </a:rPr>
              <a:t>Setting &amp; Design</a:t>
            </a:r>
          </a:p>
        </p:txBody>
      </p:sp>
      <p:sp>
        <p:nvSpPr>
          <p:cNvPr id="14" name="Rectangle 5"/>
          <p:cNvSpPr txBox="1">
            <a:spLocks noChangeArrowheads="1"/>
          </p:cNvSpPr>
          <p:nvPr/>
        </p:nvSpPr>
        <p:spPr bwMode="auto">
          <a:xfrm>
            <a:off x="1033059" y="1832041"/>
            <a:ext cx="10125882" cy="48852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800000"/>
              </a:buClr>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00"/>
              </a:buClr>
              <a:buChar char="–"/>
              <a:defRPr sz="2800">
                <a:solidFill>
                  <a:schemeClr val="tx1"/>
                </a:solidFill>
                <a:latin typeface="+mn-lt"/>
              </a:defRPr>
            </a:lvl2pPr>
            <a:lvl3pPr marL="1143000" indent="-228600" algn="l" rtl="0" eaLnBrk="0" fontAlgn="base" hangingPunct="0">
              <a:spcBef>
                <a:spcPct val="20000"/>
              </a:spcBef>
              <a:spcAft>
                <a:spcPct val="0"/>
              </a:spcAft>
              <a:buClr>
                <a:srgbClr val="800000"/>
              </a:buClr>
              <a:buChar char="•"/>
              <a:defRPr sz="2400">
                <a:solidFill>
                  <a:schemeClr val="tx1"/>
                </a:solidFill>
                <a:latin typeface="+mn-lt"/>
              </a:defRPr>
            </a:lvl3pPr>
            <a:lvl4pPr marL="1600200" indent="-228600" algn="l" rtl="0" eaLnBrk="0" fontAlgn="base" hangingPunct="0">
              <a:spcBef>
                <a:spcPct val="20000"/>
              </a:spcBef>
              <a:spcAft>
                <a:spcPct val="0"/>
              </a:spcAft>
              <a:buClr>
                <a:srgbClr val="800000"/>
              </a:buClr>
              <a:buChar char="–"/>
              <a:defRPr sz="2000">
                <a:solidFill>
                  <a:schemeClr val="tx1"/>
                </a:solidFill>
                <a:latin typeface="+mn-lt"/>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defRPr>
            </a:lvl5pPr>
            <a:lvl6pPr marL="2514600" indent="-228600" algn="l" rtl="0" fontAlgn="base">
              <a:spcBef>
                <a:spcPct val="20000"/>
              </a:spcBef>
              <a:spcAft>
                <a:spcPct val="0"/>
              </a:spcAft>
              <a:buClr>
                <a:srgbClr val="800000"/>
              </a:buClr>
              <a:buChar char="»"/>
              <a:defRPr sz="2000">
                <a:solidFill>
                  <a:schemeClr val="tx1"/>
                </a:solidFill>
                <a:latin typeface="+mn-lt"/>
              </a:defRPr>
            </a:lvl6pPr>
            <a:lvl7pPr marL="2971800" indent="-228600" algn="l" rtl="0" fontAlgn="base">
              <a:spcBef>
                <a:spcPct val="20000"/>
              </a:spcBef>
              <a:spcAft>
                <a:spcPct val="0"/>
              </a:spcAft>
              <a:buClr>
                <a:srgbClr val="800000"/>
              </a:buClr>
              <a:buChar char="»"/>
              <a:defRPr sz="2000">
                <a:solidFill>
                  <a:schemeClr val="tx1"/>
                </a:solidFill>
                <a:latin typeface="+mn-lt"/>
              </a:defRPr>
            </a:lvl7pPr>
            <a:lvl8pPr marL="3429000" indent="-228600" algn="l" rtl="0" fontAlgn="base">
              <a:spcBef>
                <a:spcPct val="20000"/>
              </a:spcBef>
              <a:spcAft>
                <a:spcPct val="0"/>
              </a:spcAft>
              <a:buClr>
                <a:srgbClr val="800000"/>
              </a:buClr>
              <a:buChar char="»"/>
              <a:defRPr sz="2000">
                <a:solidFill>
                  <a:schemeClr val="tx1"/>
                </a:solidFill>
                <a:latin typeface="+mn-lt"/>
              </a:defRPr>
            </a:lvl8pPr>
            <a:lvl9pPr marL="3886200" indent="-228600" algn="l" rtl="0" fontAlgn="base">
              <a:spcBef>
                <a:spcPct val="20000"/>
              </a:spcBef>
              <a:spcAft>
                <a:spcPct val="0"/>
              </a:spcAft>
              <a:buClr>
                <a:srgbClr val="800000"/>
              </a:buClr>
              <a:buChar char="»"/>
              <a:defRPr sz="2000">
                <a:solidFill>
                  <a:schemeClr val="tx1"/>
                </a:solidFill>
                <a:latin typeface="+mn-lt"/>
              </a:defRPr>
            </a:lvl9pPr>
          </a:lstStyle>
          <a:p>
            <a:pPr algn="l" defTabSz="5433877">
              <a:spcBef>
                <a:spcPts val="1440"/>
              </a:spcBef>
              <a:spcAft>
                <a:spcPts val="300"/>
              </a:spcAft>
              <a:defRPr/>
            </a:pPr>
            <a:r>
              <a:rPr lang="en-US" sz="2400" b="1" dirty="0">
                <a:solidFill>
                  <a:srgbClr val="000000"/>
                </a:solidFill>
              </a:rPr>
              <a:t>Partnership with the Los Angeles County Department of Public Health, Office of Women’s Health (OWH)</a:t>
            </a:r>
          </a:p>
          <a:p>
            <a:pPr lvl="1" defTabSz="5433877">
              <a:spcBef>
                <a:spcPts val="1800"/>
              </a:spcBef>
              <a:buClr>
                <a:schemeClr val="tx1"/>
              </a:buClr>
              <a:buFont typeface="Arial" panose="020B0604020202020204" pitchFamily="34" charset="0"/>
              <a:buChar char="•"/>
              <a:defRPr/>
            </a:pPr>
            <a:r>
              <a:rPr lang="en-US" sz="2400" dirty="0">
                <a:solidFill>
                  <a:srgbClr val="000000"/>
                </a:solidFill>
              </a:rPr>
              <a:t>OWH operates a </a:t>
            </a:r>
            <a:r>
              <a:rPr lang="en-US" sz="2400" b="1" dirty="0">
                <a:solidFill>
                  <a:srgbClr val="000000"/>
                </a:solidFill>
              </a:rPr>
              <a:t>hotline</a:t>
            </a:r>
            <a:r>
              <a:rPr lang="en-US" sz="2400" dirty="0">
                <a:solidFill>
                  <a:srgbClr val="000000"/>
                </a:solidFill>
              </a:rPr>
              <a:t> to provide education &amp; appointment assistance for women’s health services to low-income women</a:t>
            </a:r>
          </a:p>
          <a:p>
            <a:pPr lvl="1" defTabSz="5433877">
              <a:spcBef>
                <a:spcPts val="1800"/>
              </a:spcBef>
              <a:buClr>
                <a:schemeClr val="tx1"/>
              </a:buClr>
              <a:buFont typeface="Arial" panose="020B0604020202020204" pitchFamily="34" charset="0"/>
              <a:buChar char="•"/>
              <a:defRPr/>
            </a:pPr>
            <a:r>
              <a:rPr lang="en-US" sz="2400" dirty="0">
                <a:solidFill>
                  <a:srgbClr val="000000"/>
                </a:solidFill>
              </a:rPr>
              <a:t>Multilingual: </a:t>
            </a:r>
            <a:r>
              <a:rPr lang="en-US" sz="2400" b="1" dirty="0">
                <a:solidFill>
                  <a:srgbClr val="000000"/>
                </a:solidFill>
              </a:rPr>
              <a:t>English, Spanish, Korean, Mandarin, Cantonese, Armenian</a:t>
            </a:r>
          </a:p>
          <a:p>
            <a:pPr lvl="1" defTabSz="5433877">
              <a:spcBef>
                <a:spcPts val="1800"/>
              </a:spcBef>
              <a:buClr>
                <a:schemeClr val="tx1"/>
              </a:buClr>
              <a:buFont typeface="Arial" panose="020B0604020202020204" pitchFamily="34" charset="0"/>
              <a:buChar char="•"/>
              <a:defRPr/>
            </a:pPr>
            <a:r>
              <a:rPr lang="en-US" sz="2400" dirty="0">
                <a:solidFill>
                  <a:srgbClr val="000000"/>
                </a:solidFill>
              </a:rPr>
              <a:t>Telephone interviews (n = 490) by operators (Jan-Oct 2009)</a:t>
            </a:r>
          </a:p>
          <a:p>
            <a:pPr lvl="1" defTabSz="5433877">
              <a:spcBef>
                <a:spcPts val="1800"/>
              </a:spcBef>
              <a:buClr>
                <a:schemeClr val="tx1"/>
              </a:buClr>
              <a:buFont typeface="Arial" panose="020B0604020202020204" pitchFamily="34" charset="0"/>
              <a:buChar char="•"/>
              <a:defRPr/>
            </a:pPr>
            <a:r>
              <a:rPr lang="en-US" sz="2400" dirty="0">
                <a:solidFill>
                  <a:srgbClr val="000000"/>
                </a:solidFill>
              </a:rPr>
              <a:t>Eligibility: Hotline callers ages 18-65 </a:t>
            </a:r>
            <a:r>
              <a:rPr lang="en-US" sz="2400" dirty="0" err="1">
                <a:solidFill>
                  <a:srgbClr val="000000"/>
                </a:solidFill>
              </a:rPr>
              <a:t>yrs</a:t>
            </a:r>
            <a:r>
              <a:rPr lang="en-US" sz="2400" dirty="0">
                <a:solidFill>
                  <a:srgbClr val="000000"/>
                </a:solidFill>
              </a:rPr>
              <a:t>, medical decision-maker for age-eligible adolescent (9-18 years) </a:t>
            </a:r>
          </a:p>
          <a:p>
            <a:pPr lvl="1" defTabSz="5433877">
              <a:spcBef>
                <a:spcPct val="50000"/>
              </a:spcBef>
              <a:buNone/>
              <a:defRPr/>
            </a:pPr>
            <a:endParaRPr lang="en-US" sz="2400" dirty="0">
              <a:solidFill>
                <a:srgbClr val="000000"/>
              </a:solidFill>
            </a:endParaRPr>
          </a:p>
        </p:txBody>
      </p:sp>
      <p:sp>
        <p:nvSpPr>
          <p:cNvPr id="2" name="Slide Number Placeholder 1">
            <a:extLst>
              <a:ext uri="{FF2B5EF4-FFF2-40B4-BE49-F238E27FC236}">
                <a16:creationId xmlns:a16="http://schemas.microsoft.com/office/drawing/2014/main" id="{41B23DB1-9EFE-0840-940C-25809BF59135}"/>
              </a:ext>
            </a:extLst>
          </p:cNvPr>
          <p:cNvSpPr>
            <a:spLocks noGrp="1"/>
          </p:cNvSpPr>
          <p:nvPr>
            <p:ph type="sldNum" sz="quarter" idx="12"/>
          </p:nvPr>
        </p:nvSpPr>
        <p:spPr/>
        <p:txBody>
          <a:bodyPr/>
          <a:lstStyle/>
          <a:p>
            <a:fld id="{B5CD95D6-22C9-A24E-B2E2-43160CF605BE}" type="slidenum">
              <a:rPr lang="en-US" smtClean="0"/>
              <a:t>8</a:t>
            </a:fld>
            <a:endParaRPr lang="en-US" dirty="0"/>
          </a:p>
        </p:txBody>
      </p:sp>
      <p:sp>
        <p:nvSpPr>
          <p:cNvPr id="5" name="Rectangle 4">
            <a:extLst>
              <a:ext uri="{FF2B5EF4-FFF2-40B4-BE49-F238E27FC236}">
                <a16:creationId xmlns:a16="http://schemas.microsoft.com/office/drawing/2014/main" id="{CC7B43AA-8435-DE42-96D3-E27C3519968D}"/>
              </a:ext>
            </a:extLst>
          </p:cNvPr>
          <p:cNvSpPr/>
          <p:nvPr/>
        </p:nvSpPr>
        <p:spPr>
          <a:xfrm>
            <a:off x="609600" y="6111998"/>
            <a:ext cx="8655269" cy="1077218"/>
          </a:xfrm>
          <a:prstGeom prst="rect">
            <a:avLst/>
          </a:prstGeom>
        </p:spPr>
        <p:txBody>
          <a:bodyPr wrap="square">
            <a:spAutoFit/>
          </a:bodyPr>
          <a:lstStyle/>
          <a:p>
            <a:r>
              <a:rPr lang="en-US" sz="1400" dirty="0">
                <a:solidFill>
                  <a:srgbClr val="000000"/>
                </a:solidFill>
                <a:latin typeface="+mj-lt"/>
              </a:rPr>
              <a:t>CDC/NCI UCLA Cancer Prevention and Control Research Network </a:t>
            </a:r>
          </a:p>
          <a:p>
            <a:r>
              <a:rPr lang="en-US" sz="1400" dirty="0">
                <a:solidFill>
                  <a:srgbClr val="000000"/>
                </a:solidFill>
                <a:latin typeface="+mj-lt"/>
              </a:rPr>
              <a:t>(U48 DP000056/SIP 16-04)</a:t>
            </a:r>
          </a:p>
          <a:p>
            <a:br>
              <a:rPr lang="en-US" dirty="0"/>
            </a:br>
            <a:endParaRPr lang="en-US" dirty="0"/>
          </a:p>
        </p:txBody>
      </p:sp>
    </p:spTree>
    <p:extLst>
      <p:ext uri="{BB962C8B-B14F-4D97-AF65-F5344CB8AC3E}">
        <p14:creationId xmlns:p14="http://schemas.microsoft.com/office/powerpoint/2010/main" val="324863420"/>
      </p:ext>
    </p:extLst>
  </p:cSld>
  <p:clrMapOvr>
    <a:masterClrMapping/>
  </p:clrMapOvr>
  <p:transition advTm="46784"/>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2" cy="6858001"/>
          </a:xfrm>
          <a:prstGeom prst="rect">
            <a:avLst/>
          </a:prstGeom>
        </p:spPr>
      </p:pic>
      <p:sp>
        <p:nvSpPr>
          <p:cNvPr id="2" name="Title 1"/>
          <p:cNvSpPr>
            <a:spLocks noGrp="1"/>
          </p:cNvSpPr>
          <p:nvPr>
            <p:ph type="title"/>
          </p:nvPr>
        </p:nvSpPr>
        <p:spPr>
          <a:xfrm>
            <a:off x="368994" y="228600"/>
            <a:ext cx="10871200" cy="990600"/>
          </a:xfrm>
        </p:spPr>
        <p:txBody>
          <a:bodyPr>
            <a:normAutofit/>
          </a:bodyPr>
          <a:lstStyle/>
          <a:p>
            <a:r>
              <a:rPr lang="en-US" sz="4000" dirty="0">
                <a:solidFill>
                  <a:srgbClr val="1F497D"/>
                </a:solidFill>
                <a:cs typeface="Arial" panose="020B0604020202020204" pitchFamily="34" charset="0"/>
              </a:rPr>
              <a:t>What is Implementation Mapping?</a:t>
            </a:r>
          </a:p>
        </p:txBody>
      </p:sp>
      <p:sp>
        <p:nvSpPr>
          <p:cNvPr id="3" name="Content Placeholder 2"/>
          <p:cNvSpPr>
            <a:spLocks noGrp="1"/>
          </p:cNvSpPr>
          <p:nvPr>
            <p:ph sz="quarter" idx="1"/>
          </p:nvPr>
        </p:nvSpPr>
        <p:spPr>
          <a:xfrm>
            <a:off x="445191" y="1331686"/>
            <a:ext cx="11447319" cy="4351339"/>
          </a:xfrm>
        </p:spPr>
        <p:txBody>
          <a:bodyPr/>
          <a:lstStyle/>
          <a:p>
            <a:pPr marL="0" indent="0">
              <a:buNone/>
            </a:pPr>
            <a:endParaRPr lang="en-US" dirty="0"/>
          </a:p>
          <a:p>
            <a:pPr marL="0" indent="0">
              <a:buNone/>
            </a:pPr>
            <a:endParaRPr lang="en-US" dirty="0"/>
          </a:p>
        </p:txBody>
      </p:sp>
      <p:pic>
        <p:nvPicPr>
          <p:cNvPr id="4" name="Picture 3"/>
          <p:cNvPicPr>
            <a:picLocks noChangeAspect="1"/>
          </p:cNvPicPr>
          <p:nvPr/>
        </p:nvPicPr>
        <p:blipFill rotWithShape="1">
          <a:blip r:embed="rId4"/>
          <a:srcRect l="7319" t="6471" r="6937" b="18690"/>
          <a:stretch/>
        </p:blipFill>
        <p:spPr>
          <a:xfrm>
            <a:off x="2015047" y="2564237"/>
            <a:ext cx="7316843" cy="3107160"/>
          </a:xfrm>
          <a:prstGeom prst="rect">
            <a:avLst/>
          </a:prstGeom>
        </p:spPr>
      </p:pic>
      <p:sp>
        <p:nvSpPr>
          <p:cNvPr id="6" name="Rectangle 5"/>
          <p:cNvSpPr/>
          <p:nvPr/>
        </p:nvSpPr>
        <p:spPr>
          <a:xfrm>
            <a:off x="457200" y="1130300"/>
            <a:ext cx="1854200" cy="88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7" name="TextBox 6">
            <a:extLst>
              <a:ext uri="{FF2B5EF4-FFF2-40B4-BE49-F238E27FC236}">
                <a16:creationId xmlns:a16="http://schemas.microsoft.com/office/drawing/2014/main" id="{ACDBCAE2-9223-0947-9438-3687BD112A1A}"/>
              </a:ext>
            </a:extLst>
          </p:cNvPr>
          <p:cNvSpPr txBox="1"/>
          <p:nvPr/>
        </p:nvSpPr>
        <p:spPr>
          <a:xfrm>
            <a:off x="466233" y="1331686"/>
            <a:ext cx="9797875" cy="12926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Use of the Intervention Mapping Protocol for planning Implementation Strategies</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(Implementation Interventions). </a:t>
            </a:r>
            <a:b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Implementation Science + Intervention Mapping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Implementation Mapping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Rectangle 7">
            <a:extLst>
              <a:ext uri="{FF2B5EF4-FFF2-40B4-BE49-F238E27FC236}">
                <a16:creationId xmlns:a16="http://schemas.microsoft.com/office/drawing/2014/main" id="{A4710B30-501A-4B2B-B7DE-31AF358834D1}"/>
              </a:ext>
            </a:extLst>
          </p:cNvPr>
          <p:cNvSpPr/>
          <p:nvPr/>
        </p:nvSpPr>
        <p:spPr>
          <a:xfrm>
            <a:off x="299490" y="5989445"/>
            <a:ext cx="1189251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Fernández ME, et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al.Implementation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 Mapping:  Using Intervention Mapping to Develop Implementation Strategies,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Frontiers in Public Health,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2019, 7:158.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doi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  10.3389/fpubh.2019.00158.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eCollection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rPr>
              <a:t> 2019. PMID:  31275915; PMCID:  PMC6592155.</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87501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09600" y="152877"/>
            <a:ext cx="11582400" cy="1325563"/>
          </a:xfrm>
        </p:spPr>
        <p:txBody>
          <a:bodyPr>
            <a:normAutofit/>
          </a:bodyPr>
          <a:lstStyle/>
          <a:p>
            <a:r>
              <a:rPr lang="en-US" dirty="0"/>
              <a:t>Implementation Mapping Tasks</a:t>
            </a:r>
          </a:p>
        </p:txBody>
      </p:sp>
      <p:pic>
        <p:nvPicPr>
          <p:cNvPr id="7" name="Content Placeholder 6"/>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490012" y="-214438"/>
            <a:ext cx="5315406" cy="2682267"/>
          </a:xfrm>
          <a:prstGeom prst="rect">
            <a:avLst/>
          </a:prstGeom>
          <a:effectLst>
            <a:softEdge rad="698500"/>
          </a:effectLst>
        </p:spPr>
      </p:pic>
      <p:sp>
        <p:nvSpPr>
          <p:cNvPr id="4" name="Slide Number Placeholder 3"/>
          <p:cNvSpPr>
            <a:spLocks noGrp="1"/>
          </p:cNvSpPr>
          <p:nvPr>
            <p:ph type="sldNum" sz="quarter" idx="16"/>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2CDD89C-9B7B-483B-B85C-9F4C5B5A58B8}" type="slidenum">
              <a:rPr kumimoji="0" lang="en-US" sz="1400" b="1"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400" b="1" i="0" u="none" strike="noStrike" kern="1200" cap="none" spc="0" normalizeH="0" baseline="0" noProof="0" dirty="0">
              <a:ln>
                <a:noFill/>
              </a:ln>
              <a:solidFill>
                <a:srgbClr val="FFFFFF"/>
              </a:solidFill>
              <a:effectLst/>
              <a:uLnTx/>
              <a:uFillTx/>
              <a:latin typeface="Tw Cen MT"/>
              <a:ea typeface="+mn-ea"/>
              <a:cs typeface="+mn-cs"/>
            </a:endParaRPr>
          </a:p>
        </p:txBody>
      </p:sp>
      <p:sp>
        <p:nvSpPr>
          <p:cNvPr id="54" name="Rectangle 53"/>
          <p:cNvSpPr/>
          <p:nvPr/>
        </p:nvSpPr>
        <p:spPr>
          <a:xfrm>
            <a:off x="230661" y="1845755"/>
            <a:ext cx="6880412" cy="443454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Task 1.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Conduct a needs and assets assessment and identify adopters and implementers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Task 2.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Identify adoption and implementation outcomes, performance objectives, and determinants; create matrices of change.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Task 3.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Choose theoretical methods; Select or create implementation strategies.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Task 4.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Produce implementation protocols and materials.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Task 5.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Evaluate Implementation Outcomes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419D21B9-57FE-4CAA-923B-7B167B196598}"/>
              </a:ext>
            </a:extLst>
          </p:cNvPr>
          <p:cNvSpPr/>
          <p:nvPr/>
        </p:nvSpPr>
        <p:spPr>
          <a:xfrm>
            <a:off x="7638292" y="3449565"/>
            <a:ext cx="4323047"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will decide to use the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will implement the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will assure that the program continues over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do they need to 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would they do it (determinants)?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(what methods and strategies) do we influence these adoption, implementation, and maintenance behaviors and conditions?</a:t>
            </a:r>
          </a:p>
        </p:txBody>
      </p:sp>
      <p:sp>
        <p:nvSpPr>
          <p:cNvPr id="3" name="Rectangle 2">
            <a:extLst>
              <a:ext uri="{FF2B5EF4-FFF2-40B4-BE49-F238E27FC236}">
                <a16:creationId xmlns:a16="http://schemas.microsoft.com/office/drawing/2014/main" id="{16A508F2-143A-4FB3-8472-D59224B12CE8}"/>
              </a:ext>
            </a:extLst>
          </p:cNvPr>
          <p:cNvSpPr/>
          <p:nvPr/>
        </p:nvSpPr>
        <p:spPr>
          <a:xfrm>
            <a:off x="7490012" y="2803234"/>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Guides the D&amp;I planner/researcher </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answer the following questions:</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50334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22" name="Group 21">
            <a:extLst>
              <a:ext uri="{FF2B5EF4-FFF2-40B4-BE49-F238E27FC236}">
                <a16:creationId xmlns:a16="http://schemas.microsoft.com/office/drawing/2014/main" id="{565CC832-D7EF-4D2E-993A-35D39865C70D}"/>
              </a:ext>
            </a:extLst>
          </p:cNvPr>
          <p:cNvGrpSpPr/>
          <p:nvPr/>
        </p:nvGrpSpPr>
        <p:grpSpPr>
          <a:xfrm>
            <a:off x="676945" y="641157"/>
            <a:ext cx="10854655" cy="6130795"/>
            <a:chOff x="631890" y="639042"/>
            <a:chExt cx="10923158" cy="6111848"/>
          </a:xfrm>
        </p:grpSpPr>
        <p:grpSp>
          <p:nvGrpSpPr>
            <p:cNvPr id="3" name="Group 2">
              <a:extLst>
                <a:ext uri="{FF2B5EF4-FFF2-40B4-BE49-F238E27FC236}">
                  <a16:creationId xmlns:a16="http://schemas.microsoft.com/office/drawing/2014/main" id="{276F5B3F-6007-4439-BC54-FC9A52771029}"/>
                </a:ext>
              </a:extLst>
            </p:cNvPr>
            <p:cNvGrpSpPr/>
            <p:nvPr/>
          </p:nvGrpSpPr>
          <p:grpSpPr>
            <a:xfrm>
              <a:off x="631890" y="639042"/>
              <a:ext cx="10923158" cy="5319361"/>
              <a:chOff x="1600074" y="783740"/>
              <a:chExt cx="10172278" cy="5516797"/>
            </a:xfrm>
          </p:grpSpPr>
          <p:sp>
            <p:nvSpPr>
              <p:cNvPr id="84" name="Google Shape;84;p1"/>
              <p:cNvSpPr txBox="1"/>
              <p:nvPr/>
            </p:nvSpPr>
            <p:spPr>
              <a:xfrm>
                <a:off x="4029953" y="5087618"/>
                <a:ext cx="2157392" cy="121291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Multilevel Implementation Context</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Setting characteristics, policy climate, culture, readiness, resources </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85" name="Google Shape;85;p1"/>
              <p:cNvCxnSpPr/>
              <p:nvPr/>
            </p:nvCxnSpPr>
            <p:spPr>
              <a:xfrm rot="10800000" flipH="1">
                <a:off x="5840094" y="2766378"/>
                <a:ext cx="301219" cy="3817"/>
              </a:xfrm>
              <a:prstGeom prst="straightConnector1">
                <a:avLst/>
              </a:prstGeom>
              <a:noFill/>
              <a:ln w="28575" cap="flat" cmpd="sng">
                <a:solidFill>
                  <a:schemeClr val="dk1"/>
                </a:solidFill>
                <a:prstDash val="solid"/>
                <a:round/>
                <a:headEnd type="none" w="sm" len="sm"/>
                <a:tailEnd type="stealth" w="med" len="med"/>
              </a:ln>
            </p:spPr>
          </p:cxnSp>
          <p:sp>
            <p:nvSpPr>
              <p:cNvPr id="86" name="Google Shape;86;p1"/>
              <p:cNvSpPr/>
              <p:nvPr/>
            </p:nvSpPr>
            <p:spPr>
              <a:xfrm>
                <a:off x="9966416" y="5587521"/>
                <a:ext cx="1805936" cy="5334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Health and Quality of Life Outcomes</a:t>
                </a:r>
                <a:endParaRPr kumimoji="0" sz="16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87" name="Google Shape;87;p1"/>
              <p:cNvGrpSpPr/>
              <p:nvPr/>
            </p:nvGrpSpPr>
            <p:grpSpPr>
              <a:xfrm>
                <a:off x="8206505" y="1194224"/>
                <a:ext cx="3174661" cy="3989506"/>
                <a:chOff x="1455992" y="660824"/>
                <a:chExt cx="5435269" cy="3989506"/>
              </a:xfrm>
            </p:grpSpPr>
            <p:grpSp>
              <p:nvGrpSpPr>
                <p:cNvPr id="88" name="Google Shape;88;p1"/>
                <p:cNvGrpSpPr/>
                <p:nvPr/>
              </p:nvGrpSpPr>
              <p:grpSpPr>
                <a:xfrm>
                  <a:off x="1466424" y="1711163"/>
                  <a:ext cx="5424837" cy="2939167"/>
                  <a:chOff x="964909" y="2585205"/>
                  <a:chExt cx="3542781" cy="2066819"/>
                </a:xfrm>
              </p:grpSpPr>
              <p:sp>
                <p:nvSpPr>
                  <p:cNvPr id="89" name="Google Shape;89;p1"/>
                  <p:cNvSpPr txBox="1"/>
                  <p:nvPr/>
                </p:nvSpPr>
                <p:spPr>
                  <a:xfrm>
                    <a:off x="964909" y="2585205"/>
                    <a:ext cx="1624366" cy="2066819"/>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1"/>
                  <p:cNvSpPr txBox="1"/>
                  <p:nvPr/>
                </p:nvSpPr>
                <p:spPr>
                  <a:xfrm>
                    <a:off x="1052367" y="3970466"/>
                    <a:ext cx="1443224" cy="52851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Maintenance Performance Objectives</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1" name="Google Shape;91;p1"/>
                  <p:cNvSpPr txBox="1"/>
                  <p:nvPr/>
                </p:nvSpPr>
                <p:spPr>
                  <a:xfrm>
                    <a:off x="3024456" y="2619636"/>
                    <a:ext cx="1483234" cy="2032387"/>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2" name="Google Shape;92;p1"/>
                <p:cNvSpPr/>
                <p:nvPr/>
              </p:nvSpPr>
              <p:spPr>
                <a:xfrm>
                  <a:off x="1455992" y="660824"/>
                  <a:ext cx="2513997" cy="1089524"/>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Program</a:t>
                  </a: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Use Tasks (Performance Objectives)</a:t>
                  </a:r>
                  <a:endParaRPr kumimoji="0"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93" name="Google Shape;93;p1"/>
                <p:cNvSpPr txBox="1"/>
                <p:nvPr/>
              </p:nvSpPr>
              <p:spPr>
                <a:xfrm>
                  <a:off x="1577705" y="1957547"/>
                  <a:ext cx="2209920" cy="751108"/>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Adoption Performance Objectives</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
                <p:cNvSpPr txBox="1"/>
                <p:nvPr/>
              </p:nvSpPr>
              <p:spPr>
                <a:xfrm>
                  <a:off x="1594422" y="2812610"/>
                  <a:ext cx="2215841" cy="720301"/>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Implementation</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Performance Objectives</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 name="Google Shape;95;p1"/>
                <p:cNvSpPr/>
                <p:nvPr/>
              </p:nvSpPr>
              <p:spPr>
                <a:xfrm>
                  <a:off x="4620076" y="662686"/>
                  <a:ext cx="2271183" cy="1089524"/>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Program</a:t>
                  </a: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Use Outcomes</a:t>
                  </a:r>
                  <a:endParaRPr kumimoji="0"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cxnSp>
            <p:nvCxnSpPr>
              <p:cNvPr id="105" name="Google Shape;105;p1"/>
              <p:cNvCxnSpPr/>
              <p:nvPr/>
            </p:nvCxnSpPr>
            <p:spPr>
              <a:xfrm rot="10800000" flipH="1">
                <a:off x="5857726" y="3435042"/>
                <a:ext cx="273055" cy="3817"/>
              </a:xfrm>
              <a:prstGeom prst="straightConnector1">
                <a:avLst/>
              </a:prstGeom>
              <a:noFill/>
              <a:ln w="28575" cap="flat" cmpd="sng">
                <a:solidFill>
                  <a:schemeClr val="dk1"/>
                </a:solidFill>
                <a:prstDash val="solid"/>
                <a:round/>
                <a:headEnd type="none" w="sm" len="sm"/>
                <a:tailEnd type="stealth" w="med" len="med"/>
              </a:ln>
            </p:spPr>
          </p:cxnSp>
          <p:cxnSp>
            <p:nvCxnSpPr>
              <p:cNvPr id="107" name="Google Shape;107;p1"/>
              <p:cNvCxnSpPr/>
              <p:nvPr/>
            </p:nvCxnSpPr>
            <p:spPr>
              <a:xfrm rot="10800000" flipH="1">
                <a:off x="9715419" y="3383991"/>
                <a:ext cx="243414" cy="3889"/>
              </a:xfrm>
              <a:prstGeom prst="straightConnector1">
                <a:avLst/>
              </a:prstGeom>
              <a:noFill/>
              <a:ln w="28575" cap="flat" cmpd="sng">
                <a:solidFill>
                  <a:schemeClr val="dk1"/>
                </a:solidFill>
                <a:prstDash val="solid"/>
                <a:round/>
                <a:headEnd type="none" w="sm" len="sm"/>
                <a:tailEnd type="stealth" w="med" len="med"/>
              </a:ln>
            </p:spPr>
          </p:cxnSp>
          <p:grpSp>
            <p:nvGrpSpPr>
              <p:cNvPr id="108" name="Google Shape;108;p1"/>
              <p:cNvGrpSpPr/>
              <p:nvPr/>
            </p:nvGrpSpPr>
            <p:grpSpPr>
              <a:xfrm>
                <a:off x="6262421" y="1210422"/>
                <a:ext cx="1437533" cy="3992952"/>
                <a:chOff x="1020644" y="682193"/>
                <a:chExt cx="2862171" cy="3965634"/>
              </a:xfrm>
            </p:grpSpPr>
            <p:sp>
              <p:nvSpPr>
                <p:cNvPr id="110" name="Google Shape;110;p1"/>
                <p:cNvSpPr txBox="1"/>
                <p:nvPr/>
              </p:nvSpPr>
              <p:spPr>
                <a:xfrm>
                  <a:off x="1020644" y="1779113"/>
                  <a:ext cx="2862171" cy="2868714"/>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
                <p:cNvSpPr/>
                <p:nvPr/>
              </p:nvSpPr>
              <p:spPr>
                <a:xfrm>
                  <a:off x="1020646" y="682193"/>
                  <a:ext cx="2856011" cy="1089524"/>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Determinants of Program Use</a:t>
                  </a:r>
                  <a:endParaRPr kumimoji="0"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3" name="Google Shape;113;p1"/>
                <p:cNvSpPr txBox="1"/>
                <p:nvPr/>
              </p:nvSpPr>
              <p:spPr>
                <a:xfrm>
                  <a:off x="1325789" y="1953959"/>
                  <a:ext cx="2251879" cy="583083"/>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Determinants of Adoption</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15" name="Google Shape;115;p1"/>
              <p:cNvSpPr/>
              <p:nvPr/>
            </p:nvSpPr>
            <p:spPr>
              <a:xfrm>
                <a:off x="6351382" y="3325365"/>
                <a:ext cx="1328433" cy="5425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Determinants of Implementation</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6" name="Google Shape;116;p1"/>
              <p:cNvSpPr/>
              <p:nvPr/>
            </p:nvSpPr>
            <p:spPr>
              <a:xfrm>
                <a:off x="6349372" y="4200191"/>
                <a:ext cx="1395662" cy="5425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Determinants of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Maintenance</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117" name="Google Shape;117;p1"/>
              <p:cNvCxnSpPr/>
              <p:nvPr/>
            </p:nvCxnSpPr>
            <p:spPr>
              <a:xfrm rot="10800000" flipH="1">
                <a:off x="7711248" y="2732351"/>
                <a:ext cx="301219" cy="3817"/>
              </a:xfrm>
              <a:prstGeom prst="straightConnector1">
                <a:avLst/>
              </a:prstGeom>
              <a:noFill/>
              <a:ln w="28575" cap="flat" cmpd="sng">
                <a:solidFill>
                  <a:schemeClr val="dk1"/>
                </a:solidFill>
                <a:prstDash val="solid"/>
                <a:round/>
                <a:headEnd type="none" w="sm" len="sm"/>
                <a:tailEnd type="stealth" w="med" len="med"/>
              </a:ln>
            </p:spPr>
          </p:cxnSp>
          <p:cxnSp>
            <p:nvCxnSpPr>
              <p:cNvPr id="118" name="Google Shape;118;p1"/>
              <p:cNvCxnSpPr/>
              <p:nvPr/>
            </p:nvCxnSpPr>
            <p:spPr>
              <a:xfrm>
                <a:off x="7733833" y="3550346"/>
                <a:ext cx="265813" cy="0"/>
              </a:xfrm>
              <a:prstGeom prst="straightConnector1">
                <a:avLst/>
              </a:prstGeom>
              <a:noFill/>
              <a:ln w="28575" cap="flat" cmpd="sng">
                <a:solidFill>
                  <a:schemeClr val="dk1"/>
                </a:solidFill>
                <a:prstDash val="solid"/>
                <a:round/>
                <a:headEnd type="none" w="sm" len="sm"/>
                <a:tailEnd type="stealth" w="med" len="med"/>
              </a:ln>
            </p:spPr>
          </p:cxnSp>
          <p:cxnSp>
            <p:nvCxnSpPr>
              <p:cNvPr id="119" name="Google Shape;119;p1"/>
              <p:cNvCxnSpPr/>
              <p:nvPr/>
            </p:nvCxnSpPr>
            <p:spPr>
              <a:xfrm rot="10800000" flipH="1">
                <a:off x="7738229" y="4268693"/>
                <a:ext cx="301219" cy="3817"/>
              </a:xfrm>
              <a:prstGeom prst="straightConnector1">
                <a:avLst/>
              </a:prstGeom>
              <a:noFill/>
              <a:ln w="28575" cap="flat" cmpd="sng">
                <a:solidFill>
                  <a:schemeClr val="dk1"/>
                </a:solidFill>
                <a:prstDash val="solid"/>
                <a:round/>
                <a:headEnd type="none" w="sm" len="sm"/>
                <a:tailEnd type="stealth" w="med" len="med"/>
              </a:ln>
            </p:spPr>
          </p:cxnSp>
          <p:sp>
            <p:nvSpPr>
              <p:cNvPr id="121" name="Google Shape;121;p1"/>
              <p:cNvSpPr txBox="1"/>
              <p:nvPr/>
            </p:nvSpPr>
            <p:spPr>
              <a:xfrm>
                <a:off x="10077143" y="2596249"/>
                <a:ext cx="914810" cy="3191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Adoption</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2" name="Google Shape;122;p1"/>
              <p:cNvSpPr txBox="1"/>
              <p:nvPr/>
            </p:nvSpPr>
            <p:spPr>
              <a:xfrm>
                <a:off x="10031733" y="3351317"/>
                <a:ext cx="1349433" cy="3191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Implementation</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3" name="Google Shape;123;p1"/>
              <p:cNvSpPr txBox="1"/>
              <p:nvPr/>
            </p:nvSpPr>
            <p:spPr>
              <a:xfrm>
                <a:off x="10099682" y="4229068"/>
                <a:ext cx="1192815" cy="3191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Maintenance</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
              <p:cNvSpPr/>
              <p:nvPr/>
            </p:nvSpPr>
            <p:spPr>
              <a:xfrm>
                <a:off x="10611332" y="5254809"/>
                <a:ext cx="258052" cy="251361"/>
              </a:xfrm>
              <a:prstGeom prst="downArrow">
                <a:avLst>
                  <a:gd name="adj1" fmla="val 50000"/>
                  <a:gd name="adj2" fmla="val 50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25;p1"/>
              <p:cNvSpPr/>
              <p:nvPr/>
            </p:nvSpPr>
            <p:spPr>
              <a:xfrm>
                <a:off x="1600074" y="783740"/>
                <a:ext cx="10172278" cy="303235"/>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                    EBI	                               Implementation 		        		Outcomes</a:t>
                </a:r>
                <a:endParaRPr kumimoji="0" sz="20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7E21458F-21D0-48A9-AFCA-9E47D493C410}"/>
                </a:ext>
              </a:extLst>
            </p:cNvPr>
            <p:cNvSpPr txBox="1"/>
            <p:nvPr/>
          </p:nvSpPr>
          <p:spPr>
            <a:xfrm>
              <a:off x="8643377" y="6350780"/>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Arial"/>
                  <a:ea typeface="+mn-ea"/>
                  <a:cs typeface="+mn-cs"/>
                </a:rPr>
                <a:t>What?</a:t>
              </a:r>
            </a:p>
          </p:txBody>
        </p:sp>
        <p:sp>
          <p:nvSpPr>
            <p:cNvPr id="45" name="TextBox 44">
              <a:extLst>
                <a:ext uri="{FF2B5EF4-FFF2-40B4-BE49-F238E27FC236}">
                  <a16:creationId xmlns:a16="http://schemas.microsoft.com/office/drawing/2014/main" id="{CAF97987-613B-4449-9A58-F80E4AB4356F}"/>
                </a:ext>
              </a:extLst>
            </p:cNvPr>
            <p:cNvSpPr txBox="1"/>
            <p:nvPr/>
          </p:nvSpPr>
          <p:spPr>
            <a:xfrm>
              <a:off x="6334845" y="6337157"/>
              <a:ext cx="883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Arial"/>
                  <a:ea typeface="+mn-ea"/>
                  <a:cs typeface="+mn-cs"/>
                </a:rPr>
                <a:t>Why?</a:t>
              </a:r>
            </a:p>
          </p:txBody>
        </p:sp>
        <p:sp>
          <p:nvSpPr>
            <p:cNvPr id="46" name="TextBox 45">
              <a:extLst>
                <a:ext uri="{FF2B5EF4-FFF2-40B4-BE49-F238E27FC236}">
                  <a16:creationId xmlns:a16="http://schemas.microsoft.com/office/drawing/2014/main" id="{6CC97CD1-DEB6-47C6-9D43-4C0FA667FBD9}"/>
                </a:ext>
              </a:extLst>
            </p:cNvPr>
            <p:cNvSpPr txBox="1"/>
            <p:nvPr/>
          </p:nvSpPr>
          <p:spPr>
            <a:xfrm>
              <a:off x="4264164" y="6350780"/>
              <a:ext cx="883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Arial"/>
                  <a:ea typeface="+mn-ea"/>
                  <a:cs typeface="+mn-cs"/>
                </a:rPr>
                <a:t>How?</a:t>
              </a:r>
            </a:p>
          </p:txBody>
        </p:sp>
        <p:sp>
          <p:nvSpPr>
            <p:cNvPr id="47" name="TextBox 46">
              <a:extLst>
                <a:ext uri="{FF2B5EF4-FFF2-40B4-BE49-F238E27FC236}">
                  <a16:creationId xmlns:a16="http://schemas.microsoft.com/office/drawing/2014/main" id="{F36775A4-8746-4F5D-AF6D-059622DD97D4}"/>
                </a:ext>
              </a:extLst>
            </p:cNvPr>
            <p:cNvSpPr txBox="1"/>
            <p:nvPr/>
          </p:nvSpPr>
          <p:spPr>
            <a:xfrm>
              <a:off x="8080474" y="5958402"/>
              <a:ext cx="19720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Calibri"/>
                  <a:ea typeface="+mn-ea"/>
                  <a:cs typeface="+mn-cs"/>
                </a:rPr>
                <a:t>Planning process</a:t>
              </a:r>
            </a:p>
          </p:txBody>
        </p:sp>
        <p:cxnSp>
          <p:nvCxnSpPr>
            <p:cNvPr id="48" name="Straight Arrow Connector 47">
              <a:extLst>
                <a:ext uri="{FF2B5EF4-FFF2-40B4-BE49-F238E27FC236}">
                  <a16:creationId xmlns:a16="http://schemas.microsoft.com/office/drawing/2014/main" id="{302024E6-32DD-4374-A8AA-D167E622EAB9}"/>
                </a:ext>
              </a:extLst>
            </p:cNvPr>
            <p:cNvCxnSpPr>
              <a:stCxn id="47" idx="1"/>
            </p:cNvCxnSpPr>
            <p:nvPr/>
          </p:nvCxnSpPr>
          <p:spPr>
            <a:xfrm flipH="1" flipV="1">
              <a:off x="7142252" y="6148889"/>
              <a:ext cx="938222" cy="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8A2CBE9-7476-4581-B36B-67E285CED804}"/>
                </a:ext>
              </a:extLst>
            </p:cNvPr>
            <p:cNvSpPr txBox="1"/>
            <p:nvPr/>
          </p:nvSpPr>
          <p:spPr>
            <a:xfrm>
              <a:off x="10308325" y="6350780"/>
              <a:ext cx="8980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Arial"/>
                  <a:ea typeface="+mn-ea"/>
                  <a:cs typeface="+mn-cs"/>
                </a:rPr>
                <a:t>Who?</a:t>
              </a:r>
            </a:p>
          </p:txBody>
        </p:sp>
        <p:sp>
          <p:nvSpPr>
            <p:cNvPr id="4" name="TextBox 3">
              <a:extLst>
                <a:ext uri="{FF2B5EF4-FFF2-40B4-BE49-F238E27FC236}">
                  <a16:creationId xmlns:a16="http://schemas.microsoft.com/office/drawing/2014/main" id="{9B8FF45E-3882-4431-9E70-971411BA2BD0}"/>
                </a:ext>
              </a:extLst>
            </p:cNvPr>
            <p:cNvSpPr txBox="1"/>
            <p:nvPr/>
          </p:nvSpPr>
          <p:spPr>
            <a:xfrm>
              <a:off x="3364142" y="2446797"/>
              <a:ext cx="163081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Implementation</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Intervention (Strategies)</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3" name="Google Shape;105;p1">
              <a:extLst>
                <a:ext uri="{FF2B5EF4-FFF2-40B4-BE49-F238E27FC236}">
                  <a16:creationId xmlns:a16="http://schemas.microsoft.com/office/drawing/2014/main" id="{D5CF1C39-8953-4639-9887-EE595070781F}"/>
                </a:ext>
              </a:extLst>
            </p:cNvPr>
            <p:cNvCxnSpPr/>
            <p:nvPr/>
          </p:nvCxnSpPr>
          <p:spPr>
            <a:xfrm rot="10800000" flipH="1">
              <a:off x="5209365" y="3988495"/>
              <a:ext cx="293211" cy="3680"/>
            </a:xfrm>
            <a:prstGeom prst="straightConnector1">
              <a:avLst/>
            </a:prstGeom>
            <a:noFill/>
            <a:ln w="28575" cap="flat" cmpd="sng">
              <a:solidFill>
                <a:schemeClr val="dk1"/>
              </a:solidFill>
              <a:prstDash val="solid"/>
              <a:round/>
              <a:headEnd type="none" w="sm" len="sm"/>
              <a:tailEnd type="stealth" w="med" len="med"/>
            </a:ln>
          </p:spPr>
        </p:cxnSp>
        <p:cxnSp>
          <p:nvCxnSpPr>
            <p:cNvPr id="14" name="Straight Arrow Connector 13">
              <a:extLst>
                <a:ext uri="{FF2B5EF4-FFF2-40B4-BE49-F238E27FC236}">
                  <a16:creationId xmlns:a16="http://schemas.microsoft.com/office/drawing/2014/main" id="{DDAD7659-1785-477F-8397-93925D6E16FC}"/>
                </a:ext>
              </a:extLst>
            </p:cNvPr>
            <p:cNvCxnSpPr/>
            <p:nvPr/>
          </p:nvCxnSpPr>
          <p:spPr>
            <a:xfrm flipV="1">
              <a:off x="5652695" y="4950099"/>
              <a:ext cx="923329" cy="577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C9BF772-BFA2-4801-A2DD-A6B06A8E9AA0}"/>
                </a:ext>
              </a:extLst>
            </p:cNvPr>
            <p:cNvCxnSpPr>
              <a:cxnSpLocks/>
            </p:cNvCxnSpPr>
            <p:nvPr/>
          </p:nvCxnSpPr>
          <p:spPr>
            <a:xfrm flipV="1">
              <a:off x="5652695" y="5009263"/>
              <a:ext cx="2427779" cy="691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FD835FB-F65C-4F2D-B348-B701F59A222F}"/>
                </a:ext>
              </a:extLst>
            </p:cNvPr>
            <p:cNvCxnSpPr>
              <a:cxnSpLocks/>
            </p:cNvCxnSpPr>
            <p:nvPr/>
          </p:nvCxnSpPr>
          <p:spPr>
            <a:xfrm flipV="1">
              <a:off x="4688287" y="4491318"/>
              <a:ext cx="4737" cy="29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D53B827B-759B-4DEB-94C9-2C3D67830553}"/>
                </a:ext>
              </a:extLst>
            </p:cNvPr>
            <p:cNvSpPr/>
            <p:nvPr/>
          </p:nvSpPr>
          <p:spPr>
            <a:xfrm>
              <a:off x="934632" y="1213828"/>
              <a:ext cx="2176703" cy="4159819"/>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Evidence-Based Intervention (EBI</a:t>
              </a:r>
              <a:r>
                <a:rPr kumimoji="0" lang="en-US" sz="2000" b="1"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Program, Guideline or other Health 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839D6FA0-461B-4851-A43B-632F5F27E03D}"/>
                </a:ext>
              </a:extLst>
            </p:cNvPr>
            <p:cNvSpPr txBox="1"/>
            <p:nvPr/>
          </p:nvSpPr>
          <p:spPr>
            <a:xfrm>
              <a:off x="3485967" y="2013823"/>
              <a:ext cx="1648198" cy="2507724"/>
            </a:xfrm>
            <a:prstGeom prst="rect">
              <a:avLst/>
            </a:prstGeom>
            <a:solidFill>
              <a:schemeClr val="tx2">
                <a:lumMod val="20000"/>
                <a:lumOff val="80000"/>
                <a:alpha val="88000"/>
              </a:schemeClr>
            </a:solidFill>
            <a:ln w="25400">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4E62BCBA-C23D-4C09-962F-CF5AC448B158}"/>
                </a:ext>
              </a:extLst>
            </p:cNvPr>
            <p:cNvSpPr/>
            <p:nvPr/>
          </p:nvSpPr>
          <p:spPr>
            <a:xfrm>
              <a:off x="3485967" y="1074315"/>
              <a:ext cx="1648198" cy="928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Implementation Strategies</a:t>
              </a:r>
            </a:p>
          </p:txBody>
        </p:sp>
        <p:sp>
          <p:nvSpPr>
            <p:cNvPr id="78" name="Rectangle 77">
              <a:extLst>
                <a:ext uri="{FF2B5EF4-FFF2-40B4-BE49-F238E27FC236}">
                  <a16:creationId xmlns:a16="http://schemas.microsoft.com/office/drawing/2014/main" id="{1DECBEE0-E9EB-4D12-BE52-2F26B89C3C23}"/>
                </a:ext>
              </a:extLst>
            </p:cNvPr>
            <p:cNvSpPr/>
            <p:nvPr/>
          </p:nvSpPr>
          <p:spPr>
            <a:xfrm>
              <a:off x="3558313" y="2362204"/>
              <a:ext cx="1640875" cy="20403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a:t>
              </a:r>
              <a:r>
                <a:rPr kumimoji="0" lang="en-US" sz="1400" b="1" i="0" u="none" strike="noStrike" kern="1200" cap="none" spc="0" normalizeH="0" baseline="0" noProof="0" dirty="0" err="1">
                  <a:ln>
                    <a:noFill/>
                  </a:ln>
                  <a:solidFill>
                    <a:prstClr val="black"/>
                  </a:solidFill>
                  <a:effectLst/>
                  <a:uLnTx/>
                  <a:uFillTx/>
                  <a:latin typeface="Calibri"/>
                  <a:ea typeface="+mn-ea"/>
                  <a:cs typeface="+mn-cs"/>
                </a:rPr>
                <a:t>ontain</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1" i="1" u="sng" strike="noStrike" kern="1200" cap="none" spc="0" normalizeH="0" baseline="0" noProof="0" dirty="0">
                  <a:ln>
                    <a:noFill/>
                  </a:ln>
                  <a:solidFill>
                    <a:prstClr val="black"/>
                  </a:solidFill>
                  <a:effectLst/>
                  <a:uLnTx/>
                  <a:uFillTx/>
                  <a:latin typeface="Calibri"/>
                  <a:ea typeface="+mn-ea"/>
                  <a:cs typeface="+mn-cs"/>
                </a:rPr>
                <a:t>methods</a:t>
              </a:r>
              <a:r>
                <a:rPr kumimoji="0" lang="en-US" sz="1400" b="1" i="0" u="none" strike="noStrike" kern="1200" cap="none" spc="0" normalizeH="0" baseline="0" noProof="0" dirty="0">
                  <a:ln>
                    <a:noFill/>
                  </a:ln>
                  <a:solidFill>
                    <a:prstClr val="black"/>
                  </a:solidFill>
                  <a:effectLst/>
                  <a:uLnTx/>
                  <a:uFillTx/>
                  <a:latin typeface="Calibri"/>
                  <a:ea typeface="+mn-ea"/>
                  <a:cs typeface="+mn-cs"/>
                </a:rPr>
                <a:t> (techniques)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prstClr val="black"/>
                  </a:solidFill>
                  <a:effectLst/>
                  <a:uLnTx/>
                  <a:uFillTx/>
                  <a:latin typeface="Calibri"/>
                  <a:ea typeface="+mn-ea"/>
                  <a:cs typeface="+mn-cs"/>
                </a:rPr>
                <a:t>practical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to change determinants</a:t>
              </a:r>
            </a:p>
          </p:txBody>
        </p:sp>
      </p:grpSp>
      <p:sp>
        <p:nvSpPr>
          <p:cNvPr id="80" name="Title 1">
            <a:extLst>
              <a:ext uri="{FF2B5EF4-FFF2-40B4-BE49-F238E27FC236}">
                <a16:creationId xmlns:a16="http://schemas.microsoft.com/office/drawing/2014/main" id="{03731029-B997-4091-8F99-1EF064C2EBDE}"/>
              </a:ext>
            </a:extLst>
          </p:cNvPr>
          <p:cNvSpPr txBox="1">
            <a:spLocks/>
          </p:cNvSpPr>
          <p:nvPr/>
        </p:nvSpPr>
        <p:spPr>
          <a:xfrm>
            <a:off x="660400" y="88325"/>
            <a:ext cx="10871200" cy="38105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ts val="2700"/>
              </a:lnSpc>
              <a:spcBef>
                <a:spcPts val="0"/>
              </a:spcBef>
              <a:spcAft>
                <a:spcPts val="0"/>
              </a:spcAft>
              <a:buClr>
                <a:srgbClr val="000000"/>
              </a:buClr>
              <a:buSzPts val="1800"/>
              <a:buFont typeface="Calibri"/>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Implementation Mapping Logic Model</a:t>
            </a:r>
          </a:p>
        </p:txBody>
      </p:sp>
    </p:spTree>
    <p:extLst>
      <p:ext uri="{BB962C8B-B14F-4D97-AF65-F5344CB8AC3E}">
        <p14:creationId xmlns:p14="http://schemas.microsoft.com/office/powerpoint/2010/main" val="41541380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22" name="Group 21">
            <a:extLst>
              <a:ext uri="{FF2B5EF4-FFF2-40B4-BE49-F238E27FC236}">
                <a16:creationId xmlns:a16="http://schemas.microsoft.com/office/drawing/2014/main" id="{565CC832-D7EF-4D2E-993A-35D39865C70D}"/>
              </a:ext>
            </a:extLst>
          </p:cNvPr>
          <p:cNvGrpSpPr/>
          <p:nvPr/>
        </p:nvGrpSpPr>
        <p:grpSpPr>
          <a:xfrm>
            <a:off x="676945" y="641157"/>
            <a:ext cx="10854655" cy="6130795"/>
            <a:chOff x="631890" y="639042"/>
            <a:chExt cx="10923158" cy="6111848"/>
          </a:xfrm>
        </p:grpSpPr>
        <p:grpSp>
          <p:nvGrpSpPr>
            <p:cNvPr id="3" name="Group 2">
              <a:extLst>
                <a:ext uri="{FF2B5EF4-FFF2-40B4-BE49-F238E27FC236}">
                  <a16:creationId xmlns:a16="http://schemas.microsoft.com/office/drawing/2014/main" id="{276F5B3F-6007-4439-BC54-FC9A52771029}"/>
                </a:ext>
              </a:extLst>
            </p:cNvPr>
            <p:cNvGrpSpPr/>
            <p:nvPr/>
          </p:nvGrpSpPr>
          <p:grpSpPr>
            <a:xfrm>
              <a:off x="631890" y="639042"/>
              <a:ext cx="10923158" cy="5319361"/>
              <a:chOff x="1600074" y="783740"/>
              <a:chExt cx="10172278" cy="5516797"/>
            </a:xfrm>
          </p:grpSpPr>
          <p:sp>
            <p:nvSpPr>
              <p:cNvPr id="84" name="Google Shape;84;p1"/>
              <p:cNvSpPr txBox="1"/>
              <p:nvPr/>
            </p:nvSpPr>
            <p:spPr>
              <a:xfrm>
                <a:off x="4029953" y="5087618"/>
                <a:ext cx="2157392" cy="121291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Multilevel Implementation Context</a:t>
                </a: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rPr>
                  <a:t>Setting characteristics, policy climate, culture, readiness, resources </a:t>
                </a:r>
                <a:endParaRPr kumimoji="0"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85" name="Google Shape;85;p1"/>
              <p:cNvCxnSpPr/>
              <p:nvPr/>
            </p:nvCxnSpPr>
            <p:spPr>
              <a:xfrm rot="10800000" flipH="1">
                <a:off x="5840094" y="2766378"/>
                <a:ext cx="301219" cy="3817"/>
              </a:xfrm>
              <a:prstGeom prst="straightConnector1">
                <a:avLst/>
              </a:prstGeom>
              <a:noFill/>
              <a:ln w="28575" cap="flat" cmpd="sng">
                <a:solidFill>
                  <a:schemeClr val="dk1"/>
                </a:solidFill>
                <a:prstDash val="solid"/>
                <a:round/>
                <a:headEnd type="none" w="sm" len="sm"/>
                <a:tailEnd type="stealth" w="med" len="med"/>
              </a:ln>
            </p:spPr>
          </p:cxnSp>
          <p:sp>
            <p:nvSpPr>
              <p:cNvPr id="86" name="Google Shape;86;p1"/>
              <p:cNvSpPr/>
              <p:nvPr/>
            </p:nvSpPr>
            <p:spPr>
              <a:xfrm>
                <a:off x="9966416" y="5587521"/>
                <a:ext cx="1805936" cy="5334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Health and Quality of Life Outcomes</a:t>
                </a:r>
                <a:endParaRPr kumimoji="0" sz="16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87" name="Google Shape;87;p1"/>
              <p:cNvGrpSpPr/>
              <p:nvPr/>
            </p:nvGrpSpPr>
            <p:grpSpPr>
              <a:xfrm>
                <a:off x="8206505" y="1194224"/>
                <a:ext cx="3174661" cy="3989506"/>
                <a:chOff x="1455992" y="660824"/>
                <a:chExt cx="5435269" cy="3989506"/>
              </a:xfrm>
            </p:grpSpPr>
            <p:grpSp>
              <p:nvGrpSpPr>
                <p:cNvPr id="88" name="Google Shape;88;p1"/>
                <p:cNvGrpSpPr/>
                <p:nvPr/>
              </p:nvGrpSpPr>
              <p:grpSpPr>
                <a:xfrm>
                  <a:off x="1466424" y="1711163"/>
                  <a:ext cx="5424837" cy="2939167"/>
                  <a:chOff x="964909" y="2585205"/>
                  <a:chExt cx="3542781" cy="2066819"/>
                </a:xfrm>
              </p:grpSpPr>
              <p:sp>
                <p:nvSpPr>
                  <p:cNvPr id="89" name="Google Shape;89;p1"/>
                  <p:cNvSpPr txBox="1"/>
                  <p:nvPr/>
                </p:nvSpPr>
                <p:spPr>
                  <a:xfrm>
                    <a:off x="964909" y="2585205"/>
                    <a:ext cx="1624366" cy="2066819"/>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1"/>
                  <p:cNvSpPr txBox="1"/>
                  <p:nvPr/>
                </p:nvSpPr>
                <p:spPr>
                  <a:xfrm>
                    <a:off x="1052367" y="3970466"/>
                    <a:ext cx="1443224" cy="52851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Maintenance Performance Objectives</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1" name="Google Shape;91;p1"/>
                  <p:cNvSpPr txBox="1"/>
                  <p:nvPr/>
                </p:nvSpPr>
                <p:spPr>
                  <a:xfrm>
                    <a:off x="3024456" y="2619636"/>
                    <a:ext cx="1483234" cy="2032387"/>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92" name="Google Shape;92;p1"/>
                <p:cNvSpPr/>
                <p:nvPr/>
              </p:nvSpPr>
              <p:spPr>
                <a:xfrm>
                  <a:off x="1455992" y="660824"/>
                  <a:ext cx="2513997" cy="1089524"/>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Program</a:t>
                  </a: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Use Tasks (Performance Objectives)</a:t>
                  </a:r>
                  <a:endParaRPr kumimoji="0"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93" name="Google Shape;93;p1"/>
                <p:cNvSpPr txBox="1"/>
                <p:nvPr/>
              </p:nvSpPr>
              <p:spPr>
                <a:xfrm>
                  <a:off x="1577705" y="1957547"/>
                  <a:ext cx="2209920" cy="751108"/>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Adoption Performance Objectives</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
                <p:cNvSpPr txBox="1"/>
                <p:nvPr/>
              </p:nvSpPr>
              <p:spPr>
                <a:xfrm>
                  <a:off x="1594422" y="2812610"/>
                  <a:ext cx="2215841" cy="720301"/>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Implementation</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Performance Objectives</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5" name="Google Shape;95;p1"/>
                <p:cNvSpPr/>
                <p:nvPr/>
              </p:nvSpPr>
              <p:spPr>
                <a:xfrm>
                  <a:off x="4620076" y="662686"/>
                  <a:ext cx="2271183" cy="1089524"/>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Program</a:t>
                  </a:r>
                  <a:r>
                    <a:rPr kumimoji="0" lang="en-US" sz="20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Use Outcomes</a:t>
                  </a:r>
                  <a:endParaRPr kumimoji="0"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cxnSp>
            <p:nvCxnSpPr>
              <p:cNvPr id="105" name="Google Shape;105;p1"/>
              <p:cNvCxnSpPr/>
              <p:nvPr/>
            </p:nvCxnSpPr>
            <p:spPr>
              <a:xfrm rot="10800000" flipH="1">
                <a:off x="5857726" y="3435042"/>
                <a:ext cx="273055" cy="3817"/>
              </a:xfrm>
              <a:prstGeom prst="straightConnector1">
                <a:avLst/>
              </a:prstGeom>
              <a:noFill/>
              <a:ln w="28575" cap="flat" cmpd="sng">
                <a:solidFill>
                  <a:schemeClr val="dk1"/>
                </a:solidFill>
                <a:prstDash val="solid"/>
                <a:round/>
                <a:headEnd type="none" w="sm" len="sm"/>
                <a:tailEnd type="stealth" w="med" len="med"/>
              </a:ln>
            </p:spPr>
          </p:cxnSp>
          <p:cxnSp>
            <p:nvCxnSpPr>
              <p:cNvPr id="107" name="Google Shape;107;p1"/>
              <p:cNvCxnSpPr/>
              <p:nvPr/>
            </p:nvCxnSpPr>
            <p:spPr>
              <a:xfrm rot="10800000" flipH="1">
                <a:off x="9715419" y="3383991"/>
                <a:ext cx="243414" cy="3889"/>
              </a:xfrm>
              <a:prstGeom prst="straightConnector1">
                <a:avLst/>
              </a:prstGeom>
              <a:noFill/>
              <a:ln w="28575" cap="flat" cmpd="sng">
                <a:solidFill>
                  <a:schemeClr val="dk1"/>
                </a:solidFill>
                <a:prstDash val="solid"/>
                <a:round/>
                <a:headEnd type="none" w="sm" len="sm"/>
                <a:tailEnd type="stealth" w="med" len="med"/>
              </a:ln>
            </p:spPr>
          </p:cxnSp>
          <p:grpSp>
            <p:nvGrpSpPr>
              <p:cNvPr id="108" name="Google Shape;108;p1"/>
              <p:cNvGrpSpPr/>
              <p:nvPr/>
            </p:nvGrpSpPr>
            <p:grpSpPr>
              <a:xfrm>
                <a:off x="6262421" y="1210422"/>
                <a:ext cx="1437533" cy="3992952"/>
                <a:chOff x="1020644" y="682193"/>
                <a:chExt cx="2862171" cy="3965634"/>
              </a:xfrm>
            </p:grpSpPr>
            <p:sp>
              <p:nvSpPr>
                <p:cNvPr id="110" name="Google Shape;110;p1"/>
                <p:cNvSpPr txBox="1"/>
                <p:nvPr/>
              </p:nvSpPr>
              <p:spPr>
                <a:xfrm>
                  <a:off x="1020644" y="1779113"/>
                  <a:ext cx="2862171" cy="2868714"/>
                </a:xfrm>
                <a:prstGeom prst="rect">
                  <a:avLst/>
                </a:prstGeom>
                <a:solidFill>
                  <a:srgbClr val="C5D8F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
                <p:cNvSpPr/>
                <p:nvPr/>
              </p:nvSpPr>
              <p:spPr>
                <a:xfrm>
                  <a:off x="1020646" y="682193"/>
                  <a:ext cx="2856011" cy="1089524"/>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Determinants of Program Use</a:t>
                  </a:r>
                  <a:endParaRPr kumimoji="0" sz="16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3" name="Google Shape;113;p1"/>
                <p:cNvSpPr txBox="1"/>
                <p:nvPr/>
              </p:nvSpPr>
              <p:spPr>
                <a:xfrm>
                  <a:off x="1325789" y="1953959"/>
                  <a:ext cx="2251879" cy="583083"/>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Determinants of Adoption</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15" name="Google Shape;115;p1"/>
              <p:cNvSpPr/>
              <p:nvPr/>
            </p:nvSpPr>
            <p:spPr>
              <a:xfrm>
                <a:off x="6351382" y="3325365"/>
                <a:ext cx="1328433" cy="5425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Determinants of Implementation</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6" name="Google Shape;116;p1"/>
              <p:cNvSpPr/>
              <p:nvPr/>
            </p:nvSpPr>
            <p:spPr>
              <a:xfrm>
                <a:off x="6349372" y="4200191"/>
                <a:ext cx="1395662" cy="5425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Determinants of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Maintenance</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117" name="Google Shape;117;p1"/>
              <p:cNvCxnSpPr/>
              <p:nvPr/>
            </p:nvCxnSpPr>
            <p:spPr>
              <a:xfrm rot="10800000" flipH="1">
                <a:off x="7711248" y="2732351"/>
                <a:ext cx="301219" cy="3817"/>
              </a:xfrm>
              <a:prstGeom prst="straightConnector1">
                <a:avLst/>
              </a:prstGeom>
              <a:noFill/>
              <a:ln w="28575" cap="flat" cmpd="sng">
                <a:solidFill>
                  <a:schemeClr val="dk1"/>
                </a:solidFill>
                <a:prstDash val="solid"/>
                <a:round/>
                <a:headEnd type="none" w="sm" len="sm"/>
                <a:tailEnd type="stealth" w="med" len="med"/>
              </a:ln>
            </p:spPr>
          </p:cxnSp>
          <p:cxnSp>
            <p:nvCxnSpPr>
              <p:cNvPr id="118" name="Google Shape;118;p1"/>
              <p:cNvCxnSpPr/>
              <p:nvPr/>
            </p:nvCxnSpPr>
            <p:spPr>
              <a:xfrm>
                <a:off x="7733833" y="3550346"/>
                <a:ext cx="265813" cy="0"/>
              </a:xfrm>
              <a:prstGeom prst="straightConnector1">
                <a:avLst/>
              </a:prstGeom>
              <a:noFill/>
              <a:ln w="28575" cap="flat" cmpd="sng">
                <a:solidFill>
                  <a:schemeClr val="dk1"/>
                </a:solidFill>
                <a:prstDash val="solid"/>
                <a:round/>
                <a:headEnd type="none" w="sm" len="sm"/>
                <a:tailEnd type="stealth" w="med" len="med"/>
              </a:ln>
            </p:spPr>
          </p:cxnSp>
          <p:cxnSp>
            <p:nvCxnSpPr>
              <p:cNvPr id="119" name="Google Shape;119;p1"/>
              <p:cNvCxnSpPr/>
              <p:nvPr/>
            </p:nvCxnSpPr>
            <p:spPr>
              <a:xfrm rot="10800000" flipH="1">
                <a:off x="7738229" y="4268693"/>
                <a:ext cx="301219" cy="3817"/>
              </a:xfrm>
              <a:prstGeom prst="straightConnector1">
                <a:avLst/>
              </a:prstGeom>
              <a:noFill/>
              <a:ln w="28575" cap="flat" cmpd="sng">
                <a:solidFill>
                  <a:schemeClr val="dk1"/>
                </a:solidFill>
                <a:prstDash val="solid"/>
                <a:round/>
                <a:headEnd type="none" w="sm" len="sm"/>
                <a:tailEnd type="stealth" w="med" len="med"/>
              </a:ln>
            </p:spPr>
          </p:cxnSp>
          <p:sp>
            <p:nvSpPr>
              <p:cNvPr id="121" name="Google Shape;121;p1"/>
              <p:cNvSpPr txBox="1"/>
              <p:nvPr/>
            </p:nvSpPr>
            <p:spPr>
              <a:xfrm>
                <a:off x="10077143" y="2596249"/>
                <a:ext cx="914810" cy="3191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Adoption</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2" name="Google Shape;122;p1"/>
              <p:cNvSpPr txBox="1"/>
              <p:nvPr/>
            </p:nvSpPr>
            <p:spPr>
              <a:xfrm>
                <a:off x="10031733" y="3351317"/>
                <a:ext cx="1349433" cy="3191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Implementation</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23" name="Google Shape;123;p1"/>
              <p:cNvSpPr txBox="1"/>
              <p:nvPr/>
            </p:nvSpPr>
            <p:spPr>
              <a:xfrm>
                <a:off x="10099682" y="4229068"/>
                <a:ext cx="1192815" cy="3191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Maintenance</a:t>
                </a: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
              <p:cNvSpPr/>
              <p:nvPr/>
            </p:nvSpPr>
            <p:spPr>
              <a:xfrm>
                <a:off x="10611332" y="5254809"/>
                <a:ext cx="258052" cy="251361"/>
              </a:xfrm>
              <a:prstGeom prst="downArrow">
                <a:avLst>
                  <a:gd name="adj1" fmla="val 50000"/>
                  <a:gd name="adj2" fmla="val 50000"/>
                </a:avLst>
              </a:prstGeom>
              <a:gradFill>
                <a:gsLst>
                  <a:gs pos="0">
                    <a:srgbClr val="2D5C97"/>
                  </a:gs>
                  <a:gs pos="80000">
                    <a:srgbClr val="3C7AC5"/>
                  </a:gs>
                  <a:gs pos="100000">
                    <a:srgbClr val="397BC9"/>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25;p1"/>
              <p:cNvSpPr/>
              <p:nvPr/>
            </p:nvSpPr>
            <p:spPr>
              <a:xfrm>
                <a:off x="1600074" y="783740"/>
                <a:ext cx="10172278" cy="303235"/>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FFFFFF"/>
                    </a:solidFill>
                    <a:effectLst/>
                    <a:uLnTx/>
                    <a:uFillTx/>
                    <a:latin typeface="Calibri"/>
                    <a:ea typeface="Calibri"/>
                    <a:cs typeface="Calibri"/>
                    <a:sym typeface="Calibri"/>
                  </a:rPr>
                  <a:t>                    EBI	                               Implementation 		        		Outcomes</a:t>
                </a:r>
                <a:endParaRPr kumimoji="0" sz="2000" b="0" i="0" u="none" strike="noStrike" kern="0" cap="none" spc="0" normalizeH="0" baseline="0" noProof="0" dirty="0">
                  <a:ln>
                    <a:noFill/>
                  </a:ln>
                  <a:solidFill>
                    <a:srgbClr val="FFFFFF"/>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7E21458F-21D0-48A9-AFCA-9E47D493C410}"/>
                </a:ext>
              </a:extLst>
            </p:cNvPr>
            <p:cNvSpPr txBox="1"/>
            <p:nvPr/>
          </p:nvSpPr>
          <p:spPr>
            <a:xfrm>
              <a:off x="8643377" y="6350780"/>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Arial"/>
                  <a:ea typeface="+mn-ea"/>
                  <a:cs typeface="+mn-cs"/>
                </a:rPr>
                <a:t>What?</a:t>
              </a:r>
            </a:p>
          </p:txBody>
        </p:sp>
        <p:sp>
          <p:nvSpPr>
            <p:cNvPr id="45" name="TextBox 44">
              <a:extLst>
                <a:ext uri="{FF2B5EF4-FFF2-40B4-BE49-F238E27FC236}">
                  <a16:creationId xmlns:a16="http://schemas.microsoft.com/office/drawing/2014/main" id="{CAF97987-613B-4449-9A58-F80E4AB4356F}"/>
                </a:ext>
              </a:extLst>
            </p:cNvPr>
            <p:cNvSpPr txBox="1"/>
            <p:nvPr/>
          </p:nvSpPr>
          <p:spPr>
            <a:xfrm>
              <a:off x="6334845" y="6337157"/>
              <a:ext cx="883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Arial"/>
                  <a:ea typeface="+mn-ea"/>
                  <a:cs typeface="+mn-cs"/>
                </a:rPr>
                <a:t>Why?</a:t>
              </a:r>
            </a:p>
          </p:txBody>
        </p:sp>
        <p:sp>
          <p:nvSpPr>
            <p:cNvPr id="46" name="TextBox 45">
              <a:extLst>
                <a:ext uri="{FF2B5EF4-FFF2-40B4-BE49-F238E27FC236}">
                  <a16:creationId xmlns:a16="http://schemas.microsoft.com/office/drawing/2014/main" id="{6CC97CD1-DEB6-47C6-9D43-4C0FA667FBD9}"/>
                </a:ext>
              </a:extLst>
            </p:cNvPr>
            <p:cNvSpPr txBox="1"/>
            <p:nvPr/>
          </p:nvSpPr>
          <p:spPr>
            <a:xfrm>
              <a:off x="4264164" y="6350780"/>
              <a:ext cx="8835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Arial"/>
                  <a:ea typeface="+mn-ea"/>
                  <a:cs typeface="+mn-cs"/>
                </a:rPr>
                <a:t>How?</a:t>
              </a:r>
            </a:p>
          </p:txBody>
        </p:sp>
        <p:sp>
          <p:nvSpPr>
            <p:cNvPr id="47" name="TextBox 46">
              <a:extLst>
                <a:ext uri="{FF2B5EF4-FFF2-40B4-BE49-F238E27FC236}">
                  <a16:creationId xmlns:a16="http://schemas.microsoft.com/office/drawing/2014/main" id="{F36775A4-8746-4F5D-AF6D-059622DD97D4}"/>
                </a:ext>
              </a:extLst>
            </p:cNvPr>
            <p:cNvSpPr txBox="1"/>
            <p:nvPr/>
          </p:nvSpPr>
          <p:spPr>
            <a:xfrm>
              <a:off x="8080474" y="5958402"/>
              <a:ext cx="19720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Calibri"/>
                  <a:ea typeface="+mn-ea"/>
                  <a:cs typeface="+mn-cs"/>
                </a:rPr>
                <a:t>Planning process</a:t>
              </a:r>
            </a:p>
          </p:txBody>
        </p:sp>
        <p:cxnSp>
          <p:nvCxnSpPr>
            <p:cNvPr id="48" name="Straight Arrow Connector 47">
              <a:extLst>
                <a:ext uri="{FF2B5EF4-FFF2-40B4-BE49-F238E27FC236}">
                  <a16:creationId xmlns:a16="http://schemas.microsoft.com/office/drawing/2014/main" id="{302024E6-32DD-4374-A8AA-D167E622EAB9}"/>
                </a:ext>
              </a:extLst>
            </p:cNvPr>
            <p:cNvCxnSpPr>
              <a:stCxn id="47" idx="1"/>
            </p:cNvCxnSpPr>
            <p:nvPr/>
          </p:nvCxnSpPr>
          <p:spPr>
            <a:xfrm flipH="1" flipV="1">
              <a:off x="7142252" y="6148889"/>
              <a:ext cx="938222" cy="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8A2CBE9-7476-4581-B36B-67E285CED804}"/>
                </a:ext>
              </a:extLst>
            </p:cNvPr>
            <p:cNvSpPr txBox="1"/>
            <p:nvPr/>
          </p:nvSpPr>
          <p:spPr>
            <a:xfrm>
              <a:off x="10308325" y="6350780"/>
              <a:ext cx="8980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504D">
                      <a:lumMod val="75000"/>
                    </a:srgbClr>
                  </a:solidFill>
                  <a:effectLst/>
                  <a:uLnTx/>
                  <a:uFillTx/>
                  <a:latin typeface="Arial"/>
                  <a:ea typeface="+mn-ea"/>
                  <a:cs typeface="+mn-cs"/>
                </a:rPr>
                <a:t>Who?</a:t>
              </a:r>
            </a:p>
          </p:txBody>
        </p:sp>
        <p:sp>
          <p:nvSpPr>
            <p:cNvPr id="4" name="TextBox 3">
              <a:extLst>
                <a:ext uri="{FF2B5EF4-FFF2-40B4-BE49-F238E27FC236}">
                  <a16:creationId xmlns:a16="http://schemas.microsoft.com/office/drawing/2014/main" id="{9B8FF45E-3882-4431-9E70-971411BA2BD0}"/>
                </a:ext>
              </a:extLst>
            </p:cNvPr>
            <p:cNvSpPr txBox="1"/>
            <p:nvPr/>
          </p:nvSpPr>
          <p:spPr>
            <a:xfrm>
              <a:off x="3364142" y="2446797"/>
              <a:ext cx="163081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Implementation</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Calibri"/>
                  <a:ea typeface="Calibri"/>
                  <a:cs typeface="Calibri"/>
                  <a:sym typeface="Calibri"/>
                </a:rPr>
                <a:t>Intervention (Strategies)</a:t>
              </a: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3" name="Google Shape;105;p1">
              <a:extLst>
                <a:ext uri="{FF2B5EF4-FFF2-40B4-BE49-F238E27FC236}">
                  <a16:creationId xmlns:a16="http://schemas.microsoft.com/office/drawing/2014/main" id="{D5CF1C39-8953-4639-9887-EE595070781F}"/>
                </a:ext>
              </a:extLst>
            </p:cNvPr>
            <p:cNvCxnSpPr/>
            <p:nvPr/>
          </p:nvCxnSpPr>
          <p:spPr>
            <a:xfrm rot="10800000" flipH="1">
              <a:off x="5209365" y="3988495"/>
              <a:ext cx="293211" cy="3680"/>
            </a:xfrm>
            <a:prstGeom prst="straightConnector1">
              <a:avLst/>
            </a:prstGeom>
            <a:noFill/>
            <a:ln w="28575" cap="flat" cmpd="sng">
              <a:solidFill>
                <a:schemeClr val="dk1"/>
              </a:solidFill>
              <a:prstDash val="solid"/>
              <a:round/>
              <a:headEnd type="none" w="sm" len="sm"/>
              <a:tailEnd type="stealth" w="med" len="med"/>
            </a:ln>
          </p:spPr>
        </p:cxnSp>
        <p:cxnSp>
          <p:nvCxnSpPr>
            <p:cNvPr id="14" name="Straight Arrow Connector 13">
              <a:extLst>
                <a:ext uri="{FF2B5EF4-FFF2-40B4-BE49-F238E27FC236}">
                  <a16:creationId xmlns:a16="http://schemas.microsoft.com/office/drawing/2014/main" id="{DDAD7659-1785-477F-8397-93925D6E16FC}"/>
                </a:ext>
              </a:extLst>
            </p:cNvPr>
            <p:cNvCxnSpPr/>
            <p:nvPr/>
          </p:nvCxnSpPr>
          <p:spPr>
            <a:xfrm flipV="1">
              <a:off x="5652695" y="4950099"/>
              <a:ext cx="923329" cy="577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C9BF772-BFA2-4801-A2DD-A6B06A8E9AA0}"/>
                </a:ext>
              </a:extLst>
            </p:cNvPr>
            <p:cNvCxnSpPr>
              <a:cxnSpLocks/>
            </p:cNvCxnSpPr>
            <p:nvPr/>
          </p:nvCxnSpPr>
          <p:spPr>
            <a:xfrm flipV="1">
              <a:off x="5652695" y="5009263"/>
              <a:ext cx="2427779" cy="691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FD835FB-F65C-4F2D-B348-B701F59A222F}"/>
                </a:ext>
              </a:extLst>
            </p:cNvPr>
            <p:cNvCxnSpPr>
              <a:cxnSpLocks/>
            </p:cNvCxnSpPr>
            <p:nvPr/>
          </p:nvCxnSpPr>
          <p:spPr>
            <a:xfrm flipV="1">
              <a:off x="4688287" y="4491318"/>
              <a:ext cx="4737" cy="29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D53B827B-759B-4DEB-94C9-2C3D67830553}"/>
                </a:ext>
              </a:extLst>
            </p:cNvPr>
            <p:cNvSpPr/>
            <p:nvPr/>
          </p:nvSpPr>
          <p:spPr>
            <a:xfrm>
              <a:off x="934632" y="1213828"/>
              <a:ext cx="2176703" cy="4159819"/>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Evidence-Based Intervention (EBI</a:t>
              </a:r>
              <a:r>
                <a:rPr kumimoji="0" lang="en-US" sz="2000" b="1"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Program, Guideline or other Health 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839D6FA0-461B-4851-A43B-632F5F27E03D}"/>
                </a:ext>
              </a:extLst>
            </p:cNvPr>
            <p:cNvSpPr txBox="1"/>
            <p:nvPr/>
          </p:nvSpPr>
          <p:spPr>
            <a:xfrm>
              <a:off x="3485967" y="2013823"/>
              <a:ext cx="1648198" cy="2507724"/>
            </a:xfrm>
            <a:prstGeom prst="rect">
              <a:avLst/>
            </a:prstGeom>
            <a:solidFill>
              <a:schemeClr val="tx2">
                <a:lumMod val="20000"/>
                <a:lumOff val="80000"/>
                <a:alpha val="88000"/>
              </a:schemeClr>
            </a:solidFill>
            <a:ln w="25400">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4E62BCBA-C23D-4C09-962F-CF5AC448B158}"/>
                </a:ext>
              </a:extLst>
            </p:cNvPr>
            <p:cNvSpPr/>
            <p:nvPr/>
          </p:nvSpPr>
          <p:spPr>
            <a:xfrm>
              <a:off x="3485967" y="1074315"/>
              <a:ext cx="1648198" cy="928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Implementation Strategies</a:t>
              </a:r>
            </a:p>
          </p:txBody>
        </p:sp>
        <p:sp>
          <p:nvSpPr>
            <p:cNvPr id="78" name="Rectangle 77">
              <a:extLst>
                <a:ext uri="{FF2B5EF4-FFF2-40B4-BE49-F238E27FC236}">
                  <a16:creationId xmlns:a16="http://schemas.microsoft.com/office/drawing/2014/main" id="{1DECBEE0-E9EB-4D12-BE52-2F26B89C3C23}"/>
                </a:ext>
              </a:extLst>
            </p:cNvPr>
            <p:cNvSpPr/>
            <p:nvPr/>
          </p:nvSpPr>
          <p:spPr>
            <a:xfrm>
              <a:off x="3558313" y="2362204"/>
              <a:ext cx="1640875" cy="20250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a:t>
              </a:r>
              <a:r>
                <a:rPr kumimoji="0" lang="en-US" sz="1400" b="1" i="0" u="none" strike="noStrike" kern="1200" cap="none" spc="0" normalizeH="0" baseline="0" noProof="0" dirty="0" err="1">
                  <a:ln>
                    <a:noFill/>
                  </a:ln>
                  <a:solidFill>
                    <a:prstClr val="black"/>
                  </a:solidFill>
                  <a:effectLst/>
                  <a:uLnTx/>
                  <a:uFillTx/>
                  <a:latin typeface="Calibri"/>
                  <a:ea typeface="+mn-ea"/>
                  <a:cs typeface="+mn-cs"/>
                </a:rPr>
                <a:t>ontain</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1" i="1" u="sng" strike="noStrike" kern="1200" cap="none" spc="0" normalizeH="0" baseline="0" noProof="0" dirty="0">
                  <a:ln>
                    <a:noFill/>
                  </a:ln>
                  <a:solidFill>
                    <a:prstClr val="black"/>
                  </a:solidFill>
                  <a:effectLst/>
                  <a:uLnTx/>
                  <a:uFillTx/>
                  <a:latin typeface="Calibri"/>
                  <a:ea typeface="+mn-ea"/>
                  <a:cs typeface="+mn-cs"/>
                </a:rPr>
                <a:t>methods</a:t>
              </a:r>
              <a:r>
                <a:rPr kumimoji="0" lang="en-US" sz="1400" b="1" i="0" u="none" strike="noStrike" kern="1200" cap="none" spc="0" normalizeH="0" baseline="0" noProof="0" dirty="0">
                  <a:ln>
                    <a:noFill/>
                  </a:ln>
                  <a:solidFill>
                    <a:prstClr val="black"/>
                  </a:solidFill>
                  <a:effectLst/>
                  <a:uLnTx/>
                  <a:uFillTx/>
                  <a:latin typeface="Calibri"/>
                  <a:ea typeface="+mn-ea"/>
                  <a:cs typeface="+mn-cs"/>
                </a:rPr>
                <a:t> (techniques)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prstClr val="black"/>
                  </a:solidFill>
                  <a:effectLst/>
                  <a:uLnTx/>
                  <a:uFillTx/>
                  <a:latin typeface="Calibri"/>
                  <a:ea typeface="+mn-ea"/>
                  <a:cs typeface="+mn-cs"/>
                </a:rPr>
                <a:t>practical applications  </a:t>
              </a:r>
              <a:r>
                <a:rPr kumimoji="0" lang="en-US" sz="1400" b="1" i="0" u="none" strike="noStrike" kern="1200" cap="none" spc="0" normalizeH="0" baseline="0" noProof="0" dirty="0">
                  <a:ln>
                    <a:noFill/>
                  </a:ln>
                  <a:solidFill>
                    <a:prstClr val="black"/>
                  </a:solidFill>
                  <a:effectLst/>
                  <a:uLnTx/>
                  <a:uFillTx/>
                  <a:latin typeface="Calibri"/>
                  <a:ea typeface="+mn-ea"/>
                  <a:cs typeface="+mn-cs"/>
                </a:rPr>
                <a:t>to change determinants</a:t>
              </a:r>
            </a:p>
          </p:txBody>
        </p:sp>
      </p:grpSp>
      <p:sp>
        <p:nvSpPr>
          <p:cNvPr id="80" name="Title 1">
            <a:extLst>
              <a:ext uri="{FF2B5EF4-FFF2-40B4-BE49-F238E27FC236}">
                <a16:creationId xmlns:a16="http://schemas.microsoft.com/office/drawing/2014/main" id="{03731029-B997-4091-8F99-1EF064C2EBDE}"/>
              </a:ext>
            </a:extLst>
          </p:cNvPr>
          <p:cNvSpPr txBox="1">
            <a:spLocks/>
          </p:cNvSpPr>
          <p:nvPr/>
        </p:nvSpPr>
        <p:spPr>
          <a:xfrm>
            <a:off x="660400" y="88325"/>
            <a:ext cx="10871200" cy="38105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ts val="2700"/>
              </a:lnSpc>
              <a:spcBef>
                <a:spcPts val="0"/>
              </a:spcBef>
              <a:spcAft>
                <a:spcPts val="0"/>
              </a:spcAft>
              <a:buClr>
                <a:srgbClr val="000000"/>
              </a:buClr>
              <a:buSzPts val="1800"/>
              <a:buFont typeface="Calibri"/>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Implementation Mapping Logic Model</a:t>
            </a:r>
          </a:p>
        </p:txBody>
      </p:sp>
      <p:sp>
        <p:nvSpPr>
          <p:cNvPr id="5" name="Oval 4">
            <a:extLst>
              <a:ext uri="{FF2B5EF4-FFF2-40B4-BE49-F238E27FC236}">
                <a16:creationId xmlns:a16="http://schemas.microsoft.com/office/drawing/2014/main" id="{2FD192FD-5015-4897-BA18-F6E628B213A9}"/>
              </a:ext>
            </a:extLst>
          </p:cNvPr>
          <p:cNvSpPr/>
          <p:nvPr/>
        </p:nvSpPr>
        <p:spPr>
          <a:xfrm>
            <a:off x="3199053" y="3453250"/>
            <a:ext cx="2163053" cy="783951"/>
          </a:xfrm>
          <a:prstGeom prst="ellipse">
            <a:avLst/>
          </a:prstGeom>
          <a:solidFill>
            <a:schemeClr val="accent2">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a:ea typeface="+mn-ea"/>
                <a:cs typeface="+mn-cs"/>
              </a:rPr>
              <a:t>Form</a:t>
            </a:r>
          </a:p>
        </p:txBody>
      </p:sp>
      <p:sp>
        <p:nvSpPr>
          <p:cNvPr id="49" name="Oval 48">
            <a:extLst>
              <a:ext uri="{FF2B5EF4-FFF2-40B4-BE49-F238E27FC236}">
                <a16:creationId xmlns:a16="http://schemas.microsoft.com/office/drawing/2014/main" id="{961062BA-0CD7-40AD-B00D-9B890CBD1E72}"/>
              </a:ext>
            </a:extLst>
          </p:cNvPr>
          <p:cNvSpPr/>
          <p:nvPr/>
        </p:nvSpPr>
        <p:spPr>
          <a:xfrm>
            <a:off x="4183440" y="2176104"/>
            <a:ext cx="3038729" cy="1015953"/>
          </a:xfrm>
          <a:prstGeom prst="ellipse">
            <a:avLst/>
          </a:prstGeom>
          <a:solidFill>
            <a:schemeClr val="accent2">
              <a:alpha val="36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a:ea typeface="+mn-ea"/>
                <a:cs typeface="+mn-cs"/>
              </a:rPr>
              <a:t>Function</a:t>
            </a:r>
          </a:p>
        </p:txBody>
      </p:sp>
    </p:spTree>
    <p:extLst>
      <p:ext uri="{BB962C8B-B14F-4D97-AF65-F5344CB8AC3E}">
        <p14:creationId xmlns:p14="http://schemas.microsoft.com/office/powerpoint/2010/main" val="1359847628"/>
      </p:ext>
    </p:extLst>
  </p:cSld>
  <p:clrMapOvr>
    <a:masterClrMapping/>
  </p:clrMapOvr>
  <p:transition spd="slow" advTm="400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8B2BB1-7B8E-4CD6-86F4-E2D9B8A1856A}"/>
              </a:ext>
            </a:extLst>
          </p:cNvPr>
          <p:cNvGrpSpPr/>
          <p:nvPr/>
        </p:nvGrpSpPr>
        <p:grpSpPr>
          <a:xfrm>
            <a:off x="80266" y="177281"/>
            <a:ext cx="12128683" cy="6387044"/>
            <a:chOff x="1496554" y="629064"/>
            <a:chExt cx="10066773" cy="6191875"/>
          </a:xfrm>
        </p:grpSpPr>
        <p:sp>
          <p:nvSpPr>
            <p:cNvPr id="4" name="TextBox 3"/>
            <p:cNvSpPr txBox="1"/>
            <p:nvPr/>
          </p:nvSpPr>
          <p:spPr>
            <a:xfrm>
              <a:off x="4820490" y="4564560"/>
              <a:ext cx="6076963" cy="56690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Implementation science frameworks inform identification of implementation behaviors, context, performance objectives, and determinants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6409220" y="2057400"/>
              <a:ext cx="1411445" cy="2430000"/>
            </a:xfrm>
            <a:prstGeom prst="rect">
              <a:avLst/>
            </a:prstGeom>
            <a:solidFill>
              <a:schemeClr val="tx2">
                <a:lumMod val="20000"/>
                <a:lumOff val="80000"/>
              </a:schemeClr>
            </a:solidFill>
            <a:ln w="25400">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7964180" y="2022693"/>
              <a:ext cx="1336605" cy="2430000"/>
            </a:xfrm>
            <a:prstGeom prst="rect">
              <a:avLst/>
            </a:prstGeom>
            <a:solidFill>
              <a:schemeClr val="tx2">
                <a:lumMod val="20000"/>
                <a:lumOff val="80000"/>
              </a:schemeClr>
            </a:solidFill>
            <a:ln w="25400">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6385487" y="1176561"/>
              <a:ext cx="1435178"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Tasks to enable EBI Use (Performance Objectives)</a:t>
              </a:r>
            </a:p>
          </p:txBody>
        </p:sp>
        <p:sp>
          <p:nvSpPr>
            <p:cNvPr id="13" name="Rectangle 12"/>
            <p:cNvSpPr/>
            <p:nvPr/>
          </p:nvSpPr>
          <p:spPr>
            <a:xfrm>
              <a:off x="7944468" y="1157400"/>
              <a:ext cx="1368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Implementation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Outcomes</a:t>
              </a:r>
            </a:p>
          </p:txBody>
        </p:sp>
        <p:sp>
          <p:nvSpPr>
            <p:cNvPr id="17" name="Oval 16"/>
            <p:cNvSpPr/>
            <p:nvPr/>
          </p:nvSpPr>
          <p:spPr>
            <a:xfrm>
              <a:off x="1503699" y="1349940"/>
              <a:ext cx="1476241" cy="3844919"/>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Evidence-Based Intervention (EBI</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Program, Guideline or other Health Innovation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p:cNvSpPr txBox="1"/>
            <p:nvPr/>
          </p:nvSpPr>
          <p:spPr>
            <a:xfrm>
              <a:off x="9536416" y="2068368"/>
              <a:ext cx="1368000" cy="2430000"/>
            </a:xfrm>
            <a:prstGeom prst="rect">
              <a:avLst/>
            </a:prstGeom>
            <a:solidFill>
              <a:schemeClr val="tx2">
                <a:lumMod val="20000"/>
                <a:lumOff val="80000"/>
              </a:schemeClr>
            </a:solidFill>
            <a:ln w="25400">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9529454" y="1166215"/>
              <a:ext cx="1368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Effectiveness outcomes</a:t>
              </a:r>
            </a:p>
          </p:txBody>
        </p:sp>
        <p:sp>
          <p:nvSpPr>
            <p:cNvPr id="35" name="TextBox 34"/>
            <p:cNvSpPr txBox="1"/>
            <p:nvPr/>
          </p:nvSpPr>
          <p:spPr>
            <a:xfrm>
              <a:off x="4804200" y="2057400"/>
              <a:ext cx="1368000" cy="1440000"/>
            </a:xfrm>
            <a:prstGeom prst="rect">
              <a:avLst/>
            </a:prstGeom>
            <a:solidFill>
              <a:schemeClr val="tx2">
                <a:lumMod val="20000"/>
                <a:lumOff val="80000"/>
              </a:schemeClr>
            </a:solidFill>
            <a:ln w="25400">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Rectangle 31"/>
            <p:cNvSpPr/>
            <p:nvPr/>
          </p:nvSpPr>
          <p:spPr>
            <a:xfrm>
              <a:off x="4800600" y="1157400"/>
              <a:ext cx="1368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Determinants of EBI Use</a:t>
              </a:r>
            </a:p>
          </p:txBody>
        </p:sp>
        <p:sp>
          <p:nvSpPr>
            <p:cNvPr id="37" name="Rectangle 36"/>
            <p:cNvSpPr/>
            <p:nvPr/>
          </p:nvSpPr>
          <p:spPr>
            <a:xfrm>
              <a:off x="4833305" y="2076561"/>
              <a:ext cx="1309791" cy="1521696"/>
            </a:xfrm>
            <a:prstGeom prst="rect">
              <a:avLst/>
            </a:prstGeom>
          </p:spPr>
          <p:txBody>
            <a:bodyPr wrap="square">
              <a:spAutoFit/>
            </a:bodyPr>
            <a:lstStyle/>
            <a:p>
              <a:pPr marL="60325" marR="0" lvl="0" indent="-603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Determinants of Adoption</a:t>
              </a:r>
            </a:p>
            <a:p>
              <a:pPr marL="60325" marR="0" lvl="0" indent="-603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Determinants of Implementation</a:t>
              </a:r>
            </a:p>
            <a:p>
              <a:pPr marL="60325" marR="0" lvl="0" indent="-603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Determinants of Maintenance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8196259" y="2299603"/>
              <a:ext cx="808467" cy="298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Adoption</a:t>
              </a:r>
            </a:p>
          </p:txBody>
        </p:sp>
        <p:sp>
          <p:nvSpPr>
            <p:cNvPr id="44" name="TextBox 43"/>
            <p:cNvSpPr txBox="1"/>
            <p:nvPr/>
          </p:nvSpPr>
          <p:spPr>
            <a:xfrm>
              <a:off x="8034154" y="3066648"/>
              <a:ext cx="1252603" cy="298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Implementation</a:t>
              </a:r>
            </a:p>
          </p:txBody>
        </p:sp>
        <p:sp>
          <p:nvSpPr>
            <p:cNvPr id="45" name="TextBox 44"/>
            <p:cNvSpPr txBox="1"/>
            <p:nvPr/>
          </p:nvSpPr>
          <p:spPr>
            <a:xfrm>
              <a:off x="8093942" y="3707366"/>
              <a:ext cx="1192815" cy="2983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Maintenance</a:t>
              </a:r>
            </a:p>
          </p:txBody>
        </p:sp>
        <p:sp>
          <p:nvSpPr>
            <p:cNvPr id="47" name="Rectangle 46"/>
            <p:cNvSpPr/>
            <p:nvPr/>
          </p:nvSpPr>
          <p:spPr>
            <a:xfrm>
              <a:off x="1496554" y="629064"/>
              <a:ext cx="9407862" cy="361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    EBI	                   Implementation Strategy 		 			Outcomes</a:t>
              </a:r>
              <a:endParaRPr kumimoji="0" lang="en-US" sz="1800" b="0" i="0" u="none" strike="noStrike" kern="1200" cap="none" spc="0" normalizeH="0" baseline="0" noProof="0" dirty="0">
                <a:ln w="18415" cmpd="sng">
                  <a:solidFill>
                    <a:srgbClr val="FFFFFF"/>
                  </a:solidFill>
                  <a:prstDash val="solid"/>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TextBox 52"/>
            <p:cNvSpPr txBox="1"/>
            <p:nvPr/>
          </p:nvSpPr>
          <p:spPr>
            <a:xfrm>
              <a:off x="3184004" y="2022693"/>
              <a:ext cx="1368000" cy="2431095"/>
            </a:xfrm>
            <a:prstGeom prst="rect">
              <a:avLst/>
            </a:prstGeom>
            <a:solidFill>
              <a:schemeClr val="tx2">
                <a:lumMod val="20000"/>
                <a:lumOff val="80000"/>
                <a:alpha val="88000"/>
              </a:schemeClr>
            </a:solidFill>
            <a:ln w="25400">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Rectangle 49"/>
            <p:cNvSpPr/>
            <p:nvPr/>
          </p:nvSpPr>
          <p:spPr>
            <a:xfrm>
              <a:off x="3181240" y="1110906"/>
              <a:ext cx="1368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Implementation Strategies</a:t>
              </a:r>
            </a:p>
          </p:txBody>
        </p:sp>
        <p:sp>
          <p:nvSpPr>
            <p:cNvPr id="6" name="Rectangle 5"/>
            <p:cNvSpPr/>
            <p:nvPr/>
          </p:nvSpPr>
          <p:spPr>
            <a:xfrm>
              <a:off x="3279568" y="2135665"/>
              <a:ext cx="1361922" cy="21781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a:t>
              </a:r>
              <a:r>
                <a:rPr kumimoji="0" lang="en-US" sz="1400" b="1" i="0" u="none" strike="noStrike" kern="1200" cap="none" spc="0" normalizeH="0" baseline="0" noProof="0" dirty="0" err="1">
                  <a:ln>
                    <a:noFill/>
                  </a:ln>
                  <a:solidFill>
                    <a:prstClr val="black"/>
                  </a:solidFill>
                  <a:effectLst/>
                  <a:uLnTx/>
                  <a:uFillTx/>
                  <a:latin typeface="Calibri"/>
                  <a:ea typeface="+mn-ea"/>
                  <a:cs typeface="+mn-cs"/>
                </a:rPr>
                <a:t>ontain</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1" i="1" u="sng" strike="noStrike" kern="1200" cap="none" spc="0" normalizeH="0" baseline="0" noProof="0" dirty="0">
                  <a:ln>
                    <a:noFill/>
                  </a:ln>
                  <a:solidFill>
                    <a:prstClr val="black"/>
                  </a:solidFill>
                  <a:effectLst/>
                  <a:uLnTx/>
                  <a:uFillTx/>
                  <a:latin typeface="Calibri"/>
                  <a:ea typeface="+mn-ea"/>
                  <a:cs typeface="+mn-cs"/>
                </a:rPr>
                <a:t>methods</a:t>
              </a:r>
              <a:r>
                <a:rPr kumimoji="0" lang="en-US" sz="1400" b="1" i="0" u="none" strike="noStrike" kern="1200" cap="none" spc="0" normalizeH="0" baseline="0" noProof="0" dirty="0">
                  <a:ln>
                    <a:noFill/>
                  </a:ln>
                  <a:solidFill>
                    <a:prstClr val="black"/>
                  </a:solidFill>
                  <a:effectLst/>
                  <a:uLnTx/>
                  <a:uFillTx/>
                  <a:latin typeface="Calibri"/>
                  <a:ea typeface="+mn-ea"/>
                  <a:cs typeface="+mn-cs"/>
                </a:rPr>
                <a:t> (techniques) and practical applications  to create change in determinants of Implementation behaviors and implementation environment</a:t>
              </a:r>
            </a:p>
          </p:txBody>
        </p:sp>
        <p:sp>
          <p:nvSpPr>
            <p:cNvPr id="55" name="Rectangle 54"/>
            <p:cNvSpPr/>
            <p:nvPr/>
          </p:nvSpPr>
          <p:spPr>
            <a:xfrm>
              <a:off x="9607590" y="2457500"/>
              <a:ext cx="1211729"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Health and Quality of Life Outcomes</a:t>
              </a:r>
            </a:p>
          </p:txBody>
        </p:sp>
        <p:sp>
          <p:nvSpPr>
            <p:cNvPr id="62" name="TextBox 61"/>
            <p:cNvSpPr txBox="1"/>
            <p:nvPr/>
          </p:nvSpPr>
          <p:spPr>
            <a:xfrm>
              <a:off x="6256284" y="5503965"/>
              <a:ext cx="3280131" cy="35804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Task 1 (understanding needs and assets)</a:t>
              </a:r>
            </a:p>
          </p:txBody>
        </p:sp>
        <p:sp>
          <p:nvSpPr>
            <p:cNvPr id="64" name="TextBox 63"/>
            <p:cNvSpPr txBox="1"/>
            <p:nvPr/>
          </p:nvSpPr>
          <p:spPr>
            <a:xfrm>
              <a:off x="1729310" y="5980449"/>
              <a:ext cx="3414671" cy="6265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Tasks 3 &amp;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(Choosing and operationalizing strategies)</a:t>
              </a:r>
            </a:p>
          </p:txBody>
        </p:sp>
        <p:sp>
          <p:nvSpPr>
            <p:cNvPr id="65" name="TextBox 64"/>
            <p:cNvSpPr txBox="1"/>
            <p:nvPr/>
          </p:nvSpPr>
          <p:spPr>
            <a:xfrm>
              <a:off x="3181240" y="4518065"/>
              <a:ext cx="1397209" cy="80560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Select or create strategies that deliver methods creating change in determinants</a:t>
              </a:r>
            </a:p>
          </p:txBody>
        </p:sp>
        <p:sp>
          <p:nvSpPr>
            <p:cNvPr id="66" name="Rectangle 65"/>
            <p:cNvSpPr/>
            <p:nvPr/>
          </p:nvSpPr>
          <p:spPr>
            <a:xfrm>
              <a:off x="6536179" y="2133140"/>
              <a:ext cx="1386960" cy="27450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Adoption Performance Objectives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Performance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Maintenance Performance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TextBox 68"/>
            <p:cNvSpPr txBox="1"/>
            <p:nvPr/>
          </p:nvSpPr>
          <p:spPr>
            <a:xfrm>
              <a:off x="4800600" y="3581400"/>
              <a:ext cx="1368000" cy="900000"/>
            </a:xfrm>
            <a:prstGeom prst="rect">
              <a:avLst/>
            </a:prstGeom>
            <a:solidFill>
              <a:schemeClr val="tx2">
                <a:lumMod val="20000"/>
                <a:lumOff val="80000"/>
              </a:schemeClr>
            </a:solidFill>
            <a:ln w="25400">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Rectangle 69"/>
            <p:cNvSpPr/>
            <p:nvPr/>
          </p:nvSpPr>
          <p:spPr>
            <a:xfrm>
              <a:off x="4833304" y="3617595"/>
              <a:ext cx="1309791" cy="9249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Contextual/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Environmental influences on implementation </a:t>
              </a:r>
            </a:p>
          </p:txBody>
        </p:sp>
        <p:sp>
          <p:nvSpPr>
            <p:cNvPr id="77" name="Right Brace 76"/>
            <p:cNvSpPr/>
            <p:nvPr/>
          </p:nvSpPr>
          <p:spPr>
            <a:xfrm rot="5400000">
              <a:off x="7629997" y="3972702"/>
              <a:ext cx="360000" cy="2875905"/>
            </a:xfrm>
            <a:prstGeom prst="rightBrace">
              <a:avLst>
                <a:gd name="adj1" fmla="val 8333"/>
                <a:gd name="adj2" fmla="val 48672"/>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TextBox 77"/>
            <p:cNvSpPr txBox="1"/>
            <p:nvPr/>
          </p:nvSpPr>
          <p:spPr>
            <a:xfrm>
              <a:off x="5205557" y="6088984"/>
              <a:ext cx="2064599" cy="35804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Task 2 (planning change)</a:t>
              </a:r>
            </a:p>
          </p:txBody>
        </p:sp>
        <p:sp>
          <p:nvSpPr>
            <p:cNvPr id="79" name="Right Brace 78"/>
            <p:cNvSpPr/>
            <p:nvPr/>
          </p:nvSpPr>
          <p:spPr>
            <a:xfrm rot="5400000">
              <a:off x="5988599" y="4656745"/>
              <a:ext cx="360000" cy="2626099"/>
            </a:xfrm>
            <a:prstGeom prst="rightBrace">
              <a:avLst>
                <a:gd name="adj1" fmla="val 11279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Right Brace 80"/>
            <p:cNvSpPr/>
            <p:nvPr/>
          </p:nvSpPr>
          <p:spPr>
            <a:xfrm rot="5400000">
              <a:off x="3685240" y="5110270"/>
              <a:ext cx="360000" cy="1368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TextBox 82"/>
            <p:cNvSpPr txBox="1"/>
            <p:nvPr/>
          </p:nvSpPr>
          <p:spPr>
            <a:xfrm>
              <a:off x="9803422" y="6126698"/>
              <a:ext cx="17599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Planning process</a:t>
              </a:r>
            </a:p>
          </p:txBody>
        </p:sp>
        <p:cxnSp>
          <p:nvCxnSpPr>
            <p:cNvPr id="85" name="Straight Arrow Connector 84"/>
            <p:cNvCxnSpPr>
              <a:cxnSpLocks/>
              <a:stCxn id="83" idx="1"/>
            </p:cNvCxnSpPr>
            <p:nvPr/>
          </p:nvCxnSpPr>
          <p:spPr>
            <a:xfrm flipH="1">
              <a:off x="9024699" y="6311364"/>
              <a:ext cx="7787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cxnSpLocks/>
            </p:cNvCxnSpPr>
            <p:nvPr/>
          </p:nvCxnSpPr>
          <p:spPr>
            <a:xfrm flipV="1">
              <a:off x="4047614" y="6599332"/>
              <a:ext cx="1" cy="221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cxnSpLocks/>
            </p:cNvCxnSpPr>
            <p:nvPr/>
          </p:nvCxnSpPr>
          <p:spPr>
            <a:xfrm>
              <a:off x="4047614" y="6640414"/>
              <a:ext cx="0" cy="136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flipV="1">
              <a:off x="7686282" y="6561366"/>
              <a:ext cx="1" cy="21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flipV="1">
              <a:off x="6249322" y="6561366"/>
              <a:ext cx="1" cy="216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a:off x="2974550" y="2460600"/>
              <a:ext cx="18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ight Arrow 72"/>
            <p:cNvSpPr/>
            <p:nvPr/>
          </p:nvSpPr>
          <p:spPr>
            <a:xfrm>
              <a:off x="4583831" y="2474703"/>
              <a:ext cx="18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ight Arrow 73"/>
            <p:cNvSpPr/>
            <p:nvPr/>
          </p:nvSpPr>
          <p:spPr>
            <a:xfrm>
              <a:off x="6128368" y="2514600"/>
              <a:ext cx="18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ight Arrow 75"/>
            <p:cNvSpPr/>
            <p:nvPr/>
          </p:nvSpPr>
          <p:spPr>
            <a:xfrm>
              <a:off x="7724496" y="2533761"/>
              <a:ext cx="18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Calibri"/>
                <a:ea typeface="+mn-ea"/>
                <a:cs typeface="+mn-cs"/>
              </a:endParaRPr>
            </a:p>
          </p:txBody>
        </p:sp>
        <p:sp>
          <p:nvSpPr>
            <p:cNvPr id="82" name="Right Arrow 81"/>
            <p:cNvSpPr/>
            <p:nvPr/>
          </p:nvSpPr>
          <p:spPr>
            <a:xfrm>
              <a:off x="9319429" y="2518237"/>
              <a:ext cx="18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Calibri"/>
                <a:ea typeface="+mn-ea"/>
                <a:cs typeface="+mn-cs"/>
              </a:endParaRPr>
            </a:p>
          </p:txBody>
        </p:sp>
        <p:sp>
          <p:nvSpPr>
            <p:cNvPr id="94" name="Right Arrow 93"/>
            <p:cNvSpPr/>
            <p:nvPr/>
          </p:nvSpPr>
          <p:spPr>
            <a:xfrm rot="5400000">
              <a:off x="5266199" y="3489464"/>
              <a:ext cx="18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ight Arrow 95"/>
            <p:cNvSpPr/>
            <p:nvPr/>
          </p:nvSpPr>
          <p:spPr>
            <a:xfrm rot="16200000" flipV="1">
              <a:off x="5526600" y="3473093"/>
              <a:ext cx="18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ight Arrow 47"/>
            <p:cNvSpPr/>
            <p:nvPr/>
          </p:nvSpPr>
          <p:spPr>
            <a:xfrm>
              <a:off x="6128007" y="3948314"/>
              <a:ext cx="180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a:cxnSpLocks/>
            </p:cNvCxnSpPr>
            <p:nvPr/>
          </p:nvCxnSpPr>
          <p:spPr>
            <a:xfrm flipV="1">
              <a:off x="4047614" y="6777366"/>
              <a:ext cx="2201708" cy="22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49322" y="6777366"/>
              <a:ext cx="144780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E56305B8-45F3-4841-957B-A1C64B60A265}"/>
              </a:ext>
            </a:extLst>
          </p:cNvPr>
          <p:cNvSpPr txBox="1"/>
          <p:nvPr/>
        </p:nvSpPr>
        <p:spPr>
          <a:xfrm>
            <a:off x="4621881" y="6542189"/>
            <a:ext cx="173861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Task 5 (Evaluate)</a:t>
            </a:r>
          </a:p>
        </p:txBody>
      </p:sp>
    </p:spTree>
    <p:extLst>
      <p:ext uri="{BB962C8B-B14F-4D97-AF65-F5344CB8AC3E}">
        <p14:creationId xmlns:p14="http://schemas.microsoft.com/office/powerpoint/2010/main" val="22356272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475786" y="1131563"/>
          <a:ext cx="11196639" cy="5093352"/>
        </p:xfrm>
        <a:graphic>
          <a:graphicData uri="http://schemas.openxmlformats.org/drawingml/2006/table">
            <a:tbl>
              <a:tblPr firstRow="1" firstCol="1" bandRow="1">
                <a:tableStyleId>{5C22544A-7EE6-4342-B048-85BDC9FD1C3A}</a:tableStyleId>
              </a:tblPr>
              <a:tblGrid>
                <a:gridCol w="1953905">
                  <a:extLst>
                    <a:ext uri="{9D8B030D-6E8A-4147-A177-3AD203B41FA5}">
                      <a16:colId xmlns:a16="http://schemas.microsoft.com/office/drawing/2014/main" val="20000"/>
                    </a:ext>
                  </a:extLst>
                </a:gridCol>
                <a:gridCol w="1110343">
                  <a:extLst>
                    <a:ext uri="{9D8B030D-6E8A-4147-A177-3AD203B41FA5}">
                      <a16:colId xmlns:a16="http://schemas.microsoft.com/office/drawing/2014/main" val="20001"/>
                    </a:ext>
                  </a:extLst>
                </a:gridCol>
                <a:gridCol w="1567543">
                  <a:extLst>
                    <a:ext uri="{9D8B030D-6E8A-4147-A177-3AD203B41FA5}">
                      <a16:colId xmlns:a16="http://schemas.microsoft.com/office/drawing/2014/main" val="20002"/>
                    </a:ext>
                  </a:extLst>
                </a:gridCol>
                <a:gridCol w="2532741">
                  <a:extLst>
                    <a:ext uri="{9D8B030D-6E8A-4147-A177-3AD203B41FA5}">
                      <a16:colId xmlns:a16="http://schemas.microsoft.com/office/drawing/2014/main" val="20003"/>
                    </a:ext>
                  </a:extLst>
                </a:gridCol>
                <a:gridCol w="4032107">
                  <a:extLst>
                    <a:ext uri="{9D8B030D-6E8A-4147-A177-3AD203B41FA5}">
                      <a16:colId xmlns:a16="http://schemas.microsoft.com/office/drawing/2014/main" val="20004"/>
                    </a:ext>
                  </a:extLst>
                </a:gridCol>
              </a:tblGrid>
              <a:tr h="914400">
                <a:tc>
                  <a:txBody>
                    <a:bodyPr/>
                    <a:lstStyle/>
                    <a:p>
                      <a:pPr marL="0" marR="0">
                        <a:lnSpc>
                          <a:spcPct val="100000"/>
                        </a:lnSpc>
                        <a:spcBef>
                          <a:spcPts val="0"/>
                        </a:spcBef>
                        <a:spcAft>
                          <a:spcPts val="0"/>
                        </a:spcAft>
                      </a:pPr>
                      <a:r>
                        <a:rPr lang="en-US" sz="2000" dirty="0">
                          <a:effectLst/>
                        </a:rPr>
                        <a:t>Stage </a:t>
                      </a:r>
                      <a:endParaRPr lang="es-ES_tradnl" sz="2000" dirty="0">
                        <a:effectLst/>
                        <a:latin typeface="Calibri"/>
                        <a:ea typeface="Calibri"/>
                        <a:cs typeface="Times New Roman"/>
                      </a:endParaRPr>
                    </a:p>
                  </a:txBody>
                  <a:tcPr marL="26855" marR="26855" marT="0" marB="0"/>
                </a:tc>
                <a:tc>
                  <a:txBody>
                    <a:bodyPr/>
                    <a:lstStyle/>
                    <a:p>
                      <a:pPr marL="0" marR="0">
                        <a:lnSpc>
                          <a:spcPct val="100000"/>
                        </a:lnSpc>
                        <a:spcBef>
                          <a:spcPts val="0"/>
                        </a:spcBef>
                        <a:spcAft>
                          <a:spcPts val="0"/>
                        </a:spcAft>
                      </a:pPr>
                      <a:r>
                        <a:rPr lang="en-US" sz="2000" dirty="0">
                          <a:effectLst/>
                        </a:rPr>
                        <a:t>Agent</a:t>
                      </a:r>
                      <a:endParaRPr lang="es-ES_tradnl" sz="2000" dirty="0">
                        <a:effectLst/>
                        <a:latin typeface="Calibri"/>
                        <a:ea typeface="Calibri"/>
                        <a:cs typeface="Times New Roman"/>
                      </a:endParaRPr>
                    </a:p>
                  </a:txBody>
                  <a:tcPr marL="26855" marR="26855" marT="0" marB="0">
                    <a:solidFill>
                      <a:schemeClr val="accent1"/>
                    </a:solidFill>
                  </a:tcPr>
                </a:tc>
                <a:tc>
                  <a:txBody>
                    <a:bodyPr/>
                    <a:lstStyle/>
                    <a:p>
                      <a:pPr marL="0" marR="0">
                        <a:lnSpc>
                          <a:spcPct val="100000"/>
                        </a:lnSpc>
                        <a:spcBef>
                          <a:spcPts val="0"/>
                        </a:spcBef>
                        <a:spcAft>
                          <a:spcPts val="0"/>
                        </a:spcAft>
                      </a:pPr>
                      <a:r>
                        <a:rPr lang="en-US" sz="2000" dirty="0">
                          <a:effectLst/>
                        </a:rPr>
                        <a:t>Determinants/Change Objectives </a:t>
                      </a:r>
                      <a:endParaRPr lang="es-ES_tradnl" sz="2000" dirty="0">
                        <a:effectLst/>
                        <a:latin typeface="Calibri"/>
                        <a:ea typeface="Calibri"/>
                        <a:cs typeface="Times New Roman"/>
                      </a:endParaRPr>
                    </a:p>
                  </a:txBody>
                  <a:tcPr marL="26855" marR="26855" marT="0" marB="0">
                    <a:solidFill>
                      <a:schemeClr val="accent1"/>
                    </a:solidFill>
                  </a:tcPr>
                </a:tc>
                <a:tc>
                  <a:txBody>
                    <a:bodyPr/>
                    <a:lstStyle/>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bg1"/>
                          </a:solidFill>
                          <a:effectLst/>
                          <a:latin typeface="+mn-lt"/>
                          <a:ea typeface="+mn-ea"/>
                          <a:cs typeface="+mn-cs"/>
                        </a:rPr>
                        <a:t>Theoretical Change Methods </a:t>
                      </a:r>
                      <a:endParaRPr kumimoji="0" lang="es-ES_tradnl" sz="2000" kern="1200" dirty="0">
                        <a:solidFill>
                          <a:schemeClr val="bg1"/>
                        </a:solidFill>
                        <a:effectLst/>
                        <a:latin typeface="+mn-lt"/>
                        <a:ea typeface="+mn-ea"/>
                        <a:cs typeface="+mn-cs"/>
                      </a:endParaRPr>
                    </a:p>
                  </a:txBody>
                  <a:tcPr marL="26855" marR="26855" marT="0" marB="0">
                    <a:solidFill>
                      <a:schemeClr val="accent1"/>
                    </a:solidFill>
                  </a:tcPr>
                </a:tc>
                <a:tc>
                  <a:txBody>
                    <a:bodyPr/>
                    <a:lstStyle/>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bg1"/>
                          </a:solidFill>
                          <a:effectLst/>
                          <a:latin typeface="+mn-lt"/>
                          <a:ea typeface="+mn-ea"/>
                          <a:cs typeface="+mn-cs"/>
                        </a:rPr>
                        <a:t>Practical Applications/ Strategy </a:t>
                      </a:r>
                      <a:endParaRPr kumimoji="0" lang="es-ES_tradnl" sz="2000" kern="1200" dirty="0">
                        <a:solidFill>
                          <a:schemeClr val="bg1"/>
                        </a:solidFill>
                        <a:effectLst/>
                        <a:latin typeface="+mn-lt"/>
                        <a:ea typeface="+mn-ea"/>
                        <a:cs typeface="+mn-cs"/>
                      </a:endParaRPr>
                    </a:p>
                  </a:txBody>
                  <a:tcPr marL="26855" marR="26855" marT="0" marB="0">
                    <a:solidFill>
                      <a:schemeClr val="accent1"/>
                    </a:solidFill>
                  </a:tcPr>
                </a:tc>
                <a:extLst>
                  <a:ext uri="{0D108BD9-81ED-4DB2-BD59-A6C34878D82A}">
                    <a16:rowId xmlns:a16="http://schemas.microsoft.com/office/drawing/2014/main" val="10000"/>
                  </a:ext>
                </a:extLst>
              </a:tr>
              <a:tr h="4178952">
                <a:tc>
                  <a:txBody>
                    <a:bodyPr/>
                    <a:lstStyle/>
                    <a:p>
                      <a:pPr marL="0" marR="0">
                        <a:lnSpc>
                          <a:spcPct val="100000"/>
                        </a:lnSpc>
                        <a:spcBef>
                          <a:spcPts val="0"/>
                        </a:spcBef>
                        <a:spcAft>
                          <a:spcPts val="0"/>
                        </a:spcAft>
                      </a:pPr>
                      <a:r>
                        <a:rPr lang="en-US" sz="2000" dirty="0">
                          <a:effectLst/>
                        </a:rPr>
                        <a:t>Implementation</a:t>
                      </a:r>
                      <a:endParaRPr lang="es-ES_tradnl" sz="2000" dirty="0">
                        <a:effectLst/>
                        <a:latin typeface="Calibri"/>
                        <a:ea typeface="Calibri"/>
                        <a:cs typeface="Times New Roman"/>
                      </a:endParaRPr>
                    </a:p>
                  </a:txBody>
                  <a:tcPr marL="26855" marR="26855" marT="0" marB="0"/>
                </a:tc>
                <a:tc>
                  <a:txBody>
                    <a:bodyPr/>
                    <a:lstStyle/>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Program Champion</a:t>
                      </a:r>
                      <a:endParaRPr kumimoji="0" lang="es-ES_tradnl" sz="2000" kern="1200" dirty="0">
                        <a:solidFill>
                          <a:schemeClr val="dk1"/>
                        </a:solidFill>
                        <a:effectLst/>
                        <a:latin typeface="+mn-lt"/>
                        <a:ea typeface="+mn-ea"/>
                        <a:cs typeface="+mn-cs"/>
                      </a:endParaRPr>
                    </a:p>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Navigator</a:t>
                      </a:r>
                      <a:endParaRPr kumimoji="0" lang="es-ES_tradnl" sz="2000" kern="1200" dirty="0">
                        <a:solidFill>
                          <a:schemeClr val="dk1"/>
                        </a:solidFill>
                        <a:effectLst/>
                        <a:latin typeface="+mn-lt"/>
                        <a:ea typeface="+mn-ea"/>
                        <a:cs typeface="+mn-cs"/>
                      </a:endParaRPr>
                    </a:p>
                  </a:txBody>
                  <a:tcPr marL="26855" marR="26855" marT="0" marB="0">
                    <a:solidFill>
                      <a:schemeClr val="accent1">
                        <a:lumMod val="20000"/>
                        <a:lumOff val="80000"/>
                      </a:schemeClr>
                    </a:solidFill>
                  </a:tcPr>
                </a:tc>
                <a:tc>
                  <a:txBody>
                    <a:bodyPr/>
                    <a:lstStyle/>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Awareness/</a:t>
                      </a:r>
                    </a:p>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Perceptions</a:t>
                      </a:r>
                      <a:endParaRPr kumimoji="0" lang="es-ES_tradnl" sz="2000" kern="1200" dirty="0">
                        <a:solidFill>
                          <a:schemeClr val="dk1"/>
                        </a:solidFill>
                        <a:effectLst/>
                        <a:latin typeface="+mn-lt"/>
                        <a:ea typeface="+mn-ea"/>
                        <a:cs typeface="+mn-cs"/>
                      </a:endParaRPr>
                    </a:p>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 </a:t>
                      </a:r>
                      <a:endParaRPr kumimoji="0" lang="es-ES_tradnl" sz="2000" kern="1200" dirty="0">
                        <a:solidFill>
                          <a:schemeClr val="dk1"/>
                        </a:solidFill>
                        <a:effectLst/>
                        <a:latin typeface="+mn-lt"/>
                        <a:ea typeface="+mn-ea"/>
                        <a:cs typeface="+mn-cs"/>
                      </a:endParaRPr>
                    </a:p>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Outcome Expectations</a:t>
                      </a:r>
                      <a:endParaRPr kumimoji="0" lang="es-ES_tradnl" sz="2000" kern="1200" dirty="0">
                        <a:solidFill>
                          <a:schemeClr val="dk1"/>
                        </a:solidFill>
                        <a:effectLst/>
                        <a:latin typeface="+mn-lt"/>
                        <a:ea typeface="+mn-ea"/>
                        <a:cs typeface="+mn-cs"/>
                      </a:endParaRPr>
                    </a:p>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 </a:t>
                      </a:r>
                      <a:endParaRPr kumimoji="0" lang="es-ES_tradnl" sz="2000" kern="1200" dirty="0">
                        <a:solidFill>
                          <a:schemeClr val="dk1"/>
                        </a:solidFill>
                        <a:effectLst/>
                        <a:latin typeface="+mn-lt"/>
                        <a:ea typeface="+mn-ea"/>
                        <a:cs typeface="+mn-cs"/>
                      </a:endParaRPr>
                    </a:p>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Skills and Self-efficacy</a:t>
                      </a:r>
                      <a:endParaRPr kumimoji="0" lang="es-ES_tradnl" sz="2000" kern="1200" dirty="0">
                        <a:solidFill>
                          <a:schemeClr val="dk1"/>
                        </a:solidFill>
                        <a:effectLst/>
                        <a:latin typeface="+mn-lt"/>
                        <a:ea typeface="+mn-ea"/>
                        <a:cs typeface="+mn-cs"/>
                      </a:endParaRPr>
                    </a:p>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 </a:t>
                      </a:r>
                      <a:endParaRPr kumimoji="0" lang="es-ES_tradnl" sz="2000" kern="1200" dirty="0">
                        <a:solidFill>
                          <a:schemeClr val="dk1"/>
                        </a:solidFill>
                        <a:effectLst/>
                        <a:latin typeface="+mn-lt"/>
                        <a:ea typeface="+mn-ea"/>
                        <a:cs typeface="+mn-cs"/>
                      </a:endParaRPr>
                    </a:p>
                    <a:p>
                      <a:pPr marL="0" marR="0" indent="0" algn="l" rtl="0" eaLnBrk="1" latinLnBrk="0" hangingPunct="1">
                        <a:lnSpc>
                          <a:spcPct val="100000"/>
                        </a:lnSpc>
                        <a:spcBef>
                          <a:spcPts val="0"/>
                        </a:spcBef>
                        <a:spcAft>
                          <a:spcPts val="0"/>
                        </a:spcAft>
                        <a:buFont typeface="Arial" panose="020B0604020202020204" pitchFamily="34" charset="0"/>
                        <a:buNone/>
                      </a:pPr>
                      <a:r>
                        <a:rPr kumimoji="0" lang="en-US" sz="2000" kern="1200" dirty="0">
                          <a:solidFill>
                            <a:schemeClr val="dk1"/>
                          </a:solidFill>
                          <a:effectLst/>
                          <a:latin typeface="+mn-lt"/>
                          <a:ea typeface="+mn-ea"/>
                          <a:cs typeface="+mn-cs"/>
                        </a:rPr>
                        <a:t>Feedback and Reinforcement</a:t>
                      </a:r>
                      <a:endParaRPr kumimoji="0" lang="es-ES_tradnl" sz="2000" kern="1200" dirty="0">
                        <a:solidFill>
                          <a:schemeClr val="dk1"/>
                        </a:solidFill>
                        <a:effectLst/>
                        <a:latin typeface="+mn-lt"/>
                        <a:ea typeface="+mn-ea"/>
                        <a:cs typeface="+mn-cs"/>
                      </a:endParaRPr>
                    </a:p>
                  </a:txBody>
                  <a:tcPr marL="26855" marR="26855" marT="0" marB="0">
                    <a:solidFill>
                      <a:schemeClr val="accent1">
                        <a:lumMod val="20000"/>
                        <a:lumOff val="80000"/>
                      </a:schemeClr>
                    </a:solidFill>
                  </a:tcPr>
                </a:tc>
                <a:tc>
                  <a:txBody>
                    <a:bodyPr/>
                    <a:lstStyle/>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Information</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Persuasion</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Skill building and guided practice</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Modeling </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Monitoring and feedback </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Technical assistance / capacity building</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Facilitation </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Vicarious reinforcement</a:t>
                      </a:r>
                      <a:endParaRPr kumimoji="0" lang="es-ES_tradnl" sz="2000" kern="1200" dirty="0">
                        <a:solidFill>
                          <a:schemeClr val="dk1"/>
                        </a:solidFill>
                        <a:effectLst/>
                        <a:latin typeface="+mn-lt"/>
                        <a:ea typeface="+mn-ea"/>
                        <a:cs typeface="+mn-cs"/>
                      </a:endParaRPr>
                    </a:p>
                  </a:txBody>
                  <a:tcPr marL="26855" marR="26855" marT="0" marB="0">
                    <a:solidFill>
                      <a:schemeClr val="accent1">
                        <a:lumMod val="20000"/>
                        <a:lumOff val="80000"/>
                      </a:schemeClr>
                    </a:solidFill>
                  </a:tcPr>
                </a:tc>
                <a:tc>
                  <a:txBody>
                    <a:bodyPr/>
                    <a:lstStyle/>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Face to face training held over two four hour sessions. BHC navigators model EBI behavior and provide ongoing implementation support on-site</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PMP research team available via email, phone and training booster sessions as needed </a:t>
                      </a:r>
                      <a:endParaRPr kumimoji="0" lang="es-ES_tradnl" sz="2000" kern="1200" dirty="0">
                        <a:solidFill>
                          <a:schemeClr val="dk1"/>
                        </a:solidFill>
                        <a:effectLst/>
                        <a:latin typeface="+mn-lt"/>
                        <a:ea typeface="+mn-ea"/>
                        <a:cs typeface="+mn-cs"/>
                      </a:endParaRPr>
                    </a:p>
                    <a:p>
                      <a:pPr marL="220663" marR="0" indent="-220663" algn="l" defTabSz="457200" rtl="0" eaLnBrk="1" latinLnBrk="0" hangingPunct="1">
                        <a:lnSpc>
                          <a:spcPct val="100000"/>
                        </a:lnSpc>
                        <a:spcBef>
                          <a:spcPts val="0"/>
                        </a:spcBef>
                        <a:spcAft>
                          <a:spcPts val="0"/>
                        </a:spcAft>
                        <a:buFont typeface="Arial" panose="020B0604020202020204" pitchFamily="34" charset="0"/>
                        <a:buChar char="•"/>
                      </a:pPr>
                      <a:r>
                        <a:rPr kumimoji="0" lang="en-US" sz="2000" kern="1200" dirty="0">
                          <a:solidFill>
                            <a:schemeClr val="dk1"/>
                          </a:solidFill>
                          <a:effectLst/>
                          <a:latin typeface="+mn-lt"/>
                          <a:ea typeface="+mn-ea"/>
                          <a:cs typeface="+mn-cs"/>
                        </a:rPr>
                        <a:t>Paperwork processes to provide funds for patients needing financial assistance from PMP</a:t>
                      </a:r>
                      <a:endParaRPr kumimoji="0" lang="es-ES_tradnl" sz="2000" kern="1200" dirty="0">
                        <a:solidFill>
                          <a:schemeClr val="dk1"/>
                        </a:solidFill>
                        <a:effectLst/>
                        <a:latin typeface="+mn-lt"/>
                        <a:ea typeface="+mn-ea"/>
                        <a:cs typeface="+mn-cs"/>
                      </a:endParaRPr>
                    </a:p>
                  </a:txBody>
                  <a:tcPr marL="26855" marR="26855" marT="0" marB="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3" name="Rectangle 2"/>
          <p:cNvSpPr/>
          <p:nvPr/>
        </p:nvSpPr>
        <p:spPr>
          <a:xfrm>
            <a:off x="478484" y="6194717"/>
            <a:ext cx="116274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kumimoji="0" lang="x-none" sz="1600" b="0" i="0" u="none" strike="noStrike" kern="1200" cap="none" spc="0" normalizeH="0" baseline="0" noProof="0" dirty="0">
                <a:ln>
                  <a:noFill/>
                </a:ln>
                <a:solidFill>
                  <a:prstClr val="black"/>
                </a:solidFill>
                <a:effectLst/>
                <a:uLnTx/>
                <a:uFillTx/>
                <a:latin typeface="Times New Roman" panose="02020603050405020304" pitchFamily="18" charset="0"/>
                <a:ea typeface="PMingLiU"/>
                <a:cs typeface="Times New Roman" panose="02020603050405020304" pitchFamily="18" charset="0"/>
              </a:rPr>
              <a:t>Highfield, L, Valeria MA, Fernandez, ME, Bartholomew-Eldridge, K. Development of an implementation intervention using intervention mapping to increase mammography among low income women.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PMingLiU"/>
                <a:cs typeface="Times New Roman" panose="02020603050405020304" pitchFamily="18" charset="0"/>
              </a:rPr>
              <a:t>(2018) </a:t>
            </a:r>
            <a:r>
              <a:rPr kumimoji="0" lang="x-none" sz="1600" b="0" i="1" u="none" strike="noStrike" kern="1200" cap="none" spc="0" normalizeH="0" baseline="0" noProof="0" dirty="0">
                <a:ln>
                  <a:noFill/>
                </a:ln>
                <a:solidFill>
                  <a:prstClr val="black"/>
                </a:solidFill>
                <a:effectLst/>
                <a:uLnTx/>
                <a:uFillTx/>
                <a:latin typeface="Times New Roman" panose="02020603050405020304" pitchFamily="18" charset="0"/>
                <a:ea typeface="PMingLiU"/>
                <a:cs typeface="Times New Roman" panose="02020603050405020304" pitchFamily="18" charset="0"/>
              </a:rPr>
              <a:t>Front</a:t>
            </a:r>
            <a:r>
              <a:rPr kumimoji="0" lang="en-US" sz="1600" b="0" i="1" u="none" strike="noStrike" kern="1200" cap="none" spc="0" normalizeH="0" baseline="0" noProof="0" dirty="0" err="1">
                <a:ln>
                  <a:noFill/>
                </a:ln>
                <a:solidFill>
                  <a:prstClr val="black"/>
                </a:solidFill>
                <a:effectLst/>
                <a:uLnTx/>
                <a:uFillTx/>
                <a:latin typeface="Times New Roman" panose="02020603050405020304" pitchFamily="18" charset="0"/>
                <a:ea typeface="PMingLiU"/>
                <a:cs typeface="Times New Roman" panose="02020603050405020304" pitchFamily="18" charset="0"/>
              </a:rPr>
              <a:t>iers</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PMingLiU"/>
                <a:cs typeface="Times New Roman" panose="02020603050405020304" pitchFamily="18" charset="0"/>
              </a:rPr>
              <a:t> in</a:t>
            </a:r>
            <a:r>
              <a:rPr kumimoji="0" lang="x-none" sz="1600" b="0" i="1" u="none" strike="noStrike" kern="1200" cap="none" spc="0" normalizeH="0" baseline="0" noProof="0" dirty="0">
                <a:ln>
                  <a:noFill/>
                </a:ln>
                <a:solidFill>
                  <a:prstClr val="black"/>
                </a:solidFill>
                <a:effectLst/>
                <a:uLnTx/>
                <a:uFillTx/>
                <a:latin typeface="Times New Roman" panose="02020603050405020304" pitchFamily="18" charset="0"/>
                <a:ea typeface="PMingLiU"/>
                <a:cs typeface="Times New Roman" panose="02020603050405020304" pitchFamily="18" charset="0"/>
              </a:rPr>
              <a:t> Public Health</a:t>
            </a:r>
            <a:r>
              <a:rPr kumimoji="0" lang="x-none" sz="1600" b="0" i="0" u="none" strike="noStrike" kern="1200" cap="none" spc="0" normalizeH="0" baseline="0" noProof="0" dirty="0">
                <a:ln>
                  <a:noFill/>
                </a:ln>
                <a:solidFill>
                  <a:prstClr val="black"/>
                </a:solidFill>
                <a:effectLst/>
                <a:uLnTx/>
                <a:uFillTx/>
                <a:latin typeface="Times New Roman" panose="02020603050405020304" pitchFamily="18" charset="0"/>
                <a:ea typeface="PMingLiU"/>
                <a:cs typeface="Times New Roman" panose="02020603050405020304" pitchFamily="18" charset="0"/>
              </a:rPr>
              <a:t> | doi: 10.3389/fpubh.2018.00300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PMingLiU"/>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Courier New" panose="02070309020205020404" pitchFamily="49" charset="0"/>
              <a:ea typeface="PMingLiU"/>
              <a:cs typeface="Times New Roman" panose="02020603050405020304" pitchFamily="18" charset="0"/>
            </a:endParaRPr>
          </a:p>
        </p:txBody>
      </p:sp>
      <p:sp>
        <p:nvSpPr>
          <p:cNvPr id="5" name="Title 1"/>
          <p:cNvSpPr>
            <a:spLocks noGrp="1"/>
          </p:cNvSpPr>
          <p:nvPr>
            <p:ph type="title"/>
          </p:nvPr>
        </p:nvSpPr>
        <p:spPr>
          <a:xfrm>
            <a:off x="-391164" y="237163"/>
            <a:ext cx="12930541" cy="990600"/>
          </a:xfrm>
        </p:spPr>
        <p:txBody>
          <a:bodyPr>
            <a:normAutofit/>
          </a:bodyPr>
          <a:lstStyle/>
          <a:p>
            <a:pPr algn="ctr"/>
            <a:r>
              <a:rPr lang="en-US" sz="4000" dirty="0"/>
              <a:t>Peace of Mind Program Implementation Plan</a:t>
            </a:r>
            <a:endParaRPr lang="es-ES_tradnl" sz="4000" dirty="0"/>
          </a:p>
        </p:txBody>
      </p:sp>
    </p:spTree>
    <p:extLst>
      <p:ext uri="{BB962C8B-B14F-4D97-AF65-F5344CB8AC3E}">
        <p14:creationId xmlns:p14="http://schemas.microsoft.com/office/powerpoint/2010/main" val="13698432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1214" y="1658605"/>
            <a:ext cx="10871200" cy="990600"/>
          </a:xfrm>
        </p:spPr>
        <p:txBody>
          <a:bodyPr>
            <a:noAutofit/>
          </a:bodyPr>
          <a:lstStyle/>
          <a:p>
            <a:pPr>
              <a:lnSpc>
                <a:spcPts val="3400"/>
              </a:lnSpc>
            </a:pPr>
            <a:r>
              <a:rPr lang="en-US" sz="2800" dirty="0">
                <a:solidFill>
                  <a:schemeClr val="tx1"/>
                </a:solidFill>
              </a:rPr>
              <a:t>Types of Evidence-Based Interventions (EBIs) that can be implemented and disseminated: </a:t>
            </a:r>
          </a:p>
        </p:txBody>
      </p:sp>
      <p:sp>
        <p:nvSpPr>
          <p:cNvPr id="5" name="Text Placeholder 2"/>
          <p:cNvSpPr txBox="1">
            <a:spLocks/>
          </p:cNvSpPr>
          <p:nvPr/>
        </p:nvSpPr>
        <p:spPr>
          <a:xfrm>
            <a:off x="-435355" y="2566909"/>
            <a:ext cx="10871200" cy="4467720"/>
          </a:xfrm>
          <a:prstGeom prst="rect">
            <a:avLst/>
          </a:prstGeom>
        </p:spPr>
        <p:txBody>
          <a:bodyPr vert="horz" anchor="t">
            <a:normAutofit/>
          </a:bodyPr>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06474" marR="0" lvl="1" indent="-182563" algn="l" defTabSz="457200" rtl="0" eaLnBrk="0" fontAlgn="base" latinLnBrk="0" hangingPunct="0">
              <a:lnSpc>
                <a:spcPct val="120000"/>
              </a:lnSpc>
              <a:spcBef>
                <a:spcPts val="0"/>
              </a:spcBef>
              <a:spcAft>
                <a:spcPct val="0"/>
              </a:spcAft>
              <a:buClr>
                <a:srgbClr val="4F81BD"/>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Clinical Practice Guidelines</a:t>
            </a:r>
          </a:p>
          <a:p>
            <a:pPr marL="1006474" marR="0" lvl="1" indent="-182563" algn="l" defTabSz="457200" rtl="0" eaLnBrk="0" fontAlgn="base" latinLnBrk="0" hangingPunct="0">
              <a:lnSpc>
                <a:spcPct val="120000"/>
              </a:lnSpc>
              <a:spcBef>
                <a:spcPts val="0"/>
              </a:spcBef>
              <a:spcAft>
                <a:spcPct val="0"/>
              </a:spcAft>
              <a:buClr>
                <a:srgbClr val="4F81BD"/>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Clinical Innovations (e.g. new screening technology)</a:t>
            </a:r>
          </a:p>
          <a:p>
            <a:pPr marL="1006474" marR="0" lvl="1" indent="-182563" algn="l" defTabSz="457200" rtl="0" eaLnBrk="0" fontAlgn="base" latinLnBrk="0" hangingPunct="0">
              <a:lnSpc>
                <a:spcPct val="120000"/>
              </a:lnSpc>
              <a:spcBef>
                <a:spcPts val="0"/>
              </a:spcBef>
              <a:spcAft>
                <a:spcPct val="0"/>
              </a:spcAft>
              <a:buClr>
                <a:srgbClr val="4F81BD"/>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Interventions (Packaged programs) – including MLIs </a:t>
            </a:r>
          </a:p>
          <a:p>
            <a:pPr marL="1006474" marR="0" lvl="1" indent="-182563" algn="l" defTabSz="457200" rtl="0" eaLnBrk="0" fontAlgn="base" latinLnBrk="0" hangingPunct="0">
              <a:lnSpc>
                <a:spcPct val="120000"/>
              </a:lnSpc>
              <a:spcBef>
                <a:spcPts val="0"/>
              </a:spcBef>
              <a:spcAft>
                <a:spcPct val="0"/>
              </a:spcAft>
              <a:buClr>
                <a:srgbClr val="4F81BD"/>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Policies</a:t>
            </a:r>
          </a:p>
          <a:p>
            <a:pPr marL="1006474" marR="0" lvl="1" indent="-182563" algn="l" defTabSz="457200" rtl="0" eaLnBrk="0" fontAlgn="base" latinLnBrk="0" hangingPunct="0">
              <a:lnSpc>
                <a:spcPct val="120000"/>
              </a:lnSpc>
              <a:spcBef>
                <a:spcPts val="0"/>
              </a:spcBef>
              <a:spcAft>
                <a:spcPct val="0"/>
              </a:spcAft>
              <a:buClr>
                <a:srgbClr val="4F81BD"/>
              </a:buClr>
              <a:buSzPct val="85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Strategies (USPSTF Community Guide Recommendation; e.g. mass media, one on one, provider reminders)</a:t>
            </a:r>
          </a:p>
          <a:p>
            <a:pPr marL="457200" marR="0" lvl="1" indent="-182563" algn="l" defTabSz="914400" rtl="0" eaLnBrk="0" fontAlgn="base" latinLnBrk="0" hangingPunct="0">
              <a:lnSpc>
                <a:spcPct val="120000"/>
              </a:lnSpc>
              <a:spcBef>
                <a:spcPts val="0"/>
              </a:spcBef>
              <a:spcAft>
                <a:spcPct val="0"/>
              </a:spcAft>
              <a:buClr>
                <a:srgbClr val="4F81BD"/>
              </a:buClr>
              <a:buSzPct val="85000"/>
              <a:buFont typeface="Wingdings" panose="05000000000000000000" pitchFamily="2" charset="2"/>
              <a:buChar char="Ø"/>
              <a:tabLst/>
              <a:defRPr/>
            </a:pPr>
            <a:endParaRPr kumimoji="0" lang="en-US" sz="5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2" name="Rectangle 1"/>
          <p:cNvSpPr/>
          <p:nvPr/>
        </p:nvSpPr>
        <p:spPr>
          <a:xfrm>
            <a:off x="428171" y="6211669"/>
            <a:ext cx="11177286" cy="646331"/>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Fernández ME, Mullen PD, Leeman J, Walker TJ. Evidence-Based Cancer Practices, Programs, and Interventions. In: </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Advancing the Science of Implementation across the Cancer Continuum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2018, Oxford Press.</a:t>
            </a:r>
            <a:endParaRPr kumimoji="0" lang="en-US" sz="2000" b="0" i="0" u="none" strike="noStrike" kern="1200" cap="none" spc="0" normalizeH="0" baseline="0" noProof="0" dirty="0">
              <a:ln>
                <a:noFill/>
              </a:ln>
              <a:solidFill>
                <a:prstClr val="black"/>
              </a:solidFill>
              <a:effectLst/>
              <a:uLnTx/>
              <a:uFillTx/>
              <a:latin typeface="Courier"/>
              <a:ea typeface="Times New Roman" panose="02020603050405020304" pitchFamily="18" charset="0"/>
              <a:cs typeface="Times New Roman" panose="02020603050405020304" pitchFamily="18" charset="0"/>
            </a:endParaRPr>
          </a:p>
        </p:txBody>
      </p:sp>
      <p:sp>
        <p:nvSpPr>
          <p:cNvPr id="6" name="Title 2">
            <a:extLst>
              <a:ext uri="{FF2B5EF4-FFF2-40B4-BE49-F238E27FC236}">
                <a16:creationId xmlns:a16="http://schemas.microsoft.com/office/drawing/2014/main" id="{E04160DB-5EA4-4220-86CC-548CDD2A8A32}"/>
              </a:ext>
            </a:extLst>
          </p:cNvPr>
          <p:cNvSpPr txBox="1">
            <a:spLocks/>
          </p:cNvSpPr>
          <p:nvPr/>
        </p:nvSpPr>
        <p:spPr>
          <a:xfrm>
            <a:off x="260920" y="264215"/>
            <a:ext cx="10267950" cy="11557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ts val="34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F497D"/>
                </a:solidFill>
                <a:effectLst/>
                <a:uLnTx/>
                <a:uFillTx/>
                <a:latin typeface="Tw Cen MT" panose="020B0602020104020603" pitchFamily="34" charset="0"/>
                <a:ea typeface="+mj-ea"/>
                <a:cs typeface="+mj-cs"/>
              </a:rPr>
              <a:t>Is it a MLI or a ML Implementation Strategy?</a:t>
            </a:r>
          </a:p>
        </p:txBody>
      </p:sp>
    </p:spTree>
    <p:extLst>
      <p:ext uri="{BB962C8B-B14F-4D97-AF65-F5344CB8AC3E}">
        <p14:creationId xmlns:p14="http://schemas.microsoft.com/office/powerpoint/2010/main" val="15995570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97" y="228600"/>
            <a:ext cx="11144367" cy="990600"/>
          </a:xfrm>
        </p:spPr>
        <p:txBody>
          <a:bodyPr>
            <a:noAutofit/>
          </a:bodyPr>
          <a:lstStyle/>
          <a:p>
            <a:r>
              <a:rPr lang="en-US" sz="3200" dirty="0"/>
              <a:t>What HPV Vaccination Research Products Can be Implemented?</a:t>
            </a:r>
          </a:p>
        </p:txBody>
      </p:sp>
      <p:sp>
        <p:nvSpPr>
          <p:cNvPr id="3" name="Content Placeholder 2"/>
          <p:cNvSpPr>
            <a:spLocks noGrp="1"/>
          </p:cNvSpPr>
          <p:nvPr>
            <p:ph sz="quarter" idx="1"/>
          </p:nvPr>
        </p:nvSpPr>
        <p:spPr>
          <a:xfrm>
            <a:off x="234778" y="1843805"/>
            <a:ext cx="11957222" cy="4495800"/>
          </a:xfrm>
        </p:spPr>
        <p:txBody>
          <a:bodyPr>
            <a:normAutofit fontScale="92500" lnSpcReduction="10000"/>
          </a:bodyPr>
          <a:lstStyle/>
          <a:p>
            <a:r>
              <a:rPr lang="en-US" dirty="0">
                <a:solidFill>
                  <a:schemeClr val="tx1"/>
                </a:solidFill>
              </a:rPr>
              <a:t>HPV Vaccination Guidelines </a:t>
            </a:r>
            <a:r>
              <a:rPr lang="en-US" sz="2600" i="1" dirty="0">
                <a:solidFill>
                  <a:schemeClr val="accent2">
                    <a:lumMod val="75000"/>
                  </a:schemeClr>
                </a:solidFill>
              </a:rPr>
              <a:t>(Use Intervention Mapping – Steps 1-6 to develop MLI)</a:t>
            </a:r>
          </a:p>
          <a:p>
            <a:pPr marL="0" indent="0">
              <a:buNone/>
            </a:pPr>
            <a:endParaRPr lang="en-US" dirty="0">
              <a:solidFill>
                <a:schemeClr val="tx1"/>
              </a:solidFill>
            </a:endParaRPr>
          </a:p>
          <a:p>
            <a:r>
              <a:rPr lang="en-US" dirty="0">
                <a:solidFill>
                  <a:schemeClr val="tx1"/>
                </a:solidFill>
              </a:rPr>
              <a:t>General approaches/strategies for increasing HPV vaccination (e.g. community guide recommended approaches) </a:t>
            </a:r>
            <a:r>
              <a:rPr lang="en-US" sz="2600" i="1" dirty="0">
                <a:solidFill>
                  <a:schemeClr val="accent2">
                    <a:lumMod val="75000"/>
                  </a:schemeClr>
                </a:solidFill>
              </a:rPr>
              <a:t>(Use Intervention Mapping – Steps 1-6)</a:t>
            </a:r>
            <a:endParaRPr lang="en-US" sz="2600" dirty="0">
              <a:solidFill>
                <a:schemeClr val="tx1"/>
              </a:solidFill>
            </a:endParaRPr>
          </a:p>
          <a:p>
            <a:pPr lvl="1"/>
            <a:r>
              <a:rPr lang="en-US" dirty="0">
                <a:solidFill>
                  <a:schemeClr val="tx1"/>
                </a:solidFill>
              </a:rPr>
              <a:t>Enhancing Access</a:t>
            </a:r>
          </a:p>
          <a:p>
            <a:pPr lvl="1"/>
            <a:r>
              <a:rPr lang="en-US" dirty="0">
                <a:solidFill>
                  <a:schemeClr val="tx1"/>
                </a:solidFill>
              </a:rPr>
              <a:t>Increasing Community demand</a:t>
            </a:r>
          </a:p>
          <a:p>
            <a:pPr lvl="1"/>
            <a:r>
              <a:rPr lang="en-US" dirty="0">
                <a:solidFill>
                  <a:schemeClr val="tx1"/>
                </a:solidFill>
              </a:rPr>
              <a:t>Provider or System-Based Interventions</a:t>
            </a:r>
          </a:p>
          <a:p>
            <a:pPr marL="365760" lvl="1" indent="0">
              <a:buNone/>
            </a:pPr>
            <a:endParaRPr lang="en-US" dirty="0">
              <a:solidFill>
                <a:schemeClr val="tx1"/>
              </a:solidFill>
            </a:endParaRPr>
          </a:p>
          <a:p>
            <a:r>
              <a:rPr lang="en-US" dirty="0">
                <a:solidFill>
                  <a:schemeClr val="tx1"/>
                </a:solidFill>
              </a:rPr>
              <a:t>Specific evidence-based intervention programs </a:t>
            </a:r>
            <a:r>
              <a:rPr lang="en-US" sz="2600" dirty="0">
                <a:solidFill>
                  <a:schemeClr val="accent2">
                    <a:lumMod val="75000"/>
                  </a:schemeClr>
                </a:solidFill>
              </a:rPr>
              <a:t>(Use Step 5 – Implementation Mapping)</a:t>
            </a:r>
            <a:endParaRPr lang="en-US" dirty="0">
              <a:solidFill>
                <a:schemeClr val="accent2">
                  <a:lumMod val="75000"/>
                </a:schemeClr>
              </a:solidFill>
            </a:endParaRPr>
          </a:p>
          <a:p>
            <a:pPr lvl="1"/>
            <a:r>
              <a:rPr lang="en-US" dirty="0">
                <a:solidFill>
                  <a:schemeClr val="tx1"/>
                </a:solidFill>
              </a:rPr>
              <a:t>Specific protocols, materials (DOSE HPV, Hull Intervention)</a:t>
            </a:r>
          </a:p>
          <a:p>
            <a:endParaRPr lang="en-US" dirty="0"/>
          </a:p>
          <a:p>
            <a:pPr lvl="1"/>
            <a:endParaRPr lang="en-US" dirty="0"/>
          </a:p>
          <a:p>
            <a:pPr lvl="1"/>
            <a:endParaRPr lang="en-US" dirty="0"/>
          </a:p>
        </p:txBody>
      </p:sp>
    </p:spTree>
    <p:extLst>
      <p:ext uri="{BB962C8B-B14F-4D97-AF65-F5344CB8AC3E}">
        <p14:creationId xmlns:p14="http://schemas.microsoft.com/office/powerpoint/2010/main" val="16574478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368BCD4-8DA5-472B-BD60-B43B200C4920}"/>
              </a:ext>
            </a:extLst>
          </p:cNvPr>
          <p:cNvGrpSpPr/>
          <p:nvPr/>
        </p:nvGrpSpPr>
        <p:grpSpPr>
          <a:xfrm>
            <a:off x="2200205" y="1846543"/>
            <a:ext cx="7162159" cy="3667154"/>
            <a:chOff x="4096116" y="2597521"/>
            <a:chExt cx="3984194" cy="2775864"/>
          </a:xfrm>
        </p:grpSpPr>
        <p:grpSp>
          <p:nvGrpSpPr>
            <p:cNvPr id="21" name="Group 20">
              <a:extLst>
                <a:ext uri="{FF2B5EF4-FFF2-40B4-BE49-F238E27FC236}">
                  <a16:creationId xmlns:a16="http://schemas.microsoft.com/office/drawing/2014/main" id="{7991B7A9-7584-4C26-A05E-A1FE271F8A73}"/>
                </a:ext>
              </a:extLst>
            </p:cNvPr>
            <p:cNvGrpSpPr/>
            <p:nvPr/>
          </p:nvGrpSpPr>
          <p:grpSpPr>
            <a:xfrm>
              <a:off x="4096116" y="2597521"/>
              <a:ext cx="3984194" cy="2775864"/>
              <a:chOff x="4096116" y="2597521"/>
              <a:chExt cx="3984194" cy="2775864"/>
            </a:xfrm>
          </p:grpSpPr>
          <p:sp>
            <p:nvSpPr>
              <p:cNvPr id="29" name="Freeform: Shape 28">
                <a:extLst>
                  <a:ext uri="{FF2B5EF4-FFF2-40B4-BE49-F238E27FC236}">
                    <a16:creationId xmlns:a16="http://schemas.microsoft.com/office/drawing/2014/main" id="{742A76A8-983E-4D25-B344-58FCAF4FB83B}"/>
                  </a:ext>
                </a:extLst>
              </p:cNvPr>
              <p:cNvSpPr/>
              <p:nvPr/>
            </p:nvSpPr>
            <p:spPr>
              <a:xfrm>
                <a:off x="5496764" y="3536305"/>
                <a:ext cx="1198470" cy="929977"/>
              </a:xfrm>
              <a:custGeom>
                <a:avLst/>
                <a:gdLst>
                  <a:gd name="connsiteX0" fmla="*/ 0 w 1198470"/>
                  <a:gd name="connsiteY0" fmla="*/ 154999 h 929977"/>
                  <a:gd name="connsiteX1" fmla="*/ 154999 w 1198470"/>
                  <a:gd name="connsiteY1" fmla="*/ 0 h 929977"/>
                  <a:gd name="connsiteX2" fmla="*/ 1043471 w 1198470"/>
                  <a:gd name="connsiteY2" fmla="*/ 0 h 929977"/>
                  <a:gd name="connsiteX3" fmla="*/ 1198470 w 1198470"/>
                  <a:gd name="connsiteY3" fmla="*/ 154999 h 929977"/>
                  <a:gd name="connsiteX4" fmla="*/ 1198470 w 1198470"/>
                  <a:gd name="connsiteY4" fmla="*/ 774978 h 929977"/>
                  <a:gd name="connsiteX5" fmla="*/ 1043471 w 1198470"/>
                  <a:gd name="connsiteY5" fmla="*/ 929977 h 929977"/>
                  <a:gd name="connsiteX6" fmla="*/ 154999 w 1198470"/>
                  <a:gd name="connsiteY6" fmla="*/ 929977 h 929977"/>
                  <a:gd name="connsiteX7" fmla="*/ 0 w 1198470"/>
                  <a:gd name="connsiteY7" fmla="*/ 774978 h 929977"/>
                  <a:gd name="connsiteX8" fmla="*/ 0 w 1198470"/>
                  <a:gd name="connsiteY8" fmla="*/ 154999 h 9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470" h="929977">
                    <a:moveTo>
                      <a:pt x="0" y="154999"/>
                    </a:moveTo>
                    <a:cubicBezTo>
                      <a:pt x="0" y="69395"/>
                      <a:pt x="69395" y="0"/>
                      <a:pt x="154999" y="0"/>
                    </a:cubicBezTo>
                    <a:lnTo>
                      <a:pt x="1043471" y="0"/>
                    </a:lnTo>
                    <a:cubicBezTo>
                      <a:pt x="1129075" y="0"/>
                      <a:pt x="1198470" y="69395"/>
                      <a:pt x="1198470" y="154999"/>
                    </a:cubicBezTo>
                    <a:lnTo>
                      <a:pt x="1198470" y="774978"/>
                    </a:lnTo>
                    <a:cubicBezTo>
                      <a:pt x="1198470" y="860582"/>
                      <a:pt x="1129075" y="929977"/>
                      <a:pt x="1043471" y="929977"/>
                    </a:cubicBezTo>
                    <a:lnTo>
                      <a:pt x="154999" y="929977"/>
                    </a:lnTo>
                    <a:cubicBezTo>
                      <a:pt x="69395" y="929977"/>
                      <a:pt x="0" y="860582"/>
                      <a:pt x="0" y="774978"/>
                    </a:cubicBezTo>
                    <a:lnTo>
                      <a:pt x="0" y="154999"/>
                    </a:lnTo>
                    <a:close/>
                  </a:path>
                </a:pathLst>
              </a:custGeom>
              <a:solidFill>
                <a:srgbClr val="4472C4">
                  <a:lumMod val="20000"/>
                  <a:lumOff val="80000"/>
                </a:srgbClr>
              </a:solidFill>
              <a:ln w="12700" cap="flat" cmpd="sng" algn="ctr">
                <a:solidFill>
                  <a:srgbClr val="5B9BD5">
                    <a:lumMod val="20000"/>
                    <a:lumOff val="80000"/>
                  </a:srgbClr>
                </a:solidFill>
                <a:prstDash val="solid"/>
                <a:miter lim="800000"/>
              </a:ln>
              <a:effectLst/>
            </p:spPr>
            <p:txBody>
              <a:bodyPr spcFirstLastPara="0" vert="horz" wrap="square" lIns="53018" tIns="53018" rIns="53018" bIns="53018"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Organizational Needs &amp; Readiness Assessment</a:t>
                </a:r>
                <a:endParaRPr kumimoji="0" lang="en-US" sz="1800" b="1"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Freeform: Shape 29">
                <a:extLst>
                  <a:ext uri="{FF2B5EF4-FFF2-40B4-BE49-F238E27FC236}">
                    <a16:creationId xmlns:a16="http://schemas.microsoft.com/office/drawing/2014/main" id="{C58F48B0-DB85-4445-8E7E-653D5F5E1323}"/>
                  </a:ext>
                </a:extLst>
              </p:cNvPr>
              <p:cNvSpPr/>
              <p:nvPr/>
            </p:nvSpPr>
            <p:spPr>
              <a:xfrm rot="26981946">
                <a:off x="5985049" y="3418111"/>
                <a:ext cx="215884" cy="20515"/>
              </a:xfrm>
              <a:custGeom>
                <a:avLst/>
                <a:gdLst>
                  <a:gd name="connsiteX0" fmla="*/ 0 w 215884"/>
                  <a:gd name="connsiteY0" fmla="*/ 10257 h 20514"/>
                  <a:gd name="connsiteX1" fmla="*/ 215884 w 215884"/>
                  <a:gd name="connsiteY1" fmla="*/ 10257 h 20514"/>
                </a:gdLst>
                <a:ahLst/>
                <a:cxnLst>
                  <a:cxn ang="0">
                    <a:pos x="connsiteX0" y="connsiteY0"/>
                  </a:cxn>
                  <a:cxn ang="0">
                    <a:pos x="connsiteX1" y="connsiteY1"/>
                  </a:cxn>
                </a:cxnLst>
                <a:rect l="l" t="t" r="r" b="b"/>
                <a:pathLst>
                  <a:path w="215884" h="20514">
                    <a:moveTo>
                      <a:pt x="215884" y="10257"/>
                    </a:moveTo>
                    <a:lnTo>
                      <a:pt x="0" y="10257"/>
                    </a:lnTo>
                  </a:path>
                </a:pathLst>
              </a:custGeom>
              <a:noFill/>
              <a:ln w="12700" cap="flat" cmpd="sng" algn="ctr">
                <a:solidFill>
                  <a:sysClr val="windowText" lastClr="000000"/>
                </a:solidFill>
                <a:prstDash val="solid"/>
                <a:miter lim="800000"/>
              </a:ln>
              <a:effectLst/>
            </p:spPr>
            <p:txBody>
              <a:bodyPr spcFirstLastPara="0" vert="horz" wrap="square" lIns="115244" tIns="4859" rIns="115245" bIns="4861"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800" b="0" i="0" u="none" strike="noStrike" kern="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E7571933-FC8A-40B1-B272-7BB11C673A61}"/>
                  </a:ext>
                </a:extLst>
              </p:cNvPr>
              <p:cNvSpPr/>
              <p:nvPr/>
            </p:nvSpPr>
            <p:spPr>
              <a:xfrm>
                <a:off x="5439746" y="2597521"/>
                <a:ext cx="1300065" cy="789766"/>
              </a:xfrm>
              <a:custGeom>
                <a:avLst/>
                <a:gdLst>
                  <a:gd name="connsiteX0" fmla="*/ 0 w 1300065"/>
                  <a:gd name="connsiteY0" fmla="*/ 167907 h 1007422"/>
                  <a:gd name="connsiteX1" fmla="*/ 167907 w 1300065"/>
                  <a:gd name="connsiteY1" fmla="*/ 0 h 1007422"/>
                  <a:gd name="connsiteX2" fmla="*/ 1132158 w 1300065"/>
                  <a:gd name="connsiteY2" fmla="*/ 0 h 1007422"/>
                  <a:gd name="connsiteX3" fmla="*/ 1300065 w 1300065"/>
                  <a:gd name="connsiteY3" fmla="*/ 167907 h 1007422"/>
                  <a:gd name="connsiteX4" fmla="*/ 1300065 w 1300065"/>
                  <a:gd name="connsiteY4" fmla="*/ 839515 h 1007422"/>
                  <a:gd name="connsiteX5" fmla="*/ 1132158 w 1300065"/>
                  <a:gd name="connsiteY5" fmla="*/ 1007422 h 1007422"/>
                  <a:gd name="connsiteX6" fmla="*/ 167907 w 1300065"/>
                  <a:gd name="connsiteY6" fmla="*/ 1007422 h 1007422"/>
                  <a:gd name="connsiteX7" fmla="*/ 0 w 1300065"/>
                  <a:gd name="connsiteY7" fmla="*/ 839515 h 1007422"/>
                  <a:gd name="connsiteX8" fmla="*/ 0 w 1300065"/>
                  <a:gd name="connsiteY8" fmla="*/ 167907 h 10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065" h="1007422">
                    <a:moveTo>
                      <a:pt x="0" y="167907"/>
                    </a:moveTo>
                    <a:cubicBezTo>
                      <a:pt x="0" y="75175"/>
                      <a:pt x="75175" y="0"/>
                      <a:pt x="167907" y="0"/>
                    </a:cubicBezTo>
                    <a:lnTo>
                      <a:pt x="1132158" y="0"/>
                    </a:lnTo>
                    <a:cubicBezTo>
                      <a:pt x="1224890" y="0"/>
                      <a:pt x="1300065" y="75175"/>
                      <a:pt x="1300065" y="167907"/>
                    </a:cubicBezTo>
                    <a:lnTo>
                      <a:pt x="1300065" y="839515"/>
                    </a:lnTo>
                    <a:cubicBezTo>
                      <a:pt x="1300065" y="932247"/>
                      <a:pt x="1224890" y="1007422"/>
                      <a:pt x="1132158" y="1007422"/>
                    </a:cubicBezTo>
                    <a:lnTo>
                      <a:pt x="167907" y="1007422"/>
                    </a:lnTo>
                    <a:cubicBezTo>
                      <a:pt x="75175" y="1007422"/>
                      <a:pt x="0" y="932247"/>
                      <a:pt x="0" y="839515"/>
                    </a:cubicBezTo>
                    <a:lnTo>
                      <a:pt x="0" y="167907"/>
                    </a:lnTo>
                    <a:close/>
                  </a:path>
                </a:pathLst>
              </a:cu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6163" tIns="56163" rIns="56163" bIns="56163" numCol="1" spcCol="1270" anchor="ctr" anchorCtr="0">
                <a:noAutofit/>
              </a:bodyPr>
              <a:lstStyle/>
              <a:p>
                <a:pPr marL="0" marR="0" lvl="0" indent="0" algn="ctr" defTabSz="488950" rtl="0" eaLnBrk="1" fontAlgn="auto" latinLnBrk="0" hangingPunct="1">
                  <a:lnSpc>
                    <a:spcPct val="100000"/>
                  </a:lnSpc>
                  <a:spcBef>
                    <a:spcPct val="0"/>
                  </a:spcBef>
                  <a:spcAft>
                    <a:spcPts val="0"/>
                  </a:spcAft>
                  <a:buClrTx/>
                  <a:buSzTx/>
                  <a:buFontTx/>
                  <a:buNone/>
                  <a:tabLst/>
                  <a:defRPr/>
                </a:pPr>
                <a:r>
                  <a:rPr kumimoji="0" lang="en-US" sz="16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Clinic Data</a:t>
                </a:r>
                <a:endPar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111125" marR="0" lvl="0" indent="-111125"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Clinic &amp; patient    characteristics</a:t>
                </a: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CRCS rates</a:t>
                </a:r>
                <a:endParaRPr kumimoji="0" lang="en-US"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Freeform: Shape 31">
                <a:extLst>
                  <a:ext uri="{FF2B5EF4-FFF2-40B4-BE49-F238E27FC236}">
                    <a16:creationId xmlns:a16="http://schemas.microsoft.com/office/drawing/2014/main" id="{717C3BAD-F456-4013-BD15-BA28CC37ADEF}"/>
                  </a:ext>
                </a:extLst>
              </p:cNvPr>
              <p:cNvSpPr/>
              <p:nvPr/>
            </p:nvSpPr>
            <p:spPr>
              <a:xfrm>
                <a:off x="6800967" y="2968283"/>
                <a:ext cx="1279343" cy="878093"/>
              </a:xfrm>
              <a:custGeom>
                <a:avLst/>
                <a:gdLst>
                  <a:gd name="connsiteX0" fmla="*/ 0 w 1279343"/>
                  <a:gd name="connsiteY0" fmla="*/ 167907 h 1007422"/>
                  <a:gd name="connsiteX1" fmla="*/ 167907 w 1279343"/>
                  <a:gd name="connsiteY1" fmla="*/ 0 h 1007422"/>
                  <a:gd name="connsiteX2" fmla="*/ 1111436 w 1279343"/>
                  <a:gd name="connsiteY2" fmla="*/ 0 h 1007422"/>
                  <a:gd name="connsiteX3" fmla="*/ 1279343 w 1279343"/>
                  <a:gd name="connsiteY3" fmla="*/ 167907 h 1007422"/>
                  <a:gd name="connsiteX4" fmla="*/ 1279343 w 1279343"/>
                  <a:gd name="connsiteY4" fmla="*/ 839515 h 1007422"/>
                  <a:gd name="connsiteX5" fmla="*/ 1111436 w 1279343"/>
                  <a:gd name="connsiteY5" fmla="*/ 1007422 h 1007422"/>
                  <a:gd name="connsiteX6" fmla="*/ 167907 w 1279343"/>
                  <a:gd name="connsiteY6" fmla="*/ 1007422 h 1007422"/>
                  <a:gd name="connsiteX7" fmla="*/ 0 w 1279343"/>
                  <a:gd name="connsiteY7" fmla="*/ 839515 h 1007422"/>
                  <a:gd name="connsiteX8" fmla="*/ 0 w 1279343"/>
                  <a:gd name="connsiteY8" fmla="*/ 167907 h 10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9343" h="1007422">
                    <a:moveTo>
                      <a:pt x="0" y="167907"/>
                    </a:moveTo>
                    <a:cubicBezTo>
                      <a:pt x="0" y="75175"/>
                      <a:pt x="75175" y="0"/>
                      <a:pt x="167907" y="0"/>
                    </a:cubicBezTo>
                    <a:lnTo>
                      <a:pt x="1111436" y="0"/>
                    </a:lnTo>
                    <a:cubicBezTo>
                      <a:pt x="1204168" y="0"/>
                      <a:pt x="1279343" y="75175"/>
                      <a:pt x="1279343" y="167907"/>
                    </a:cubicBezTo>
                    <a:lnTo>
                      <a:pt x="1279343" y="839515"/>
                    </a:lnTo>
                    <a:cubicBezTo>
                      <a:pt x="1279343" y="932247"/>
                      <a:pt x="1204168" y="1007422"/>
                      <a:pt x="1111436" y="1007422"/>
                    </a:cubicBezTo>
                    <a:lnTo>
                      <a:pt x="167907" y="1007422"/>
                    </a:lnTo>
                    <a:cubicBezTo>
                      <a:pt x="75175" y="1007422"/>
                      <a:pt x="0" y="932247"/>
                      <a:pt x="0" y="839515"/>
                    </a:cubicBezTo>
                    <a:lnTo>
                      <a:pt x="0" y="167907"/>
                    </a:lnTo>
                    <a:close/>
                  </a:path>
                </a:pathLst>
              </a:cu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6163" tIns="56163" rIns="56163" bIns="56163" numCol="1" spcCol="1270" anchor="ctr" anchorCtr="0">
                <a:noAutofit/>
              </a:bodyPr>
              <a:lstStyle/>
              <a:p>
                <a:pPr marL="0" marR="0" lvl="0" indent="0" algn="ctr" defTabSz="488950" rtl="0" eaLnBrk="1" fontAlgn="auto" latinLnBrk="0" hangingPunct="1">
                  <a:lnSpc>
                    <a:spcPct val="100000"/>
                  </a:lnSpc>
                  <a:spcBef>
                    <a:spcPct val="0"/>
                  </a:spcBef>
                  <a:spcAft>
                    <a:spcPts val="0"/>
                  </a:spcAft>
                  <a:buClrTx/>
                  <a:buSzTx/>
                  <a:buFontTx/>
                  <a:buNone/>
                  <a:tabLst/>
                  <a:defRPr/>
                </a:pPr>
                <a:r>
                  <a:rPr kumimoji="0" lang="en-US" sz="16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Clinic Work Flow</a:t>
                </a:r>
                <a:endPar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Patient flow</a:t>
                </a:r>
              </a:p>
              <a:p>
                <a:pPr marL="111125" marR="0" lvl="0" indent="-111125"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Screening procedures</a:t>
                </a:r>
                <a:endParaRPr kumimoji="0" lang="en-US"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Freeform: Shape 32">
                <a:extLst>
                  <a:ext uri="{FF2B5EF4-FFF2-40B4-BE49-F238E27FC236}">
                    <a16:creationId xmlns:a16="http://schemas.microsoft.com/office/drawing/2014/main" id="{0BE1DF44-A0F7-4C24-8DCA-AA6BE0B58C9C}"/>
                  </a:ext>
                </a:extLst>
              </p:cNvPr>
              <p:cNvSpPr/>
              <p:nvPr/>
            </p:nvSpPr>
            <p:spPr>
              <a:xfrm>
                <a:off x="6806197" y="4081570"/>
                <a:ext cx="1250256" cy="1007422"/>
              </a:xfrm>
              <a:custGeom>
                <a:avLst/>
                <a:gdLst>
                  <a:gd name="connsiteX0" fmla="*/ 0 w 1250256"/>
                  <a:gd name="connsiteY0" fmla="*/ 194082 h 1164470"/>
                  <a:gd name="connsiteX1" fmla="*/ 194082 w 1250256"/>
                  <a:gd name="connsiteY1" fmla="*/ 0 h 1164470"/>
                  <a:gd name="connsiteX2" fmla="*/ 1056174 w 1250256"/>
                  <a:gd name="connsiteY2" fmla="*/ 0 h 1164470"/>
                  <a:gd name="connsiteX3" fmla="*/ 1250256 w 1250256"/>
                  <a:gd name="connsiteY3" fmla="*/ 194082 h 1164470"/>
                  <a:gd name="connsiteX4" fmla="*/ 1250256 w 1250256"/>
                  <a:gd name="connsiteY4" fmla="*/ 970388 h 1164470"/>
                  <a:gd name="connsiteX5" fmla="*/ 1056174 w 1250256"/>
                  <a:gd name="connsiteY5" fmla="*/ 1164470 h 1164470"/>
                  <a:gd name="connsiteX6" fmla="*/ 194082 w 1250256"/>
                  <a:gd name="connsiteY6" fmla="*/ 1164470 h 1164470"/>
                  <a:gd name="connsiteX7" fmla="*/ 0 w 1250256"/>
                  <a:gd name="connsiteY7" fmla="*/ 970388 h 1164470"/>
                  <a:gd name="connsiteX8" fmla="*/ 0 w 1250256"/>
                  <a:gd name="connsiteY8" fmla="*/ 194082 h 116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256" h="1164470">
                    <a:moveTo>
                      <a:pt x="0" y="194082"/>
                    </a:moveTo>
                    <a:cubicBezTo>
                      <a:pt x="0" y="86893"/>
                      <a:pt x="86893" y="0"/>
                      <a:pt x="194082" y="0"/>
                    </a:cubicBezTo>
                    <a:lnTo>
                      <a:pt x="1056174" y="0"/>
                    </a:lnTo>
                    <a:cubicBezTo>
                      <a:pt x="1163363" y="0"/>
                      <a:pt x="1250256" y="86893"/>
                      <a:pt x="1250256" y="194082"/>
                    </a:cubicBezTo>
                    <a:lnTo>
                      <a:pt x="1250256" y="970388"/>
                    </a:lnTo>
                    <a:cubicBezTo>
                      <a:pt x="1250256" y="1077577"/>
                      <a:pt x="1163363" y="1164470"/>
                      <a:pt x="1056174" y="1164470"/>
                    </a:cubicBezTo>
                    <a:lnTo>
                      <a:pt x="194082" y="1164470"/>
                    </a:lnTo>
                    <a:cubicBezTo>
                      <a:pt x="86893" y="1164470"/>
                      <a:pt x="0" y="1077577"/>
                      <a:pt x="0" y="970388"/>
                    </a:cubicBezTo>
                    <a:lnTo>
                      <a:pt x="0" y="194082"/>
                    </a:lnTo>
                    <a:close/>
                  </a:path>
                </a:pathLst>
              </a:cu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63830" tIns="63830" rIns="63830" bIns="63830" numCol="1" spcCol="1270" anchor="ctr" anchorCtr="0">
                <a:noAutofit/>
              </a:bodyPr>
              <a:lstStyle/>
              <a:p>
                <a:pPr marL="0" marR="0" lvl="0" indent="0" algn="ctr" defTabSz="488950" rtl="0" eaLnBrk="1" fontAlgn="auto" latinLnBrk="0" hangingPunct="1">
                  <a:lnSpc>
                    <a:spcPct val="100000"/>
                  </a:lnSpc>
                  <a:spcBef>
                    <a:spcPct val="0"/>
                  </a:spcBef>
                  <a:spcAft>
                    <a:spcPts val="0"/>
                  </a:spcAft>
                  <a:buClrTx/>
                  <a:buSzTx/>
                  <a:buFontTx/>
                  <a:buNone/>
                  <a:tabLst/>
                  <a:defRPr/>
                </a:pPr>
                <a:r>
                  <a:rPr kumimoji="0" lang="en-US" sz="16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EHR Use</a:t>
                </a:r>
                <a:endPar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Monitoring system</a:t>
                </a: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Patient data</a:t>
                </a:r>
              </a:p>
              <a:p>
                <a:pPr marL="60325" marR="0" lvl="0" indent="-60325"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Process improvement</a:t>
                </a:r>
                <a:endParaRPr kumimoji="0" lang="en-US"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Freeform: Shape 33">
                <a:extLst>
                  <a:ext uri="{FF2B5EF4-FFF2-40B4-BE49-F238E27FC236}">
                    <a16:creationId xmlns:a16="http://schemas.microsoft.com/office/drawing/2014/main" id="{8FB11988-99C6-4CA8-BEB7-FE65ED381FA0}"/>
                  </a:ext>
                </a:extLst>
              </p:cNvPr>
              <p:cNvSpPr/>
              <p:nvPr/>
            </p:nvSpPr>
            <p:spPr>
              <a:xfrm rot="16218306" flipV="1">
                <a:off x="5993005" y="4556182"/>
                <a:ext cx="206140" cy="45719"/>
              </a:xfrm>
              <a:custGeom>
                <a:avLst/>
                <a:gdLst>
                  <a:gd name="connsiteX0" fmla="*/ 0 w 199318"/>
                  <a:gd name="connsiteY0" fmla="*/ 10257 h 20514"/>
                  <a:gd name="connsiteX1" fmla="*/ 199318 w 199318"/>
                  <a:gd name="connsiteY1" fmla="*/ 10257 h 20514"/>
                </a:gdLst>
                <a:ahLst/>
                <a:cxnLst>
                  <a:cxn ang="0">
                    <a:pos x="connsiteX0" y="connsiteY0"/>
                  </a:cxn>
                  <a:cxn ang="0">
                    <a:pos x="connsiteX1" y="connsiteY1"/>
                  </a:cxn>
                </a:cxnLst>
                <a:rect l="l" t="t" r="r" b="b"/>
                <a:pathLst>
                  <a:path w="199318" h="20514">
                    <a:moveTo>
                      <a:pt x="199318" y="10257"/>
                    </a:moveTo>
                    <a:lnTo>
                      <a:pt x="0" y="10257"/>
                    </a:lnTo>
                  </a:path>
                </a:pathLst>
              </a:custGeom>
              <a:noFill/>
              <a:ln w="12700" cap="flat" cmpd="sng" algn="ctr">
                <a:solidFill>
                  <a:sysClr val="windowText" lastClr="000000"/>
                </a:solidFill>
                <a:prstDash val="solid"/>
                <a:miter lim="800000"/>
              </a:ln>
              <a:effectLst/>
            </p:spPr>
            <p:txBody>
              <a:bodyPr spcFirstLastPara="0" vert="horz" wrap="square" lIns="107375" tIns="5274" rIns="107377" bIns="5275"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8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76567D2-37FF-492B-803C-1F7E5572BDC4}"/>
                  </a:ext>
                </a:extLst>
              </p:cNvPr>
              <p:cNvSpPr/>
              <p:nvPr/>
            </p:nvSpPr>
            <p:spPr>
              <a:xfrm>
                <a:off x="5439747" y="4583619"/>
                <a:ext cx="1300065" cy="789766"/>
              </a:xfrm>
              <a:custGeom>
                <a:avLst/>
                <a:gdLst>
                  <a:gd name="connsiteX0" fmla="*/ 0 w 1300065"/>
                  <a:gd name="connsiteY0" fmla="*/ 167907 h 1007422"/>
                  <a:gd name="connsiteX1" fmla="*/ 167907 w 1300065"/>
                  <a:gd name="connsiteY1" fmla="*/ 0 h 1007422"/>
                  <a:gd name="connsiteX2" fmla="*/ 1132158 w 1300065"/>
                  <a:gd name="connsiteY2" fmla="*/ 0 h 1007422"/>
                  <a:gd name="connsiteX3" fmla="*/ 1300065 w 1300065"/>
                  <a:gd name="connsiteY3" fmla="*/ 167907 h 1007422"/>
                  <a:gd name="connsiteX4" fmla="*/ 1300065 w 1300065"/>
                  <a:gd name="connsiteY4" fmla="*/ 839515 h 1007422"/>
                  <a:gd name="connsiteX5" fmla="*/ 1132158 w 1300065"/>
                  <a:gd name="connsiteY5" fmla="*/ 1007422 h 1007422"/>
                  <a:gd name="connsiteX6" fmla="*/ 167907 w 1300065"/>
                  <a:gd name="connsiteY6" fmla="*/ 1007422 h 1007422"/>
                  <a:gd name="connsiteX7" fmla="*/ 0 w 1300065"/>
                  <a:gd name="connsiteY7" fmla="*/ 839515 h 1007422"/>
                  <a:gd name="connsiteX8" fmla="*/ 0 w 1300065"/>
                  <a:gd name="connsiteY8" fmla="*/ 167907 h 10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0065" h="1007422">
                    <a:moveTo>
                      <a:pt x="0" y="167907"/>
                    </a:moveTo>
                    <a:cubicBezTo>
                      <a:pt x="0" y="75175"/>
                      <a:pt x="75175" y="0"/>
                      <a:pt x="167907" y="0"/>
                    </a:cubicBezTo>
                    <a:lnTo>
                      <a:pt x="1132158" y="0"/>
                    </a:lnTo>
                    <a:cubicBezTo>
                      <a:pt x="1224890" y="0"/>
                      <a:pt x="1300065" y="75175"/>
                      <a:pt x="1300065" y="167907"/>
                    </a:cubicBezTo>
                    <a:lnTo>
                      <a:pt x="1300065" y="839515"/>
                    </a:lnTo>
                    <a:cubicBezTo>
                      <a:pt x="1300065" y="932247"/>
                      <a:pt x="1224890" y="1007422"/>
                      <a:pt x="1132158" y="1007422"/>
                    </a:cubicBezTo>
                    <a:lnTo>
                      <a:pt x="167907" y="1007422"/>
                    </a:lnTo>
                    <a:cubicBezTo>
                      <a:pt x="75175" y="1007422"/>
                      <a:pt x="0" y="932247"/>
                      <a:pt x="0" y="839515"/>
                    </a:cubicBezTo>
                    <a:lnTo>
                      <a:pt x="0" y="167907"/>
                    </a:lnTo>
                    <a:close/>
                  </a:path>
                </a:pathLst>
              </a:cu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6163" tIns="56163" rIns="56163" bIns="56163" numCol="1" spcCol="1270" anchor="ctr" anchorCtr="0">
                <a:noAutofit/>
              </a:bodyPr>
              <a:lstStyle/>
              <a:p>
                <a:pPr marL="0" marR="0" lvl="0" indent="0" algn="ctr" defTabSz="488950" rtl="0" eaLnBrk="1" fontAlgn="auto" latinLnBrk="0" hangingPunct="1">
                  <a:lnSpc>
                    <a:spcPct val="100000"/>
                  </a:lnSpc>
                  <a:spcBef>
                    <a:spcPct val="0"/>
                  </a:spcBef>
                  <a:spcAft>
                    <a:spcPts val="0"/>
                  </a:spcAft>
                  <a:buClrTx/>
                  <a:buSzTx/>
                  <a:buFontTx/>
                  <a:buNone/>
                  <a:tabLst/>
                  <a:defRPr/>
                </a:pPr>
                <a:r>
                  <a:rPr kumimoji="0" lang="en-US" sz="16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EBI Use</a:t>
                </a: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Use of Community Guide EBIs</a:t>
                </a:r>
              </a:p>
            </p:txBody>
          </p:sp>
          <p:sp>
            <p:nvSpPr>
              <p:cNvPr id="36" name="Freeform: Shape 35">
                <a:extLst>
                  <a:ext uri="{FF2B5EF4-FFF2-40B4-BE49-F238E27FC236}">
                    <a16:creationId xmlns:a16="http://schemas.microsoft.com/office/drawing/2014/main" id="{4BEE0E5C-DBFB-4DE7-9201-9EC950A9B879}"/>
                  </a:ext>
                </a:extLst>
              </p:cNvPr>
              <p:cNvSpPr/>
              <p:nvPr/>
            </p:nvSpPr>
            <p:spPr>
              <a:xfrm>
                <a:off x="4096116" y="4081570"/>
                <a:ext cx="1279343" cy="1007422"/>
              </a:xfrm>
              <a:custGeom>
                <a:avLst/>
                <a:gdLst>
                  <a:gd name="connsiteX0" fmla="*/ 0 w 1279343"/>
                  <a:gd name="connsiteY0" fmla="*/ 167907 h 1007422"/>
                  <a:gd name="connsiteX1" fmla="*/ 167907 w 1279343"/>
                  <a:gd name="connsiteY1" fmla="*/ 0 h 1007422"/>
                  <a:gd name="connsiteX2" fmla="*/ 1111436 w 1279343"/>
                  <a:gd name="connsiteY2" fmla="*/ 0 h 1007422"/>
                  <a:gd name="connsiteX3" fmla="*/ 1279343 w 1279343"/>
                  <a:gd name="connsiteY3" fmla="*/ 167907 h 1007422"/>
                  <a:gd name="connsiteX4" fmla="*/ 1279343 w 1279343"/>
                  <a:gd name="connsiteY4" fmla="*/ 839515 h 1007422"/>
                  <a:gd name="connsiteX5" fmla="*/ 1111436 w 1279343"/>
                  <a:gd name="connsiteY5" fmla="*/ 1007422 h 1007422"/>
                  <a:gd name="connsiteX6" fmla="*/ 167907 w 1279343"/>
                  <a:gd name="connsiteY6" fmla="*/ 1007422 h 1007422"/>
                  <a:gd name="connsiteX7" fmla="*/ 0 w 1279343"/>
                  <a:gd name="connsiteY7" fmla="*/ 839515 h 1007422"/>
                  <a:gd name="connsiteX8" fmla="*/ 0 w 1279343"/>
                  <a:gd name="connsiteY8" fmla="*/ 167907 h 10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9343" h="1007422">
                    <a:moveTo>
                      <a:pt x="0" y="167907"/>
                    </a:moveTo>
                    <a:cubicBezTo>
                      <a:pt x="0" y="75175"/>
                      <a:pt x="75175" y="0"/>
                      <a:pt x="167907" y="0"/>
                    </a:cubicBezTo>
                    <a:lnTo>
                      <a:pt x="1111436" y="0"/>
                    </a:lnTo>
                    <a:cubicBezTo>
                      <a:pt x="1204168" y="0"/>
                      <a:pt x="1279343" y="75175"/>
                      <a:pt x="1279343" y="167907"/>
                    </a:cubicBezTo>
                    <a:lnTo>
                      <a:pt x="1279343" y="839515"/>
                    </a:lnTo>
                    <a:cubicBezTo>
                      <a:pt x="1279343" y="932247"/>
                      <a:pt x="1204168" y="1007422"/>
                      <a:pt x="1111436" y="1007422"/>
                    </a:cubicBezTo>
                    <a:lnTo>
                      <a:pt x="167907" y="1007422"/>
                    </a:lnTo>
                    <a:cubicBezTo>
                      <a:pt x="75175" y="1007422"/>
                      <a:pt x="0" y="932247"/>
                      <a:pt x="0" y="839515"/>
                    </a:cubicBezTo>
                    <a:lnTo>
                      <a:pt x="0" y="167907"/>
                    </a:lnTo>
                    <a:close/>
                  </a:path>
                </a:pathLst>
              </a:cu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6163" tIns="56163" rIns="56163" bIns="56163" numCol="1" spcCol="1270" anchor="ctr" anchorCtr="0">
                <a:noAutofit/>
              </a:bodyPr>
              <a:lstStyle/>
              <a:p>
                <a:pPr marL="0" marR="0" lvl="0" indent="0" algn="ctr" defTabSz="488950" rtl="0" eaLnBrk="1" fontAlgn="auto" latinLnBrk="0" hangingPunct="1">
                  <a:lnSpc>
                    <a:spcPct val="100000"/>
                  </a:lnSpc>
                  <a:spcBef>
                    <a:spcPct val="0"/>
                  </a:spcBef>
                  <a:spcAft>
                    <a:spcPts val="0"/>
                  </a:spcAft>
                  <a:buClrTx/>
                  <a:buSzTx/>
                  <a:buFontTx/>
                  <a:buNone/>
                  <a:tabLst/>
                  <a:defRPr/>
                </a:pPr>
                <a:r>
                  <a:rPr kumimoji="0" lang="en-US" sz="16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Implementation Supports</a:t>
                </a: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Patient Navigators </a:t>
                </a: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Small media</a:t>
                </a:r>
              </a:p>
              <a:p>
                <a:pPr marL="0" marR="0" lvl="0" indent="0" algn="l" defTabSz="488950" rtl="0" eaLnBrk="1" fontAlgn="auto" latinLnBrk="0" hangingPunct="1">
                  <a:lnSpc>
                    <a:spcPct val="100000"/>
                  </a:lnSpc>
                  <a:spcBef>
                    <a:spcPct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Shape 36">
                <a:extLst>
                  <a:ext uri="{FF2B5EF4-FFF2-40B4-BE49-F238E27FC236}">
                    <a16:creationId xmlns:a16="http://schemas.microsoft.com/office/drawing/2014/main" id="{2E78B225-C131-4095-A253-964E3B4A37F8}"/>
                  </a:ext>
                </a:extLst>
              </p:cNvPr>
              <p:cNvSpPr/>
              <p:nvPr/>
            </p:nvSpPr>
            <p:spPr>
              <a:xfrm>
                <a:off x="4099245" y="2968283"/>
                <a:ext cx="1279343" cy="878093"/>
              </a:xfrm>
              <a:custGeom>
                <a:avLst/>
                <a:gdLst>
                  <a:gd name="connsiteX0" fmla="*/ 0 w 1279343"/>
                  <a:gd name="connsiteY0" fmla="*/ 167907 h 1007422"/>
                  <a:gd name="connsiteX1" fmla="*/ 167907 w 1279343"/>
                  <a:gd name="connsiteY1" fmla="*/ 0 h 1007422"/>
                  <a:gd name="connsiteX2" fmla="*/ 1111436 w 1279343"/>
                  <a:gd name="connsiteY2" fmla="*/ 0 h 1007422"/>
                  <a:gd name="connsiteX3" fmla="*/ 1279343 w 1279343"/>
                  <a:gd name="connsiteY3" fmla="*/ 167907 h 1007422"/>
                  <a:gd name="connsiteX4" fmla="*/ 1279343 w 1279343"/>
                  <a:gd name="connsiteY4" fmla="*/ 839515 h 1007422"/>
                  <a:gd name="connsiteX5" fmla="*/ 1111436 w 1279343"/>
                  <a:gd name="connsiteY5" fmla="*/ 1007422 h 1007422"/>
                  <a:gd name="connsiteX6" fmla="*/ 167907 w 1279343"/>
                  <a:gd name="connsiteY6" fmla="*/ 1007422 h 1007422"/>
                  <a:gd name="connsiteX7" fmla="*/ 0 w 1279343"/>
                  <a:gd name="connsiteY7" fmla="*/ 839515 h 1007422"/>
                  <a:gd name="connsiteX8" fmla="*/ 0 w 1279343"/>
                  <a:gd name="connsiteY8" fmla="*/ 167907 h 100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9343" h="1007422">
                    <a:moveTo>
                      <a:pt x="0" y="167907"/>
                    </a:moveTo>
                    <a:cubicBezTo>
                      <a:pt x="0" y="75175"/>
                      <a:pt x="75175" y="0"/>
                      <a:pt x="167907" y="0"/>
                    </a:cubicBezTo>
                    <a:lnTo>
                      <a:pt x="1111436" y="0"/>
                    </a:lnTo>
                    <a:cubicBezTo>
                      <a:pt x="1204168" y="0"/>
                      <a:pt x="1279343" y="75175"/>
                      <a:pt x="1279343" y="167907"/>
                    </a:cubicBezTo>
                    <a:lnTo>
                      <a:pt x="1279343" y="839515"/>
                    </a:lnTo>
                    <a:cubicBezTo>
                      <a:pt x="1279343" y="932247"/>
                      <a:pt x="1204168" y="1007422"/>
                      <a:pt x="1111436" y="1007422"/>
                    </a:cubicBezTo>
                    <a:lnTo>
                      <a:pt x="167907" y="1007422"/>
                    </a:lnTo>
                    <a:cubicBezTo>
                      <a:pt x="75175" y="1007422"/>
                      <a:pt x="0" y="932247"/>
                      <a:pt x="0" y="839515"/>
                    </a:cubicBezTo>
                    <a:lnTo>
                      <a:pt x="0" y="167907"/>
                    </a:lnTo>
                    <a:close/>
                  </a:path>
                </a:pathLst>
              </a:custGeom>
              <a:solidFill>
                <a:srgbClr val="70AD47">
                  <a:lumMod val="20000"/>
                  <a:lumOff val="8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56163" tIns="56163" rIns="56163" bIns="56163" numCol="1" spcCol="1270" anchor="ctr" anchorCtr="0">
                <a:noAutofit/>
              </a:bodyPr>
              <a:lstStyle/>
              <a:p>
                <a:pPr marL="0" marR="0" lvl="0" indent="0" algn="ctr" defTabSz="488950" rtl="0" eaLnBrk="1" fontAlgn="auto" latinLnBrk="0" hangingPunct="1">
                  <a:lnSpc>
                    <a:spcPct val="100000"/>
                  </a:lnSpc>
                  <a:spcBef>
                    <a:spcPct val="0"/>
                  </a:spcBef>
                  <a:spcAft>
                    <a:spcPts val="0"/>
                  </a:spcAft>
                  <a:buClrTx/>
                  <a:buSzTx/>
                  <a:buFontTx/>
                  <a:buNone/>
                  <a:tabLst/>
                  <a:defRPr/>
                </a:pPr>
                <a:r>
                  <a:rPr kumimoji="0" lang="en-US" sz="1600" b="0" i="0" u="sng"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R=MC</a:t>
                </a:r>
                <a:r>
                  <a:rPr kumimoji="0" lang="en-US" sz="1600" b="0" i="0" u="sng" strike="noStrike" kern="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Motivation</a:t>
                </a: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General Capacity</a:t>
                </a:r>
              </a:p>
              <a:p>
                <a:pPr marL="0" marR="0" lvl="0" indent="0" algn="l" defTabSz="488950" rtl="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Innovation Specific Capacity</a:t>
                </a:r>
                <a:endParaRPr kumimoji="0" lang="en-US"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cxnSp>
          <p:nvCxnSpPr>
            <p:cNvPr id="22" name="Straight Connector 21">
              <a:extLst>
                <a:ext uri="{FF2B5EF4-FFF2-40B4-BE49-F238E27FC236}">
                  <a16:creationId xmlns:a16="http://schemas.microsoft.com/office/drawing/2014/main" id="{E12B73DB-0157-4418-8277-21CDD88164EC}"/>
                </a:ext>
              </a:extLst>
            </p:cNvPr>
            <p:cNvCxnSpPr/>
            <p:nvPr/>
          </p:nvCxnSpPr>
          <p:spPr>
            <a:xfrm flipV="1">
              <a:off x="6696192" y="3613387"/>
              <a:ext cx="104775" cy="57150"/>
            </a:xfrm>
            <a:prstGeom prst="line">
              <a:avLst/>
            </a:prstGeom>
            <a:noFill/>
            <a:ln w="12700"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309E4E01-9084-4EEF-89FB-D51DC54CC4F4}"/>
                </a:ext>
              </a:extLst>
            </p:cNvPr>
            <p:cNvCxnSpPr>
              <a:cxnSpLocks/>
            </p:cNvCxnSpPr>
            <p:nvPr/>
          </p:nvCxnSpPr>
          <p:spPr>
            <a:xfrm>
              <a:off x="6696192" y="4315328"/>
              <a:ext cx="117218" cy="51885"/>
            </a:xfrm>
            <a:prstGeom prst="line">
              <a:avLst/>
            </a:prstGeom>
            <a:noFill/>
            <a:ln w="1270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070E2AC2-C7D8-4776-9693-E268B6F91AF2}"/>
                </a:ext>
              </a:extLst>
            </p:cNvPr>
            <p:cNvCxnSpPr>
              <a:cxnSpLocks/>
            </p:cNvCxnSpPr>
            <p:nvPr/>
          </p:nvCxnSpPr>
          <p:spPr>
            <a:xfrm>
              <a:off x="5372846" y="3618652"/>
              <a:ext cx="117218" cy="51885"/>
            </a:xfrm>
            <a:prstGeom prst="line">
              <a:avLst/>
            </a:prstGeom>
            <a:noFill/>
            <a:ln w="12700" cap="flat" cmpd="sng" algn="ctr">
              <a:solidFill>
                <a:sysClr val="windowText" lastClr="000000"/>
              </a:solidFill>
              <a:prstDash val="solid"/>
              <a:miter lim="800000"/>
            </a:ln>
            <a:effectLst/>
          </p:spPr>
        </p:cxnSp>
        <p:cxnSp>
          <p:nvCxnSpPr>
            <p:cNvPr id="28" name="Straight Connector 27">
              <a:extLst>
                <a:ext uri="{FF2B5EF4-FFF2-40B4-BE49-F238E27FC236}">
                  <a16:creationId xmlns:a16="http://schemas.microsoft.com/office/drawing/2014/main" id="{034A7E68-4B92-475F-81F3-26F401214B3B}"/>
                </a:ext>
              </a:extLst>
            </p:cNvPr>
            <p:cNvCxnSpPr>
              <a:cxnSpLocks/>
            </p:cNvCxnSpPr>
            <p:nvPr/>
          </p:nvCxnSpPr>
          <p:spPr>
            <a:xfrm flipV="1">
              <a:off x="5369717" y="4309867"/>
              <a:ext cx="120347" cy="57346"/>
            </a:xfrm>
            <a:prstGeom prst="line">
              <a:avLst/>
            </a:prstGeom>
            <a:noFill/>
            <a:ln w="12700" cap="flat" cmpd="sng" algn="ctr">
              <a:solidFill>
                <a:sysClr val="windowText" lastClr="000000"/>
              </a:solidFill>
              <a:prstDash val="solid"/>
              <a:miter lim="800000"/>
            </a:ln>
            <a:effectLst/>
          </p:spPr>
        </p:cxnSp>
      </p:grpSp>
      <p:sp>
        <p:nvSpPr>
          <p:cNvPr id="20" name="Title 1">
            <a:extLst>
              <a:ext uri="{FF2B5EF4-FFF2-40B4-BE49-F238E27FC236}">
                <a16:creationId xmlns:a16="http://schemas.microsoft.com/office/drawing/2014/main" id="{364AB34A-ED4C-4639-884D-EF1507985EBF}"/>
              </a:ext>
            </a:extLst>
          </p:cNvPr>
          <p:cNvSpPr txBox="1">
            <a:spLocks/>
          </p:cNvSpPr>
          <p:nvPr/>
        </p:nvSpPr>
        <p:spPr>
          <a:xfrm>
            <a:off x="1000637" y="-41116"/>
            <a:ext cx="11036688" cy="1325563"/>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1F497D"/>
                </a:solidFill>
                <a:effectLst/>
                <a:uLnTx/>
                <a:uFillTx/>
                <a:latin typeface="Arial" panose="020B0604020202020204" pitchFamily="34" charset="0"/>
                <a:ea typeface="+mj-ea"/>
                <a:cs typeface="Arial" panose="020B0604020202020204" pitchFamily="34" charset="0"/>
              </a:rPr>
              <a:t>Texas CDC Colorectal Cancer Control Program (CRCCP)</a:t>
            </a:r>
            <a:endParaRPr kumimoji="0" lang="en-US" sz="4400" b="0" i="0" u="none" strike="noStrike" kern="1200" cap="none" spc="0" normalizeH="0" baseline="0" noProof="0" dirty="0">
              <a:ln>
                <a:noFill/>
              </a:ln>
              <a:solidFill>
                <a:prstClr val="black"/>
              </a:solidFill>
              <a:effectLst/>
              <a:uLnTx/>
              <a:uFillTx/>
              <a:latin typeface="Tw Cen MT"/>
              <a:ea typeface="+mj-ea"/>
              <a:cs typeface="+mj-cs"/>
            </a:endParaRPr>
          </a:p>
        </p:txBody>
      </p:sp>
      <p:pic>
        <p:nvPicPr>
          <p:cNvPr id="2" name="Picture 1">
            <a:extLst>
              <a:ext uri="{FF2B5EF4-FFF2-40B4-BE49-F238E27FC236}">
                <a16:creationId xmlns:a16="http://schemas.microsoft.com/office/drawing/2014/main" id="{011541D6-853D-4C46-A3B1-22B72E83AC12}"/>
              </a:ext>
            </a:extLst>
          </p:cNvPr>
          <p:cNvPicPr>
            <a:picLocks noChangeAspect="1"/>
          </p:cNvPicPr>
          <p:nvPr/>
        </p:nvPicPr>
        <p:blipFill>
          <a:blip r:embed="rId2"/>
          <a:stretch>
            <a:fillRect/>
          </a:stretch>
        </p:blipFill>
        <p:spPr>
          <a:xfrm>
            <a:off x="5207900" y="5729691"/>
            <a:ext cx="6829425" cy="1143000"/>
          </a:xfrm>
          <a:prstGeom prst="rect">
            <a:avLst/>
          </a:prstGeom>
        </p:spPr>
      </p:pic>
    </p:spTree>
    <p:extLst>
      <p:ext uri="{BB962C8B-B14F-4D97-AF65-F5344CB8AC3E}">
        <p14:creationId xmlns:p14="http://schemas.microsoft.com/office/powerpoint/2010/main" val="29133012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0634" y="272910"/>
            <a:ext cx="11624313" cy="5204084"/>
            <a:chOff x="258150" y="-1271315"/>
            <a:chExt cx="11552593" cy="4615051"/>
          </a:xfrm>
        </p:grpSpPr>
        <p:sp>
          <p:nvSpPr>
            <p:cNvPr id="38" name="Rounded Rectangle 37"/>
            <p:cNvSpPr/>
            <p:nvPr/>
          </p:nvSpPr>
          <p:spPr>
            <a:xfrm>
              <a:off x="260765" y="2018821"/>
              <a:ext cx="2714630" cy="600123"/>
            </a:xfrm>
            <a:prstGeom prst="roundRect">
              <a:avLst>
                <a:gd name="adj" fmla="val 7569"/>
              </a:avLst>
            </a:prstGeom>
            <a:solidFill>
              <a:schemeClr val="accent5">
                <a:lumMod val="20000"/>
                <a:lumOff val="80000"/>
              </a:schemeClr>
            </a:solidFill>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114300" marR="85725" lvl="0" indent="-11430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Organizational Needs &amp; Readiness Assessment</a:t>
              </a:r>
            </a:p>
            <a:p>
              <a:pPr marL="0" marR="85725"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42" name="Rounded Rectangle 41"/>
            <p:cNvSpPr/>
            <p:nvPr/>
          </p:nvSpPr>
          <p:spPr>
            <a:xfrm>
              <a:off x="264027" y="553363"/>
              <a:ext cx="2719860" cy="34799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Formative Work</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9" name="Rounded Rectangle 38"/>
            <p:cNvSpPr/>
            <p:nvPr/>
          </p:nvSpPr>
          <p:spPr>
            <a:xfrm>
              <a:off x="3188278" y="1024824"/>
              <a:ext cx="3904896" cy="2318912"/>
            </a:xfrm>
            <a:prstGeom prst="roundRect">
              <a:avLst>
                <a:gd name="adj" fmla="val 5231"/>
              </a:avLst>
            </a:prstGeom>
            <a:solidFill>
              <a:schemeClr val="accent2">
                <a:lumMod val="20000"/>
                <a:lumOff val="80000"/>
              </a:schemeClr>
            </a:solidFill>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14300" marR="0" lvl="0" indent="-1143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Identify performance objectives (PO)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i.e. who has to do what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implement the EBI) &amp; determinants for each implementation behavior and contextual factor </a:t>
              </a:r>
            </a:p>
            <a:p>
              <a:pPr marL="114300" marR="0" lvl="0" indent="-1143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Create matrices of change objectives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(determinants x PO)</a:t>
              </a:r>
            </a:p>
            <a:p>
              <a:pPr marL="114300" marR="0" lvl="0" indent="-1143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Identify methods and strategies to influence determinants</a:t>
              </a:r>
            </a:p>
            <a:p>
              <a:pPr marL="114300" marR="0" lvl="0" indent="-1143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Plan implementation strategies</a:t>
              </a:r>
            </a:p>
            <a:p>
              <a:pPr marL="114300" marR="0" lvl="0" indent="-1143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Develop implementation protocols and materials for implementation strategies</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Rounded Rectangle 42"/>
            <p:cNvSpPr/>
            <p:nvPr/>
          </p:nvSpPr>
          <p:spPr>
            <a:xfrm>
              <a:off x="3188279" y="553363"/>
              <a:ext cx="3904896" cy="34799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Implementation Mapping</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0" name="Rounded Rectangle 39"/>
            <p:cNvSpPr/>
            <p:nvPr/>
          </p:nvSpPr>
          <p:spPr>
            <a:xfrm>
              <a:off x="9669662" y="1012961"/>
              <a:ext cx="2141081" cy="2325856"/>
            </a:xfrm>
            <a:prstGeom prst="roundRect">
              <a:avLst>
                <a:gd name="adj" fmla="val 4707"/>
              </a:avLst>
            </a:prstGeom>
            <a:solidFill>
              <a:schemeClr val="accent6">
                <a:lumMod val="20000"/>
                <a:lumOff val="80000"/>
              </a:schemeClr>
            </a:solidFill>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0" marR="82550" lvl="0" indent="0" algn="l" defTabSz="914400" rtl="0" eaLnBrk="1" fontAlgn="auto" latinLnBrk="0" hangingPunct="1">
                <a:lnSpc>
                  <a:spcPct val="107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Reach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82550" lvl="0" indent="0" algn="l" defTabSz="914400" rtl="0" eaLnBrk="1" fontAlgn="auto" latinLnBrk="0" hangingPunct="1">
                <a:lnSpc>
                  <a:spcPct val="107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Eligible patients who receive CRCS recommendation</a:t>
              </a:r>
              <a:endPar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82550" lvl="0" indent="0" algn="l" defTabSz="914400" rtl="0" eaLnBrk="1" fontAlgn="auto" latinLnBrk="0" hangingPunct="1">
                <a:lnSpc>
                  <a:spcPct val="115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Effectiveness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82550" lvl="0" indent="0" algn="l" defTabSz="914400" rtl="0" eaLnBrk="1" fontAlgn="auto" latinLnBrk="0" hangingPunct="1">
                <a:lnSpc>
                  <a:spcPct val="107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Screened eligible patients</a:t>
              </a:r>
            </a:p>
            <a:p>
              <a:pPr marL="114300" marR="82550" lvl="0" indent="-11430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Followed-up with colonoscopy among those who screen positive </a:t>
              </a:r>
              <a:endPar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82550" lvl="0" indent="0" algn="l" defTabSz="914400" rtl="0" eaLnBrk="1" fontAlgn="auto" latinLnBrk="0" hangingPunct="1">
                <a:lnSpc>
                  <a:spcPct val="107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Adoption</a:t>
              </a:r>
            </a:p>
            <a:p>
              <a:pPr marL="0" marR="82550" lvl="0" indent="0" algn="l"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S Mincho"/>
                  <a:cs typeface="Arial" panose="020B0604020202020204" pitchFamily="34" charset="0"/>
                </a:rPr>
                <a:t>All EBI components</a:t>
              </a:r>
              <a:endPar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82550" lvl="0" indent="0" algn="l" defTabSz="914400" rtl="0" eaLnBrk="1" fontAlgn="auto" latinLnBrk="0" hangingPunct="1">
                <a:lnSpc>
                  <a:spcPct val="107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Implementation</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14300" marR="82550" lvl="0" indent="-114300" algn="l" defTabSz="914400" rtl="0" eaLnBrk="1" fontAlgn="auto" latinLnBrk="0" hangingPunct="1">
                <a:lnSpc>
                  <a:spcPct val="115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Fidelity, Implementation level</a:t>
              </a:r>
            </a:p>
          </p:txBody>
        </p:sp>
        <p:sp>
          <p:nvSpPr>
            <p:cNvPr id="44" name="Rounded Rectangle 43"/>
            <p:cNvSpPr/>
            <p:nvPr/>
          </p:nvSpPr>
          <p:spPr>
            <a:xfrm>
              <a:off x="9662226" y="553363"/>
              <a:ext cx="2141080" cy="34799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RE-AIM Outcomes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Rounded Rectangle 37">
              <a:extLst>
                <a:ext uri="{FF2B5EF4-FFF2-40B4-BE49-F238E27FC236}">
                  <a16:creationId xmlns:a16="http://schemas.microsoft.com/office/drawing/2014/main" id="{F6857D80-6F54-473A-83BA-90CE4EB4CB87}"/>
                </a:ext>
              </a:extLst>
            </p:cNvPr>
            <p:cNvSpPr/>
            <p:nvPr/>
          </p:nvSpPr>
          <p:spPr>
            <a:xfrm>
              <a:off x="258150" y="1008695"/>
              <a:ext cx="2719860" cy="779140"/>
            </a:xfrm>
            <a:prstGeom prst="roundRect">
              <a:avLst>
                <a:gd name="adj" fmla="val 7569"/>
              </a:avLst>
            </a:prstGeom>
            <a:solidFill>
              <a:schemeClr val="accent5">
                <a:lumMod val="20000"/>
                <a:lumOff val="80000"/>
              </a:schemeClr>
            </a:solidFill>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114300" marR="85725" lvl="0" indent="-11430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Theories/Frameworks</a:t>
              </a:r>
            </a:p>
            <a:p>
              <a:pPr marL="114300" marR="85725" lvl="0" indent="-11430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Social Cognitive Theory, Interactive Systems Framework, R=MC</a:t>
              </a:r>
              <a:r>
                <a:rPr kumimoji="0" lang="en-US" sz="1200" b="0"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p>
            <a:p>
              <a:pPr marL="114300" marR="85725" lvl="0" indent="-114300" algn="ctr" defTabSz="914400" rtl="0" eaLnBrk="1" fontAlgn="auto" latinLnBrk="0" hangingPunct="1">
                <a:lnSpc>
                  <a:spcPct val="115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85725"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28" name="Rounded Rectangle 37">
              <a:extLst>
                <a:ext uri="{FF2B5EF4-FFF2-40B4-BE49-F238E27FC236}">
                  <a16:creationId xmlns:a16="http://schemas.microsoft.com/office/drawing/2014/main" id="{AA4C6C1F-D44B-4995-8503-2278E3F8621D}"/>
                </a:ext>
              </a:extLst>
            </p:cNvPr>
            <p:cNvSpPr/>
            <p:nvPr/>
          </p:nvSpPr>
          <p:spPr>
            <a:xfrm>
              <a:off x="267297" y="2863202"/>
              <a:ext cx="2714625" cy="342161"/>
            </a:xfrm>
            <a:prstGeom prst="roundRect">
              <a:avLst>
                <a:gd name="adj" fmla="val 7569"/>
              </a:avLst>
            </a:prstGeom>
            <a:solidFill>
              <a:schemeClr val="accent5">
                <a:lumMod val="20000"/>
                <a:lumOff val="80000"/>
              </a:schemeClr>
            </a:solidFill>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114300" marR="85725" lvl="0" indent="-11430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Stakeholder Input</a:t>
              </a:r>
            </a:p>
            <a:p>
              <a:pPr marL="0" marR="85725" lvl="0" indent="0" algn="ctr" defTabSz="914400" rtl="0" eaLnBrk="1" fontAlgn="auto" latinLnBrk="0" hangingPunct="1">
                <a:lnSpc>
                  <a:spcPct val="107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cxnSp>
          <p:nvCxnSpPr>
            <p:cNvPr id="29" name="Straight Connector 28">
              <a:extLst>
                <a:ext uri="{FF2B5EF4-FFF2-40B4-BE49-F238E27FC236}">
                  <a16:creationId xmlns:a16="http://schemas.microsoft.com/office/drawing/2014/main" id="{F8F48C03-C174-4402-AC2F-AC242E7DA744}"/>
                </a:ext>
              </a:extLst>
            </p:cNvPr>
            <p:cNvCxnSpPr>
              <a:cxnSpLocks/>
            </p:cNvCxnSpPr>
            <p:nvPr/>
          </p:nvCxnSpPr>
          <p:spPr>
            <a:xfrm>
              <a:off x="1623958" y="1806401"/>
              <a:ext cx="2615" cy="200746"/>
            </a:xfrm>
            <a:prstGeom prst="line">
              <a:avLst/>
            </a:prstGeom>
            <a:ln w="50800">
              <a:solidFill>
                <a:schemeClr val="bg2">
                  <a:lumMod val="50000"/>
                </a:schemeClr>
              </a:solidFill>
              <a:tailEnd type="stealth" w="lg" len="med"/>
            </a:ln>
          </p:spPr>
          <p:style>
            <a:lnRef idx="1">
              <a:schemeClr val="accent1"/>
            </a:lnRef>
            <a:fillRef idx="0">
              <a:schemeClr val="accent1"/>
            </a:fillRef>
            <a:effectRef idx="0">
              <a:schemeClr val="accent1"/>
            </a:effectRef>
            <a:fontRef idx="minor">
              <a:schemeClr val="tx1"/>
            </a:fontRef>
          </p:style>
        </p:cxnSp>
        <p:sp>
          <p:nvSpPr>
            <p:cNvPr id="46" name="Rounded Rectangle 42">
              <a:extLst>
                <a:ext uri="{FF2B5EF4-FFF2-40B4-BE49-F238E27FC236}">
                  <a16:creationId xmlns:a16="http://schemas.microsoft.com/office/drawing/2014/main" id="{3A229229-D6B1-4494-9E70-E94612CBB7D5}"/>
                </a:ext>
              </a:extLst>
            </p:cNvPr>
            <p:cNvSpPr/>
            <p:nvPr/>
          </p:nvSpPr>
          <p:spPr>
            <a:xfrm>
              <a:off x="7310878" y="553363"/>
              <a:ext cx="2141080" cy="35985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Implementation Plan</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7" name="Rounded Rectangle 38">
              <a:extLst>
                <a:ext uri="{FF2B5EF4-FFF2-40B4-BE49-F238E27FC236}">
                  <a16:creationId xmlns:a16="http://schemas.microsoft.com/office/drawing/2014/main" id="{93DBB569-EBBA-4414-A54B-5FCA96DFFBDD}"/>
                </a:ext>
              </a:extLst>
            </p:cNvPr>
            <p:cNvSpPr/>
            <p:nvPr/>
          </p:nvSpPr>
          <p:spPr>
            <a:xfrm>
              <a:off x="7310878" y="1024511"/>
              <a:ext cx="2141080" cy="2314300"/>
            </a:xfrm>
            <a:prstGeom prst="roundRect">
              <a:avLst>
                <a:gd name="adj" fmla="val 5231"/>
              </a:avLst>
            </a:prstGeom>
            <a:solidFill>
              <a:schemeClr val="accent2">
                <a:lumMod val="20000"/>
                <a:lumOff val="80000"/>
              </a:schemeClr>
            </a:solidFill>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Implementation Strategies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Practice facilitation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EHR Optimization</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Telementoring (via ECHO)</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Use of Champions</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Professional training and technical assistance</a:t>
              </a:r>
            </a:p>
          </p:txBody>
        </p:sp>
        <p:cxnSp>
          <p:nvCxnSpPr>
            <p:cNvPr id="22" name="Straight Connector 21">
              <a:extLst>
                <a:ext uri="{FF2B5EF4-FFF2-40B4-BE49-F238E27FC236}">
                  <a16:creationId xmlns:a16="http://schemas.microsoft.com/office/drawing/2014/main" id="{9EFBBF55-DB0F-40F3-A347-10E6C05B796A}"/>
                </a:ext>
              </a:extLst>
            </p:cNvPr>
            <p:cNvCxnSpPr>
              <a:cxnSpLocks/>
            </p:cNvCxnSpPr>
            <p:nvPr/>
          </p:nvCxnSpPr>
          <p:spPr>
            <a:xfrm>
              <a:off x="2978010" y="1398265"/>
              <a:ext cx="204392" cy="0"/>
            </a:xfrm>
            <a:prstGeom prst="line">
              <a:avLst/>
            </a:prstGeom>
            <a:ln w="50800">
              <a:solidFill>
                <a:schemeClr val="bg2">
                  <a:lumMod val="50000"/>
                </a:schemeClr>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F4C825-1C03-4C12-9EBD-75516163922A}"/>
                </a:ext>
              </a:extLst>
            </p:cNvPr>
            <p:cNvCxnSpPr>
              <a:cxnSpLocks/>
            </p:cNvCxnSpPr>
            <p:nvPr/>
          </p:nvCxnSpPr>
          <p:spPr>
            <a:xfrm>
              <a:off x="2982577" y="2318882"/>
              <a:ext cx="204392" cy="0"/>
            </a:xfrm>
            <a:prstGeom prst="line">
              <a:avLst/>
            </a:prstGeom>
            <a:ln w="50800">
              <a:solidFill>
                <a:schemeClr val="bg2">
                  <a:lumMod val="50000"/>
                </a:schemeClr>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2070396-3F61-4958-829E-24D9F9F8EFD2}"/>
                </a:ext>
              </a:extLst>
            </p:cNvPr>
            <p:cNvCxnSpPr>
              <a:cxnSpLocks/>
            </p:cNvCxnSpPr>
            <p:nvPr/>
          </p:nvCxnSpPr>
          <p:spPr>
            <a:xfrm>
              <a:off x="2981922" y="3028675"/>
              <a:ext cx="204392" cy="0"/>
            </a:xfrm>
            <a:prstGeom prst="line">
              <a:avLst/>
            </a:prstGeom>
            <a:ln w="50800">
              <a:solidFill>
                <a:schemeClr val="bg2">
                  <a:lumMod val="50000"/>
                </a:schemeClr>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0DDC065-6BDD-449F-967B-BCBA9E2132ED}"/>
                </a:ext>
              </a:extLst>
            </p:cNvPr>
            <p:cNvCxnSpPr>
              <a:cxnSpLocks/>
            </p:cNvCxnSpPr>
            <p:nvPr/>
          </p:nvCxnSpPr>
          <p:spPr>
            <a:xfrm>
              <a:off x="7106486" y="1421714"/>
              <a:ext cx="204392" cy="0"/>
            </a:xfrm>
            <a:prstGeom prst="line">
              <a:avLst/>
            </a:prstGeom>
            <a:ln w="50800">
              <a:solidFill>
                <a:schemeClr val="bg2">
                  <a:lumMod val="50000"/>
                </a:schemeClr>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C79CBC8-E55F-4D6D-87A3-3F78808770AD}"/>
                </a:ext>
              </a:extLst>
            </p:cNvPr>
            <p:cNvCxnSpPr>
              <a:cxnSpLocks/>
            </p:cNvCxnSpPr>
            <p:nvPr/>
          </p:nvCxnSpPr>
          <p:spPr>
            <a:xfrm>
              <a:off x="9457834" y="1421714"/>
              <a:ext cx="204392" cy="0"/>
            </a:xfrm>
            <a:prstGeom prst="line">
              <a:avLst/>
            </a:prstGeom>
            <a:ln w="50800">
              <a:solidFill>
                <a:schemeClr val="bg2">
                  <a:lumMod val="50000"/>
                </a:schemeClr>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ACFE58-1A78-47AD-B707-D5A1D37C897B}"/>
                </a:ext>
              </a:extLst>
            </p:cNvPr>
            <p:cNvCxnSpPr>
              <a:cxnSpLocks/>
            </p:cNvCxnSpPr>
            <p:nvPr/>
          </p:nvCxnSpPr>
          <p:spPr>
            <a:xfrm flipV="1">
              <a:off x="1625264" y="2618944"/>
              <a:ext cx="0" cy="220121"/>
            </a:xfrm>
            <a:prstGeom prst="line">
              <a:avLst/>
            </a:prstGeom>
            <a:ln w="50800">
              <a:solidFill>
                <a:schemeClr val="bg2">
                  <a:lumMod val="50000"/>
                </a:schemeClr>
              </a:solidFill>
              <a:tailEnd type="stealth" w="lg"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7297" y="-1271315"/>
              <a:ext cx="8469307" cy="8461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Conceptual Framework for Implementation Strategy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Development and Tailoring</a:t>
              </a:r>
            </a:p>
          </p:txBody>
        </p:sp>
      </p:grpSp>
      <p:sp>
        <p:nvSpPr>
          <p:cNvPr id="21" name="Title 1">
            <a:extLst>
              <a:ext uri="{FF2B5EF4-FFF2-40B4-BE49-F238E27FC236}">
                <a16:creationId xmlns:a16="http://schemas.microsoft.com/office/drawing/2014/main" id="{0DDE36D4-5802-451F-81A1-32F9ABC29BED}"/>
              </a:ext>
            </a:extLst>
          </p:cNvPr>
          <p:cNvSpPr>
            <a:spLocks noGrp="1"/>
          </p:cNvSpPr>
          <p:nvPr>
            <p:ph type="title"/>
          </p:nvPr>
        </p:nvSpPr>
        <p:spPr>
          <a:xfrm>
            <a:off x="838200" y="956665"/>
            <a:ext cx="10515600" cy="1325563"/>
          </a:xfrm>
        </p:spPr>
        <p:txBody>
          <a:bodyPr>
            <a:normAutofit/>
          </a:bodyPr>
          <a:lstStyle/>
          <a:p>
            <a:br>
              <a:rPr lang="en-US" sz="3200" dirty="0">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Texas CDC Colorectal Cancer Control Program</a:t>
            </a:r>
            <a:endParaRPr lang="en-US" dirty="0">
              <a:solidFill>
                <a:schemeClr val="tx1"/>
              </a:solidFill>
            </a:endParaRPr>
          </a:p>
        </p:txBody>
      </p:sp>
      <p:pic>
        <p:nvPicPr>
          <p:cNvPr id="23" name="Picture 22">
            <a:extLst>
              <a:ext uri="{FF2B5EF4-FFF2-40B4-BE49-F238E27FC236}">
                <a16:creationId xmlns:a16="http://schemas.microsoft.com/office/drawing/2014/main" id="{F806007D-B100-4877-9C52-5F638C24CE19}"/>
              </a:ext>
            </a:extLst>
          </p:cNvPr>
          <p:cNvPicPr/>
          <p:nvPr/>
        </p:nvPicPr>
        <p:blipFill>
          <a:blip r:embed="rId2">
            <a:extLst>
              <a:ext uri="{28A0092B-C50C-407E-A947-70E740481C1C}">
                <a14:useLocalDpi xmlns:a14="http://schemas.microsoft.com/office/drawing/2010/main" val="0"/>
              </a:ext>
            </a:extLst>
          </a:blip>
          <a:stretch>
            <a:fillRect/>
          </a:stretch>
        </p:blipFill>
        <p:spPr>
          <a:xfrm>
            <a:off x="10192199" y="5779731"/>
            <a:ext cx="1825265" cy="1058672"/>
          </a:xfrm>
          <a:prstGeom prst="rect">
            <a:avLst/>
          </a:prstGeom>
        </p:spPr>
      </p:pic>
      <p:pic>
        <p:nvPicPr>
          <p:cNvPr id="32" name="Picture 4" descr="UT Heatlh Northeast Home">
            <a:extLst>
              <a:ext uri="{FF2B5EF4-FFF2-40B4-BE49-F238E27FC236}">
                <a16:creationId xmlns:a16="http://schemas.microsoft.com/office/drawing/2014/main" id="{84827C21-F444-4087-B2A1-1A5EA4B7B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332" y="6138885"/>
            <a:ext cx="1600173" cy="51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61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txBox="1">
            <a:spLocks noChangeArrowheads="1"/>
          </p:cNvSpPr>
          <p:nvPr/>
        </p:nvSpPr>
        <p:spPr bwMode="auto">
          <a:xfrm>
            <a:off x="2073256" y="1931013"/>
            <a:ext cx="2926080" cy="1706092"/>
          </a:xfrm>
          <a:prstGeom prst="rect">
            <a:avLst/>
          </a:prstGeom>
          <a:solidFill>
            <a:srgbClr val="FDF8B9"/>
          </a:solidFill>
          <a:ln w="9525">
            <a:solidFill>
              <a:schemeClr val="tx1"/>
            </a:solidFill>
            <a:miter lim="800000"/>
            <a:headEnd/>
            <a:tailEnd/>
          </a:ln>
        </p:spPr>
        <p:txBody>
          <a:bodyPr vert="horz" wrap="square" lIns="45720" tIns="45720" rIns="4572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00"/>
              </a:buClr>
              <a:buChar char="–"/>
              <a:defRPr sz="2800">
                <a:solidFill>
                  <a:schemeClr val="tx1"/>
                </a:solidFill>
                <a:latin typeface="+mn-lt"/>
              </a:defRPr>
            </a:lvl2pPr>
            <a:lvl3pPr marL="1143000" indent="-228600" algn="l" rtl="0" eaLnBrk="0" fontAlgn="base" hangingPunct="0">
              <a:spcBef>
                <a:spcPct val="20000"/>
              </a:spcBef>
              <a:spcAft>
                <a:spcPct val="0"/>
              </a:spcAft>
              <a:buClr>
                <a:srgbClr val="800000"/>
              </a:buClr>
              <a:buChar char="•"/>
              <a:defRPr sz="2400">
                <a:solidFill>
                  <a:schemeClr val="tx1"/>
                </a:solidFill>
                <a:latin typeface="+mn-lt"/>
              </a:defRPr>
            </a:lvl3pPr>
            <a:lvl4pPr marL="1600200" indent="-228600" algn="l" rtl="0" eaLnBrk="0" fontAlgn="base" hangingPunct="0">
              <a:spcBef>
                <a:spcPct val="20000"/>
              </a:spcBef>
              <a:spcAft>
                <a:spcPct val="0"/>
              </a:spcAft>
              <a:buClr>
                <a:srgbClr val="800000"/>
              </a:buClr>
              <a:buChar char="–"/>
              <a:defRPr sz="2000">
                <a:solidFill>
                  <a:schemeClr val="tx1"/>
                </a:solidFill>
                <a:latin typeface="+mn-lt"/>
              </a:defRPr>
            </a:lvl4pPr>
            <a:lvl5pPr marL="2057400" indent="-228600" algn="l" rtl="0" eaLnBrk="0" fontAlgn="base" hangingPunct="0">
              <a:spcBef>
                <a:spcPct val="20000"/>
              </a:spcBef>
              <a:spcAft>
                <a:spcPct val="0"/>
              </a:spcAft>
              <a:buClr>
                <a:srgbClr val="800000"/>
              </a:buClr>
              <a:buChar char="»"/>
              <a:defRPr sz="2000">
                <a:solidFill>
                  <a:schemeClr val="tx1"/>
                </a:solidFill>
                <a:latin typeface="+mn-lt"/>
              </a:defRPr>
            </a:lvl5pPr>
            <a:lvl6pPr marL="2514600" indent="-228600" algn="l" rtl="0" fontAlgn="base">
              <a:spcBef>
                <a:spcPct val="20000"/>
              </a:spcBef>
              <a:spcAft>
                <a:spcPct val="0"/>
              </a:spcAft>
              <a:buClr>
                <a:srgbClr val="800000"/>
              </a:buClr>
              <a:buChar char="»"/>
              <a:defRPr sz="2000">
                <a:solidFill>
                  <a:schemeClr val="tx1"/>
                </a:solidFill>
                <a:latin typeface="+mn-lt"/>
              </a:defRPr>
            </a:lvl6pPr>
            <a:lvl7pPr marL="2971800" indent="-228600" algn="l" rtl="0" fontAlgn="base">
              <a:spcBef>
                <a:spcPct val="20000"/>
              </a:spcBef>
              <a:spcAft>
                <a:spcPct val="0"/>
              </a:spcAft>
              <a:buClr>
                <a:srgbClr val="800000"/>
              </a:buClr>
              <a:buChar char="»"/>
              <a:defRPr sz="2000">
                <a:solidFill>
                  <a:schemeClr val="tx1"/>
                </a:solidFill>
                <a:latin typeface="+mn-lt"/>
              </a:defRPr>
            </a:lvl7pPr>
            <a:lvl8pPr marL="3429000" indent="-228600" algn="l" rtl="0" fontAlgn="base">
              <a:spcBef>
                <a:spcPct val="20000"/>
              </a:spcBef>
              <a:spcAft>
                <a:spcPct val="0"/>
              </a:spcAft>
              <a:buClr>
                <a:srgbClr val="800000"/>
              </a:buClr>
              <a:buChar char="»"/>
              <a:defRPr sz="2000">
                <a:solidFill>
                  <a:schemeClr val="tx1"/>
                </a:solidFill>
                <a:latin typeface="+mn-lt"/>
              </a:defRPr>
            </a:lvl8pPr>
            <a:lvl9pPr marL="3886200" indent="-228600" algn="l" rtl="0" fontAlgn="base">
              <a:spcBef>
                <a:spcPct val="20000"/>
              </a:spcBef>
              <a:spcAft>
                <a:spcPct val="0"/>
              </a:spcAft>
              <a:buClr>
                <a:srgbClr val="800000"/>
              </a:buClr>
              <a:buChar char="»"/>
              <a:defRPr sz="2000">
                <a:solidFill>
                  <a:schemeClr val="tx1"/>
                </a:solidFill>
                <a:latin typeface="+mn-lt"/>
              </a:defRPr>
            </a:lvl9pPr>
          </a:lstStyle>
          <a:p>
            <a:pPr marL="177800" indent="-177800">
              <a:spcAft>
                <a:spcPts val="0"/>
              </a:spcAft>
              <a:buClr>
                <a:srgbClr val="000000"/>
              </a:buClr>
              <a:buNone/>
              <a:defRPr/>
            </a:pPr>
            <a:r>
              <a:rPr lang="en-US" sz="1800" b="1" kern="0" dirty="0">
                <a:solidFill>
                  <a:srgbClr val="000000"/>
                </a:solidFill>
                <a:latin typeface="Calibri"/>
              </a:rPr>
              <a:t>Individual (Parent-Level)</a:t>
            </a:r>
            <a:endParaRPr lang="en-US" sz="2200" b="1" kern="0" dirty="0">
              <a:solidFill>
                <a:srgbClr val="000000"/>
              </a:solidFill>
              <a:latin typeface="Calibri"/>
            </a:endParaRPr>
          </a:p>
          <a:p>
            <a:pPr marL="115888" indent="-115888">
              <a:lnSpc>
                <a:spcPct val="90000"/>
              </a:lnSpc>
              <a:spcBef>
                <a:spcPct val="0"/>
              </a:spcBef>
              <a:buClr>
                <a:schemeClr val="tx1"/>
              </a:buClr>
              <a:buSzPct val="100000"/>
              <a:buFont typeface="Arial" pitchFamily="34" charset="0"/>
              <a:buChar char="•"/>
              <a:defRPr/>
            </a:pPr>
            <a:r>
              <a:rPr lang="en-US" sz="1400" kern="0" dirty="0">
                <a:solidFill>
                  <a:srgbClr val="000000"/>
                </a:solidFill>
              </a:rPr>
              <a:t>Demographics, Living conditions</a:t>
            </a:r>
          </a:p>
          <a:p>
            <a:pPr marL="115888" indent="-115888">
              <a:lnSpc>
                <a:spcPct val="90000"/>
              </a:lnSpc>
              <a:spcBef>
                <a:spcPct val="0"/>
              </a:spcBef>
              <a:buClr>
                <a:schemeClr val="tx1"/>
              </a:buClr>
              <a:buSzPct val="100000"/>
              <a:buFont typeface="Arial" pitchFamily="34" charset="0"/>
              <a:buChar char="•"/>
              <a:defRPr/>
            </a:pPr>
            <a:r>
              <a:rPr lang="en-US" sz="1400" kern="0" dirty="0">
                <a:solidFill>
                  <a:srgbClr val="000000"/>
                </a:solidFill>
              </a:rPr>
              <a:t>Health care coverage</a:t>
            </a:r>
          </a:p>
          <a:p>
            <a:pPr marL="115888" indent="-115888">
              <a:lnSpc>
                <a:spcPct val="90000"/>
              </a:lnSpc>
              <a:spcBef>
                <a:spcPct val="0"/>
              </a:spcBef>
              <a:buClr>
                <a:schemeClr val="tx1"/>
              </a:buClr>
              <a:buSzPct val="100000"/>
              <a:buFont typeface="Arial" pitchFamily="34" charset="0"/>
              <a:buChar char="•"/>
              <a:defRPr/>
            </a:pPr>
            <a:r>
              <a:rPr lang="en-US" sz="1400" kern="0" dirty="0">
                <a:solidFill>
                  <a:srgbClr val="000000"/>
                </a:solidFill>
              </a:rPr>
              <a:t>Medical/preventive health history</a:t>
            </a:r>
          </a:p>
          <a:p>
            <a:pPr marL="115888" indent="-115888">
              <a:lnSpc>
                <a:spcPct val="90000"/>
              </a:lnSpc>
              <a:spcBef>
                <a:spcPct val="0"/>
              </a:spcBef>
              <a:buClr>
                <a:schemeClr val="tx1"/>
              </a:buClr>
              <a:buSzPct val="100000"/>
              <a:buFont typeface="Arial" pitchFamily="34" charset="0"/>
              <a:buChar char="•"/>
              <a:defRPr/>
            </a:pPr>
            <a:r>
              <a:rPr lang="en-US" sz="1400" kern="0" dirty="0">
                <a:solidFill>
                  <a:srgbClr val="000000"/>
                </a:solidFill>
                <a:latin typeface="Calibri"/>
              </a:rPr>
              <a:t>Knowledge, Attitudes, Beliefs</a:t>
            </a:r>
          </a:p>
          <a:p>
            <a:pPr marL="115888" indent="-115888">
              <a:lnSpc>
                <a:spcPct val="90000"/>
              </a:lnSpc>
              <a:spcBef>
                <a:spcPct val="0"/>
              </a:spcBef>
              <a:buClr>
                <a:schemeClr val="tx1"/>
              </a:buClr>
              <a:buSzPct val="100000"/>
              <a:buFont typeface="Arial" pitchFamily="34" charset="0"/>
              <a:buChar char="•"/>
              <a:defRPr/>
            </a:pPr>
            <a:r>
              <a:rPr lang="en-US" sz="1400" kern="0" dirty="0">
                <a:solidFill>
                  <a:srgbClr val="000000"/>
                </a:solidFill>
                <a:latin typeface="Calibri"/>
              </a:rPr>
              <a:t>Communication with provider</a:t>
            </a:r>
          </a:p>
          <a:p>
            <a:pPr marL="115888" indent="-115888">
              <a:lnSpc>
                <a:spcPct val="90000"/>
              </a:lnSpc>
              <a:spcBef>
                <a:spcPct val="0"/>
              </a:spcBef>
              <a:buClr>
                <a:schemeClr val="tx1"/>
              </a:buClr>
              <a:buSzPct val="100000"/>
              <a:buFont typeface="Arial" pitchFamily="34" charset="0"/>
              <a:buChar char="•"/>
              <a:defRPr/>
            </a:pPr>
            <a:r>
              <a:rPr lang="en-US" sz="1400" kern="0" dirty="0">
                <a:solidFill>
                  <a:srgbClr val="000000"/>
                </a:solidFill>
                <a:latin typeface="Calibri"/>
              </a:rPr>
              <a:t>Barriers &amp; Supports</a:t>
            </a:r>
          </a:p>
          <a:p>
            <a:pPr marL="115888" indent="-115888">
              <a:lnSpc>
                <a:spcPct val="90000"/>
              </a:lnSpc>
              <a:spcBef>
                <a:spcPct val="0"/>
              </a:spcBef>
              <a:buClr>
                <a:schemeClr val="tx1"/>
              </a:buClr>
              <a:buSzPct val="100000"/>
              <a:buFont typeface="Arial" pitchFamily="34" charset="0"/>
              <a:buChar char="•"/>
              <a:defRPr/>
            </a:pPr>
            <a:r>
              <a:rPr lang="en-US" sz="1400" kern="0" dirty="0">
                <a:solidFill>
                  <a:srgbClr val="000000"/>
                </a:solidFill>
                <a:latin typeface="Calibri"/>
              </a:rPr>
              <a:t>Cue to action</a:t>
            </a:r>
            <a:endParaRPr lang="en-US" sz="1700" kern="0" dirty="0">
              <a:solidFill>
                <a:srgbClr val="000000"/>
              </a:solidFill>
              <a:latin typeface="Calibri"/>
            </a:endParaRPr>
          </a:p>
          <a:p>
            <a:pPr marL="177800" indent="-177800">
              <a:spcBef>
                <a:spcPts val="0"/>
              </a:spcBef>
              <a:buSzPct val="120000"/>
              <a:defRPr/>
            </a:pPr>
            <a:endParaRPr lang="en-US" sz="1700" kern="0" dirty="0">
              <a:solidFill>
                <a:srgbClr val="000000"/>
              </a:solidFill>
              <a:latin typeface="Calibri"/>
            </a:endParaRPr>
          </a:p>
        </p:txBody>
      </p:sp>
      <p:sp>
        <p:nvSpPr>
          <p:cNvPr id="6" name="Text Box 11"/>
          <p:cNvSpPr txBox="1">
            <a:spLocks noChangeArrowheads="1"/>
          </p:cNvSpPr>
          <p:nvPr/>
        </p:nvSpPr>
        <p:spPr bwMode="auto">
          <a:xfrm>
            <a:off x="6289996" y="1961961"/>
            <a:ext cx="3631403" cy="861774"/>
          </a:xfrm>
          <a:prstGeom prst="rect">
            <a:avLst/>
          </a:prstGeom>
          <a:noFill/>
          <a:ln w="9525">
            <a:solidFill>
              <a:schemeClr val="tx1"/>
            </a:solidFill>
            <a:miter lim="800000"/>
            <a:headEnd/>
            <a:tailEnd/>
          </a:ln>
          <a:effectLst/>
        </p:spPr>
        <p:txBody>
          <a:bodyPr anchor="ctr" anchorCtr="0">
            <a:noAutofit/>
          </a:bodyPr>
          <a:lstStyle/>
          <a:p>
            <a:pPr algn="ctr" fontAlgn="base">
              <a:spcAft>
                <a:spcPct val="0"/>
              </a:spcAft>
              <a:defRPr/>
            </a:pPr>
            <a:r>
              <a:rPr lang="en-US" b="1" kern="0" dirty="0">
                <a:solidFill>
                  <a:srgbClr val="000000"/>
                </a:solidFill>
                <a:latin typeface="Calibri"/>
              </a:rPr>
              <a:t>Barriers/Supports:</a:t>
            </a:r>
          </a:p>
          <a:p>
            <a:pPr algn="ctr" fontAlgn="base">
              <a:spcAft>
                <a:spcPct val="0"/>
              </a:spcAft>
              <a:defRPr/>
            </a:pPr>
            <a:r>
              <a:rPr lang="en-US" kern="0" dirty="0">
                <a:solidFill>
                  <a:srgbClr val="000000"/>
                </a:solidFill>
                <a:latin typeface="Calibri"/>
              </a:rPr>
              <a:t>Individual, Provider, System, Societal</a:t>
            </a:r>
          </a:p>
        </p:txBody>
      </p:sp>
      <p:sp>
        <p:nvSpPr>
          <p:cNvPr id="8" name="Text Box 13"/>
          <p:cNvSpPr txBox="1">
            <a:spLocks noChangeArrowheads="1"/>
          </p:cNvSpPr>
          <p:nvPr/>
        </p:nvSpPr>
        <p:spPr bwMode="auto">
          <a:xfrm>
            <a:off x="8934515" y="3981670"/>
            <a:ext cx="1539941" cy="1117229"/>
          </a:xfrm>
          <a:prstGeom prst="rect">
            <a:avLst/>
          </a:prstGeom>
          <a:noFill/>
          <a:ln w="9525">
            <a:solidFill>
              <a:schemeClr val="tx1"/>
            </a:solidFill>
            <a:miter lim="800000"/>
            <a:headEnd/>
            <a:tailEnd/>
          </a:ln>
          <a:effectLst/>
        </p:spPr>
        <p:txBody>
          <a:bodyPr wrap="square" anchor="ctr">
            <a:spAutoFit/>
          </a:bodyPr>
          <a:lstStyle/>
          <a:p>
            <a:pPr algn="ctr" fontAlgn="base">
              <a:defRPr/>
            </a:pPr>
            <a:r>
              <a:rPr lang="en-US" b="1" kern="0" dirty="0">
                <a:solidFill>
                  <a:srgbClr val="000000"/>
                </a:solidFill>
                <a:latin typeface="Calibri"/>
              </a:rPr>
              <a:t>Adolescent</a:t>
            </a:r>
          </a:p>
          <a:p>
            <a:pPr algn="ctr" fontAlgn="base">
              <a:defRPr/>
            </a:pPr>
            <a:r>
              <a:rPr lang="en-US" b="1" kern="0" dirty="0">
                <a:solidFill>
                  <a:srgbClr val="000000"/>
                </a:solidFill>
                <a:latin typeface="Calibri"/>
              </a:rPr>
              <a:t>Vaccine </a:t>
            </a:r>
          </a:p>
          <a:p>
            <a:pPr algn="ctr" fontAlgn="base">
              <a:defRPr/>
            </a:pPr>
            <a:r>
              <a:rPr lang="en-US" b="1" kern="0" dirty="0">
                <a:solidFill>
                  <a:srgbClr val="000000"/>
                </a:solidFill>
                <a:latin typeface="Calibri"/>
              </a:rPr>
              <a:t>Completion</a:t>
            </a:r>
          </a:p>
          <a:p>
            <a:pPr marL="120650" algn="ctr" fontAlgn="base">
              <a:lnSpc>
                <a:spcPct val="90000"/>
              </a:lnSpc>
              <a:spcBef>
                <a:spcPct val="0"/>
              </a:spcBef>
              <a:spcAft>
                <a:spcPct val="0"/>
              </a:spcAft>
              <a:buClr>
                <a:schemeClr val="tx1"/>
              </a:buClr>
              <a:buSzPct val="100000"/>
              <a:defRPr/>
            </a:pPr>
            <a:r>
              <a:rPr lang="en-US" sz="1400" kern="0" dirty="0"/>
              <a:t>(2 or 3 doses)</a:t>
            </a:r>
          </a:p>
        </p:txBody>
      </p:sp>
      <p:sp>
        <p:nvSpPr>
          <p:cNvPr id="9" name="Text Box 15"/>
          <p:cNvSpPr txBox="1">
            <a:spLocks noChangeArrowheads="1"/>
          </p:cNvSpPr>
          <p:nvPr/>
        </p:nvSpPr>
        <p:spPr bwMode="auto">
          <a:xfrm>
            <a:off x="2079040" y="3843431"/>
            <a:ext cx="2926080" cy="1311128"/>
          </a:xfrm>
          <a:prstGeom prst="rect">
            <a:avLst/>
          </a:prstGeom>
          <a:solidFill>
            <a:srgbClr val="FDF8B9"/>
          </a:solidFill>
          <a:ln w="9525">
            <a:solidFill>
              <a:schemeClr val="tx1"/>
            </a:solidFill>
            <a:miter lim="800000"/>
            <a:headEnd/>
            <a:tailEnd/>
          </a:ln>
          <a:effectLst/>
        </p:spPr>
        <p:txBody>
          <a:bodyPr wrap="square">
            <a:spAutoFit/>
          </a:bodyPr>
          <a:lstStyle/>
          <a:p>
            <a:pPr fontAlgn="base">
              <a:lnSpc>
                <a:spcPct val="90000"/>
              </a:lnSpc>
              <a:spcBef>
                <a:spcPct val="0"/>
              </a:spcBef>
              <a:spcAft>
                <a:spcPct val="0"/>
              </a:spcAft>
              <a:defRPr/>
            </a:pPr>
            <a:r>
              <a:rPr lang="en-US" b="1" kern="0" dirty="0">
                <a:solidFill>
                  <a:srgbClr val="000000"/>
                </a:solidFill>
              </a:rPr>
              <a:t>Provider </a:t>
            </a:r>
            <a:endParaRPr lang="en-US" sz="1400" kern="0" dirty="0">
              <a:solidFill>
                <a:srgbClr val="000000"/>
              </a:solidFill>
            </a:endParaRP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Demographics, Specialty</a:t>
            </a: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Knowledge, Beliefs, Culture</a:t>
            </a: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Communication Style</a:t>
            </a: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Barriers &amp; Supports</a:t>
            </a: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Practice Related Factors</a:t>
            </a:r>
          </a:p>
        </p:txBody>
      </p:sp>
      <p:grpSp>
        <p:nvGrpSpPr>
          <p:cNvPr id="105" name="Group 104">
            <a:extLst>
              <a:ext uri="{FF2B5EF4-FFF2-40B4-BE49-F238E27FC236}">
                <a16:creationId xmlns:a16="http://schemas.microsoft.com/office/drawing/2014/main" id="{5A02AAA5-937C-E449-A15E-96C180CB43FB}"/>
              </a:ext>
            </a:extLst>
          </p:cNvPr>
          <p:cNvGrpSpPr/>
          <p:nvPr/>
        </p:nvGrpSpPr>
        <p:grpSpPr>
          <a:xfrm>
            <a:off x="3536296" y="1696582"/>
            <a:ext cx="4484909" cy="244193"/>
            <a:chOff x="3536296" y="1495022"/>
            <a:chExt cx="4484909" cy="244193"/>
          </a:xfrm>
        </p:grpSpPr>
        <p:sp>
          <p:nvSpPr>
            <p:cNvPr id="13" name="Line 24"/>
            <p:cNvSpPr>
              <a:spLocks noChangeShapeType="1"/>
            </p:cNvSpPr>
            <p:nvPr/>
          </p:nvSpPr>
          <p:spPr bwMode="auto">
            <a:xfrm flipH="1">
              <a:off x="8021205" y="1510615"/>
              <a:ext cx="0" cy="228600"/>
            </a:xfrm>
            <a:prstGeom prst="line">
              <a:avLst/>
            </a:prstGeom>
            <a:noFill/>
            <a:ln w="12700">
              <a:solidFill>
                <a:schemeClr val="tx1"/>
              </a:solidFill>
              <a:round/>
              <a:headEnd/>
              <a:tailEnd type="triangle" w="med" len="med"/>
            </a:ln>
            <a:effectLst/>
          </p:spPr>
          <p:txBody>
            <a:bodyPr/>
            <a:lstStyle/>
            <a:p>
              <a:pPr eaLnBrk="0" fontAlgn="base" hangingPunct="0">
                <a:spcBef>
                  <a:spcPct val="0"/>
                </a:spcBef>
                <a:spcAft>
                  <a:spcPct val="0"/>
                </a:spcAft>
                <a:defRPr/>
              </a:pPr>
              <a:endParaRPr lang="en-US" sz="2200" kern="0" dirty="0">
                <a:ln w="38100">
                  <a:solidFill>
                    <a:srgbClr val="000000"/>
                  </a:solidFill>
                </a:ln>
                <a:solidFill>
                  <a:srgbClr val="000000"/>
                </a:solidFill>
                <a:latin typeface="Arial" pitchFamily="34" charset="0"/>
              </a:endParaRPr>
            </a:p>
          </p:txBody>
        </p:sp>
        <p:sp>
          <p:nvSpPr>
            <p:cNvPr id="14" name="Line 27"/>
            <p:cNvSpPr>
              <a:spLocks noChangeShapeType="1"/>
            </p:cNvSpPr>
            <p:nvPr/>
          </p:nvSpPr>
          <p:spPr bwMode="auto">
            <a:xfrm flipH="1">
              <a:off x="3536296" y="1495022"/>
              <a:ext cx="0" cy="228600"/>
            </a:xfrm>
            <a:prstGeom prst="line">
              <a:avLst/>
            </a:prstGeom>
            <a:noFill/>
            <a:ln w="12700">
              <a:solidFill>
                <a:schemeClr val="tx1"/>
              </a:solidFill>
              <a:round/>
              <a:headEnd/>
              <a:tailEnd type="triangle" w="med" len="med"/>
            </a:ln>
            <a:effectLst/>
          </p:spPr>
          <p:txBody>
            <a:bodyPr/>
            <a:lstStyle/>
            <a:p>
              <a:pPr eaLnBrk="0" fontAlgn="base" hangingPunct="0">
                <a:spcBef>
                  <a:spcPct val="0"/>
                </a:spcBef>
                <a:spcAft>
                  <a:spcPct val="0"/>
                </a:spcAft>
                <a:defRPr/>
              </a:pPr>
              <a:endParaRPr lang="en-US" sz="2200" kern="0" dirty="0">
                <a:ln w="38100">
                  <a:solidFill>
                    <a:srgbClr val="000000"/>
                  </a:solidFill>
                </a:ln>
                <a:solidFill>
                  <a:srgbClr val="000000"/>
                </a:solidFill>
                <a:latin typeface="Arial" pitchFamily="34" charset="0"/>
              </a:endParaRPr>
            </a:p>
          </p:txBody>
        </p:sp>
      </p:grpSp>
      <p:sp>
        <p:nvSpPr>
          <p:cNvPr id="17" name="Line 20"/>
          <p:cNvSpPr>
            <a:spLocks noChangeShapeType="1"/>
          </p:cNvSpPr>
          <p:nvPr/>
        </p:nvSpPr>
        <p:spPr bwMode="auto">
          <a:xfrm flipH="1">
            <a:off x="8010447" y="2825385"/>
            <a:ext cx="0" cy="731520"/>
          </a:xfrm>
          <a:prstGeom prst="line">
            <a:avLst/>
          </a:prstGeom>
          <a:noFill/>
          <a:ln w="12700">
            <a:solidFill>
              <a:srgbClr val="000000"/>
            </a:solidFill>
            <a:round/>
            <a:headEnd/>
            <a:tailEnd type="triangle" w="med" len="med"/>
          </a:ln>
          <a:effectLst/>
        </p:spPr>
        <p:txBody>
          <a:bodyPr/>
          <a:lstStyle/>
          <a:p>
            <a:pPr eaLnBrk="0" fontAlgn="base" hangingPunct="0">
              <a:spcBef>
                <a:spcPct val="0"/>
              </a:spcBef>
              <a:spcAft>
                <a:spcPct val="0"/>
              </a:spcAft>
              <a:defRPr/>
            </a:pPr>
            <a:endParaRPr lang="en-US" sz="2200" kern="0" dirty="0">
              <a:solidFill>
                <a:srgbClr val="000000"/>
              </a:solidFill>
              <a:latin typeface="Arial" pitchFamily="34" charset="0"/>
            </a:endParaRPr>
          </a:p>
        </p:txBody>
      </p:sp>
      <p:cxnSp>
        <p:nvCxnSpPr>
          <p:cNvPr id="28" name="Straight Arrow Connector 27"/>
          <p:cNvCxnSpPr>
            <a:cxnSpLocks/>
          </p:cNvCxnSpPr>
          <p:nvPr/>
        </p:nvCxnSpPr>
        <p:spPr bwMode="auto">
          <a:xfrm>
            <a:off x="5004678" y="4533695"/>
            <a:ext cx="894389" cy="6590"/>
          </a:xfrm>
          <a:prstGeom prst="straightConnector1">
            <a:avLst/>
          </a:prstGeom>
          <a:noFill/>
          <a:ln w="12700" cap="flat" cmpd="sng" algn="ctr">
            <a:solidFill>
              <a:srgbClr val="000000"/>
            </a:solidFill>
            <a:prstDash val="solid"/>
            <a:round/>
            <a:headEnd type="none" w="med" len="med"/>
            <a:tailEnd type="triangle"/>
          </a:ln>
          <a:effectLst/>
        </p:spPr>
      </p:cxnSp>
      <p:cxnSp>
        <p:nvCxnSpPr>
          <p:cNvPr id="31" name="Straight Arrow Connector 30"/>
          <p:cNvCxnSpPr>
            <a:cxnSpLocks/>
          </p:cNvCxnSpPr>
          <p:nvPr/>
        </p:nvCxnSpPr>
        <p:spPr bwMode="auto">
          <a:xfrm flipH="1">
            <a:off x="3536295" y="3643226"/>
            <a:ext cx="1" cy="201168"/>
          </a:xfrm>
          <a:prstGeom prst="straightConnector1">
            <a:avLst/>
          </a:prstGeom>
          <a:noFill/>
          <a:ln w="9525" cap="flat" cmpd="sng" algn="ctr">
            <a:solidFill>
              <a:srgbClr val="000000"/>
            </a:solidFill>
            <a:prstDash val="solid"/>
            <a:round/>
            <a:headEnd type="triangle"/>
            <a:tailEnd type="triangle"/>
          </a:ln>
          <a:effectLst/>
        </p:spPr>
      </p:cxnSp>
      <p:sp>
        <p:nvSpPr>
          <p:cNvPr id="33" name="Title 1"/>
          <p:cNvSpPr txBox="1">
            <a:spLocks/>
          </p:cNvSpPr>
          <p:nvPr/>
        </p:nvSpPr>
        <p:spPr>
          <a:xfrm>
            <a:off x="0" y="6161"/>
            <a:ext cx="12192000" cy="914400"/>
          </a:xfrm>
          <a:prstGeom prst="rect">
            <a:avLst/>
          </a:prstGeom>
          <a:solidFill>
            <a:schemeClr val="accent1">
              <a:lumMod val="20000"/>
              <a:lumOff val="80000"/>
              <a:alpha val="99000"/>
            </a:schemeClr>
          </a:solidFill>
        </p:spPr>
        <p:txBody>
          <a:bodyPr vert="horz" lIns="91440" tIns="0" rIns="91440" bIns="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14300" marR="50165" algn="ctr">
              <a:lnSpc>
                <a:spcPct val="90000"/>
              </a:lnSpc>
              <a:spcBef>
                <a:spcPts val="400"/>
              </a:spcBef>
              <a:tabLst>
                <a:tab pos="7019925" algn="l"/>
              </a:tabLst>
            </a:pPr>
            <a:r>
              <a:rPr lang="en-US" sz="3200" b="1" dirty="0">
                <a:solidFill>
                  <a:schemeClr val="tx1"/>
                </a:solidFill>
                <a:cs typeface="Calibri headings"/>
              </a:rPr>
              <a:t>Multilevel Health Outcomes Framework</a:t>
            </a:r>
          </a:p>
        </p:txBody>
      </p:sp>
      <p:graphicFrame>
        <p:nvGraphicFramePr>
          <p:cNvPr id="2" name="Table 1">
            <a:extLst>
              <a:ext uri="{FF2B5EF4-FFF2-40B4-BE49-F238E27FC236}">
                <a16:creationId xmlns:a16="http://schemas.microsoft.com/office/drawing/2014/main" id="{28DB466D-B2C8-BA46-943D-5C008529AE95}"/>
              </a:ext>
            </a:extLst>
          </p:cNvPr>
          <p:cNvGraphicFramePr>
            <a:graphicFrameLocks noGrp="1"/>
          </p:cNvGraphicFramePr>
          <p:nvPr/>
        </p:nvGraphicFramePr>
        <p:xfrm>
          <a:off x="2079040" y="1169713"/>
          <a:ext cx="8092571" cy="518160"/>
        </p:xfrm>
        <a:graphic>
          <a:graphicData uri="http://schemas.openxmlformats.org/drawingml/2006/table">
            <a:tbl>
              <a:tblPr firstRow="1" bandRow="1">
                <a:tableStyleId>{5C22544A-7EE6-4342-B048-85BDC9FD1C3A}</a:tableStyleId>
              </a:tblPr>
              <a:tblGrid>
                <a:gridCol w="2363868">
                  <a:extLst>
                    <a:ext uri="{9D8B030D-6E8A-4147-A177-3AD203B41FA5}">
                      <a16:colId xmlns:a16="http://schemas.microsoft.com/office/drawing/2014/main" val="1316606537"/>
                    </a:ext>
                  </a:extLst>
                </a:gridCol>
                <a:gridCol w="2108499">
                  <a:extLst>
                    <a:ext uri="{9D8B030D-6E8A-4147-A177-3AD203B41FA5}">
                      <a16:colId xmlns:a16="http://schemas.microsoft.com/office/drawing/2014/main" val="926555792"/>
                    </a:ext>
                  </a:extLst>
                </a:gridCol>
                <a:gridCol w="2088352">
                  <a:extLst>
                    <a:ext uri="{9D8B030D-6E8A-4147-A177-3AD203B41FA5}">
                      <a16:colId xmlns:a16="http://schemas.microsoft.com/office/drawing/2014/main" val="1307900645"/>
                    </a:ext>
                  </a:extLst>
                </a:gridCol>
                <a:gridCol w="1531852">
                  <a:extLst>
                    <a:ext uri="{9D8B030D-6E8A-4147-A177-3AD203B41FA5}">
                      <a16:colId xmlns:a16="http://schemas.microsoft.com/office/drawing/2014/main" val="550469828"/>
                    </a:ext>
                  </a:extLst>
                </a:gridCol>
              </a:tblGrid>
              <a:tr h="0">
                <a:tc>
                  <a:txBody>
                    <a:bodyPr/>
                    <a:lstStyle/>
                    <a:p>
                      <a:pPr marL="115888" indent="-106363" algn="l" defTabSz="914400" rtl="0" eaLnBrk="0" fontAlgn="base" latinLnBrk="0" hangingPunct="0">
                        <a:spcBef>
                          <a:spcPts val="0"/>
                        </a:spcBef>
                        <a:spcAft>
                          <a:spcPct val="0"/>
                        </a:spcAft>
                        <a:buClr>
                          <a:schemeClr val="tx1"/>
                        </a:buClr>
                        <a:buSzPct val="100000"/>
                        <a:buFont typeface="Arial" panose="020B0604020202020204" pitchFamily="34" charset="0"/>
                        <a:buChar char="•"/>
                        <a:tabLst/>
                        <a:defRPr/>
                      </a:pPr>
                      <a:r>
                        <a:rPr lang="en-US" sz="1400" b="0" kern="0" dirty="0">
                          <a:solidFill>
                            <a:srgbClr val="000000"/>
                          </a:solidFill>
                          <a:latin typeface="Calibri"/>
                          <a:ea typeface="+mn-ea"/>
                          <a:cs typeface="+mn-cs"/>
                        </a:rPr>
                        <a:t>Health Policy Environment</a:t>
                      </a:r>
                    </a:p>
                    <a:p>
                      <a:pPr marL="115888" marR="0" lvl="0" indent="-106363" algn="l" defTabSz="914400" rtl="0" eaLnBrk="0" fontAlgn="base" latinLnBrk="0" hangingPunct="0">
                        <a:lnSpc>
                          <a:spcPct val="100000"/>
                        </a:lnSpc>
                        <a:spcBef>
                          <a:spcPts val="0"/>
                        </a:spcBef>
                        <a:spcAft>
                          <a:spcPct val="0"/>
                        </a:spcAft>
                        <a:buClr>
                          <a:schemeClr val="tx1"/>
                        </a:buClr>
                        <a:buSzPct val="100000"/>
                        <a:buFont typeface="Arial" panose="020B0604020202020204" pitchFamily="34" charset="0"/>
                        <a:buChar char="•"/>
                        <a:tabLst/>
                        <a:defRPr/>
                      </a:pPr>
                      <a:r>
                        <a:rPr lang="en-US" sz="1400" b="0" kern="0" dirty="0">
                          <a:solidFill>
                            <a:srgbClr val="000000"/>
                          </a:solidFill>
                          <a:latin typeface="+mn-lt"/>
                          <a:ea typeface="+mn-ea"/>
                          <a:cs typeface="+mn-cs"/>
                        </a:rPr>
                        <a:t>Health Care System</a:t>
                      </a:r>
                    </a:p>
                  </a:txBody>
                  <a:tcPr>
                    <a:lnL w="952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0650" indent="-120650" algn="l" defTabSz="914400" rtl="0" eaLnBrk="0" fontAlgn="base" latinLnBrk="0" hangingPunct="0">
                        <a:spcBef>
                          <a:spcPts val="0"/>
                        </a:spcBef>
                        <a:spcAft>
                          <a:spcPct val="0"/>
                        </a:spcAft>
                        <a:buClr>
                          <a:schemeClr val="tx1"/>
                        </a:buClr>
                        <a:buSzPct val="100000"/>
                        <a:buFont typeface="Arial" panose="020B0604020202020204" pitchFamily="34" charset="0"/>
                        <a:buChar char="•"/>
                        <a:tabLst/>
                        <a:defRPr/>
                      </a:pPr>
                      <a:r>
                        <a:rPr lang="en-US" sz="1400" b="0" kern="0" dirty="0">
                          <a:solidFill>
                            <a:srgbClr val="000000"/>
                          </a:solidFill>
                          <a:latin typeface="Calibri"/>
                          <a:ea typeface="+mn-ea"/>
                          <a:cs typeface="+mn-cs"/>
                        </a:rPr>
                        <a:t>Built Environment</a:t>
                      </a:r>
                    </a:p>
                    <a:p>
                      <a:pPr marL="120650" marR="0" lvl="0" indent="-120650" algn="l" defTabSz="914400" rtl="0" eaLnBrk="0" fontAlgn="base" latinLnBrk="0" hangingPunct="0">
                        <a:lnSpc>
                          <a:spcPct val="100000"/>
                        </a:lnSpc>
                        <a:spcBef>
                          <a:spcPts val="0"/>
                        </a:spcBef>
                        <a:spcAft>
                          <a:spcPct val="0"/>
                        </a:spcAft>
                        <a:buClr>
                          <a:schemeClr val="tx1"/>
                        </a:buClr>
                        <a:buSzPct val="100000"/>
                        <a:buFont typeface="Arial" panose="020B0604020202020204" pitchFamily="34" charset="0"/>
                        <a:buChar char="•"/>
                        <a:tabLst/>
                        <a:defRPr/>
                      </a:pPr>
                      <a:r>
                        <a:rPr lang="en-US" sz="1400" b="0" kern="0" dirty="0">
                          <a:solidFill>
                            <a:srgbClr val="000000"/>
                          </a:solidFill>
                          <a:latin typeface="+mn-lt"/>
                          <a:ea typeface="+mn-ea"/>
                          <a:cs typeface="+mn-cs"/>
                        </a:rPr>
                        <a:t>Economic Environment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5413" indent="-125413" algn="l" defTabSz="914400" rtl="0" eaLnBrk="0" fontAlgn="base" latinLnBrk="0" hangingPunct="0">
                        <a:spcBef>
                          <a:spcPts val="0"/>
                        </a:spcBef>
                        <a:spcAft>
                          <a:spcPct val="0"/>
                        </a:spcAft>
                        <a:buClr>
                          <a:schemeClr val="tx1"/>
                        </a:buClr>
                        <a:buSzPct val="100000"/>
                        <a:buFont typeface="Arial" panose="020B0604020202020204" pitchFamily="34" charset="0"/>
                        <a:buChar char="•"/>
                        <a:tabLst/>
                        <a:defRPr/>
                      </a:pPr>
                      <a:r>
                        <a:rPr lang="en-US" sz="1400" b="0" kern="0" dirty="0">
                          <a:solidFill>
                            <a:srgbClr val="000000"/>
                          </a:solidFill>
                          <a:latin typeface="Calibri"/>
                          <a:ea typeface="+mn-ea"/>
                          <a:cs typeface="+mn-cs"/>
                        </a:rPr>
                        <a:t>Community Capacity</a:t>
                      </a:r>
                    </a:p>
                    <a:p>
                      <a:pPr marL="125413" indent="-125413" algn="l" defTabSz="914400" rtl="0" eaLnBrk="0" fontAlgn="base" latinLnBrk="0" hangingPunct="0">
                        <a:spcBef>
                          <a:spcPts val="0"/>
                        </a:spcBef>
                        <a:spcAft>
                          <a:spcPct val="0"/>
                        </a:spcAft>
                        <a:buClr>
                          <a:schemeClr val="tx1"/>
                        </a:buClr>
                        <a:buSzPct val="100000"/>
                        <a:buFont typeface="Arial" panose="020B0604020202020204" pitchFamily="34" charset="0"/>
                        <a:buNone/>
                        <a:tabLst/>
                        <a:defRPr/>
                      </a:pPr>
                      <a:r>
                        <a:rPr lang="en-US" sz="1400" b="0" kern="0" dirty="0">
                          <a:solidFill>
                            <a:srgbClr val="000000"/>
                          </a:solidFill>
                          <a:latin typeface="Calibri"/>
                          <a:ea typeface="+mn-ea"/>
                          <a:cs typeface="+mn-cs"/>
                        </a:rPr>
                        <a:t>    &amp; Engagement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5413" indent="-125413" algn="l" defTabSz="914400" rtl="0" eaLnBrk="0" fontAlgn="base" latinLnBrk="0" hangingPunct="0">
                        <a:spcBef>
                          <a:spcPts val="0"/>
                        </a:spcBef>
                        <a:spcAft>
                          <a:spcPct val="0"/>
                        </a:spcAft>
                        <a:buClr>
                          <a:schemeClr val="tx1"/>
                        </a:buClr>
                        <a:buSzPct val="100000"/>
                        <a:buFont typeface="Arial" panose="020B0604020202020204" pitchFamily="34" charset="0"/>
                        <a:buChar char="•"/>
                        <a:tabLst/>
                        <a:defRPr/>
                      </a:pPr>
                      <a:r>
                        <a:rPr lang="en-US" sz="1400" b="0" kern="0" dirty="0">
                          <a:solidFill>
                            <a:srgbClr val="000000"/>
                          </a:solidFill>
                          <a:latin typeface="Calibri"/>
                          <a:ea typeface="+mn-ea"/>
                          <a:cs typeface="+mn-cs"/>
                        </a:rPr>
                        <a:t>Neighborhood </a:t>
                      </a:r>
                      <a:r>
                        <a:rPr lang="en-US" sz="1400" b="0" kern="0" dirty="0">
                          <a:solidFill>
                            <a:srgbClr val="000000"/>
                          </a:solidFill>
                          <a:latin typeface="+mn-lt"/>
                          <a:ea typeface="+mn-ea"/>
                          <a:cs typeface="+mn-cs"/>
                        </a:rPr>
                        <a:t>Context</a:t>
                      </a:r>
                      <a:endParaRPr lang="en-US" sz="1400" b="0" kern="0" dirty="0">
                        <a:solidFill>
                          <a:srgbClr val="000000"/>
                        </a:solidFill>
                        <a:latin typeface="Calibri"/>
                        <a:ea typeface="+mn-ea"/>
                        <a:cs typeface="+mn-cs"/>
                      </a:endParaRPr>
                    </a:p>
                  </a:txBody>
                  <a:tcPr>
                    <a:lnL w="12700"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291536"/>
                  </a:ext>
                </a:extLst>
              </a:tr>
            </a:tbl>
          </a:graphicData>
        </a:graphic>
      </p:graphicFrame>
      <p:sp>
        <p:nvSpPr>
          <p:cNvPr id="51" name="Text Box 13">
            <a:extLst>
              <a:ext uri="{FF2B5EF4-FFF2-40B4-BE49-F238E27FC236}">
                <a16:creationId xmlns:a16="http://schemas.microsoft.com/office/drawing/2014/main" id="{37CB7D7D-3F81-824A-8037-B831B097DF4A}"/>
              </a:ext>
            </a:extLst>
          </p:cNvPr>
          <p:cNvSpPr txBox="1">
            <a:spLocks noChangeArrowheads="1"/>
          </p:cNvSpPr>
          <p:nvPr/>
        </p:nvSpPr>
        <p:spPr bwMode="auto">
          <a:xfrm>
            <a:off x="5899067" y="4038167"/>
            <a:ext cx="1377583" cy="923330"/>
          </a:xfrm>
          <a:prstGeom prst="rect">
            <a:avLst/>
          </a:prstGeom>
          <a:noFill/>
          <a:ln w="9525">
            <a:solidFill>
              <a:schemeClr val="tx1"/>
            </a:solidFill>
            <a:miter lim="800000"/>
            <a:headEnd/>
            <a:tailEnd/>
          </a:ln>
          <a:effectLst/>
        </p:spPr>
        <p:txBody>
          <a:bodyPr wrap="square" anchor="ctr">
            <a:spAutoFit/>
          </a:bodyPr>
          <a:lstStyle/>
          <a:p>
            <a:pPr algn="ctr" fontAlgn="base">
              <a:defRPr/>
            </a:pPr>
            <a:r>
              <a:rPr lang="en-US" b="1" kern="0" dirty="0">
                <a:solidFill>
                  <a:srgbClr val="000000"/>
                </a:solidFill>
                <a:latin typeface="Calibri"/>
              </a:rPr>
              <a:t>Parental</a:t>
            </a:r>
          </a:p>
          <a:p>
            <a:pPr algn="ctr" fontAlgn="base">
              <a:defRPr/>
            </a:pPr>
            <a:r>
              <a:rPr lang="en-US" b="1" kern="0" dirty="0">
                <a:solidFill>
                  <a:srgbClr val="000000"/>
                </a:solidFill>
                <a:latin typeface="Calibri"/>
              </a:rPr>
              <a:t>Vaccine</a:t>
            </a:r>
          </a:p>
          <a:p>
            <a:pPr algn="ctr" fontAlgn="base">
              <a:defRPr/>
            </a:pPr>
            <a:r>
              <a:rPr lang="en-US" b="1" kern="0" dirty="0">
                <a:solidFill>
                  <a:srgbClr val="000000"/>
                </a:solidFill>
                <a:latin typeface="Calibri"/>
              </a:rPr>
              <a:t> Intentions</a:t>
            </a:r>
          </a:p>
        </p:txBody>
      </p:sp>
      <p:sp>
        <p:nvSpPr>
          <p:cNvPr id="52" name="Text Box 13">
            <a:extLst>
              <a:ext uri="{FF2B5EF4-FFF2-40B4-BE49-F238E27FC236}">
                <a16:creationId xmlns:a16="http://schemas.microsoft.com/office/drawing/2014/main" id="{ADDB21B0-7C93-3544-BD49-341125871466}"/>
              </a:ext>
            </a:extLst>
          </p:cNvPr>
          <p:cNvSpPr txBox="1">
            <a:spLocks noChangeArrowheads="1"/>
          </p:cNvSpPr>
          <p:nvPr/>
        </p:nvSpPr>
        <p:spPr bwMode="auto">
          <a:xfrm>
            <a:off x="7432956" y="3929608"/>
            <a:ext cx="1270081" cy="1138773"/>
          </a:xfrm>
          <a:prstGeom prst="rect">
            <a:avLst/>
          </a:prstGeom>
          <a:noFill/>
          <a:ln w="57150" cmpd="thinThick">
            <a:solidFill>
              <a:schemeClr val="tx1"/>
            </a:solidFill>
            <a:miter lim="800000"/>
            <a:headEnd/>
            <a:tailEnd/>
          </a:ln>
          <a:effectLst/>
        </p:spPr>
        <p:txBody>
          <a:bodyPr wrap="square" anchor="ctr">
            <a:spAutoFit/>
          </a:bodyPr>
          <a:lstStyle/>
          <a:p>
            <a:pPr algn="ctr" fontAlgn="base">
              <a:defRPr/>
            </a:pPr>
            <a:r>
              <a:rPr lang="en-US" b="1" kern="0" dirty="0">
                <a:solidFill>
                  <a:srgbClr val="000000"/>
                </a:solidFill>
                <a:latin typeface="Calibri"/>
              </a:rPr>
              <a:t>Adolescent Vaccine</a:t>
            </a:r>
          </a:p>
          <a:p>
            <a:pPr algn="ctr" fontAlgn="base">
              <a:defRPr/>
            </a:pPr>
            <a:r>
              <a:rPr lang="en-US" b="1" kern="0" dirty="0">
                <a:solidFill>
                  <a:srgbClr val="000000"/>
                </a:solidFill>
                <a:latin typeface="Calibri"/>
              </a:rPr>
              <a:t>Initiation</a:t>
            </a:r>
          </a:p>
          <a:p>
            <a:pPr algn="ctr" fontAlgn="base">
              <a:defRPr/>
            </a:pPr>
            <a:r>
              <a:rPr lang="en-US" sz="1400" kern="0" dirty="0"/>
              <a:t>(≥ 1 dose)</a:t>
            </a:r>
          </a:p>
        </p:txBody>
      </p:sp>
      <p:cxnSp>
        <p:nvCxnSpPr>
          <p:cNvPr id="76" name="Elbow Connector 75">
            <a:extLst>
              <a:ext uri="{FF2B5EF4-FFF2-40B4-BE49-F238E27FC236}">
                <a16:creationId xmlns:a16="http://schemas.microsoft.com/office/drawing/2014/main" id="{318864FD-3C70-924B-9AB7-B20439F3C792}"/>
              </a:ext>
            </a:extLst>
          </p:cNvPr>
          <p:cNvCxnSpPr>
            <a:cxnSpLocks/>
          </p:cNvCxnSpPr>
          <p:nvPr/>
        </p:nvCxnSpPr>
        <p:spPr>
          <a:xfrm rot="16200000" flipH="1" flipV="1">
            <a:off x="8114905" y="2291434"/>
            <a:ext cx="54864" cy="3108960"/>
          </a:xfrm>
          <a:prstGeom prst="bentConnector3">
            <a:avLst>
              <a:gd name="adj1" fmla="val -404623"/>
            </a:avLst>
          </a:prstGeom>
          <a:ln>
            <a:tailEnd type="triangle"/>
          </a:ln>
        </p:spPr>
        <p:style>
          <a:lnRef idx="1">
            <a:schemeClr val="dk1"/>
          </a:lnRef>
          <a:fillRef idx="0">
            <a:schemeClr val="dk1"/>
          </a:fillRef>
          <a:effectRef idx="0">
            <a:schemeClr val="dk1"/>
          </a:effectRef>
          <a:fontRef idx="minor">
            <a:schemeClr val="tx1"/>
          </a:fontRef>
        </p:style>
      </p:cxnSp>
      <p:sp>
        <p:nvSpPr>
          <p:cNvPr id="41" name="Text Box 15">
            <a:extLst>
              <a:ext uri="{FF2B5EF4-FFF2-40B4-BE49-F238E27FC236}">
                <a16:creationId xmlns:a16="http://schemas.microsoft.com/office/drawing/2014/main" id="{88E42C4A-8C88-B64D-8277-BF7E32D5532F}"/>
              </a:ext>
            </a:extLst>
          </p:cNvPr>
          <p:cNvSpPr txBox="1">
            <a:spLocks noChangeArrowheads="1"/>
          </p:cNvSpPr>
          <p:nvPr/>
        </p:nvSpPr>
        <p:spPr bwMode="auto">
          <a:xfrm>
            <a:off x="2073256" y="5378139"/>
            <a:ext cx="2926080" cy="1311128"/>
          </a:xfrm>
          <a:prstGeom prst="rect">
            <a:avLst/>
          </a:prstGeom>
          <a:solidFill>
            <a:srgbClr val="FDF8B9"/>
          </a:solidFill>
          <a:ln w="9525">
            <a:solidFill>
              <a:schemeClr val="tx1"/>
            </a:solidFill>
            <a:miter lim="800000"/>
            <a:headEnd/>
            <a:tailEnd/>
          </a:ln>
          <a:effectLst/>
        </p:spPr>
        <p:txBody>
          <a:bodyPr wrap="square">
            <a:spAutoFit/>
          </a:bodyPr>
          <a:lstStyle/>
          <a:p>
            <a:pPr fontAlgn="base">
              <a:lnSpc>
                <a:spcPct val="90000"/>
              </a:lnSpc>
              <a:spcBef>
                <a:spcPct val="0"/>
              </a:spcBef>
              <a:spcAft>
                <a:spcPct val="0"/>
              </a:spcAft>
              <a:defRPr/>
            </a:pPr>
            <a:r>
              <a:rPr lang="en-US" b="1" kern="0" dirty="0">
                <a:solidFill>
                  <a:srgbClr val="000000"/>
                </a:solidFill>
              </a:rPr>
              <a:t>System </a:t>
            </a:r>
            <a:endParaRPr lang="en-US" sz="1400" kern="0" dirty="0">
              <a:solidFill>
                <a:srgbClr val="000000"/>
              </a:solidFill>
            </a:endParaRP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Age/Maturity/Size</a:t>
            </a: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Type/Structure/Climate/Resources</a:t>
            </a: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Patient &amp; Provider Mix</a:t>
            </a: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Readiness for Change</a:t>
            </a:r>
          </a:p>
          <a:p>
            <a:pPr marL="115888" indent="-106363" fontAlgn="base">
              <a:lnSpc>
                <a:spcPct val="90000"/>
              </a:lnSpc>
              <a:spcBef>
                <a:spcPct val="0"/>
              </a:spcBef>
              <a:spcAft>
                <a:spcPct val="0"/>
              </a:spcAft>
              <a:buClr>
                <a:schemeClr val="tx1"/>
              </a:buClr>
              <a:buSzPct val="100000"/>
              <a:buFont typeface="Arial" pitchFamily="34" charset="0"/>
              <a:buChar char="•"/>
              <a:defRPr/>
            </a:pPr>
            <a:r>
              <a:rPr lang="en-US" sz="1400" kern="0" dirty="0">
                <a:solidFill>
                  <a:srgbClr val="000000"/>
                </a:solidFill>
              </a:rPr>
              <a:t>Policies/Practices/Procedures</a:t>
            </a:r>
          </a:p>
        </p:txBody>
      </p:sp>
      <p:cxnSp>
        <p:nvCxnSpPr>
          <p:cNvPr id="46" name="Straight Arrow Connector 45">
            <a:extLst>
              <a:ext uri="{FF2B5EF4-FFF2-40B4-BE49-F238E27FC236}">
                <a16:creationId xmlns:a16="http://schemas.microsoft.com/office/drawing/2014/main" id="{B60017C3-FAA1-9345-95DB-1CDF735CBF90}"/>
              </a:ext>
            </a:extLst>
          </p:cNvPr>
          <p:cNvCxnSpPr>
            <a:cxnSpLocks/>
          </p:cNvCxnSpPr>
          <p:nvPr/>
        </p:nvCxnSpPr>
        <p:spPr bwMode="auto">
          <a:xfrm flipH="1">
            <a:off x="3541264" y="5169808"/>
            <a:ext cx="1" cy="201168"/>
          </a:xfrm>
          <a:prstGeom prst="straightConnector1">
            <a:avLst/>
          </a:prstGeom>
          <a:noFill/>
          <a:ln w="9525" cap="flat" cmpd="sng" algn="ctr">
            <a:solidFill>
              <a:srgbClr val="000000"/>
            </a:solidFill>
            <a:prstDash val="solid"/>
            <a:round/>
            <a:headEnd type="triangle"/>
            <a:tailEnd type="triangle"/>
          </a:ln>
          <a:effectLst/>
        </p:spPr>
      </p:cxnSp>
      <p:cxnSp>
        <p:nvCxnSpPr>
          <p:cNvPr id="63" name="Elbow Connector 62">
            <a:extLst>
              <a:ext uri="{FF2B5EF4-FFF2-40B4-BE49-F238E27FC236}">
                <a16:creationId xmlns:a16="http://schemas.microsoft.com/office/drawing/2014/main" id="{06319B21-28D1-A241-ADF9-963442845824}"/>
              </a:ext>
            </a:extLst>
          </p:cNvPr>
          <p:cNvCxnSpPr>
            <a:cxnSpLocks/>
            <a:stCxn id="5" idx="1"/>
            <a:endCxn id="9" idx="1"/>
          </p:cNvCxnSpPr>
          <p:nvPr/>
        </p:nvCxnSpPr>
        <p:spPr>
          <a:xfrm rot="10800000" flipH="1" flipV="1">
            <a:off x="2073256" y="2784059"/>
            <a:ext cx="5784" cy="1714936"/>
          </a:xfrm>
          <a:prstGeom prst="bentConnector3">
            <a:avLst>
              <a:gd name="adj1" fmla="val -3952282"/>
            </a:avLst>
          </a:prstGeom>
        </p:spPr>
        <p:style>
          <a:lnRef idx="1">
            <a:schemeClr val="dk1"/>
          </a:lnRef>
          <a:fillRef idx="0">
            <a:schemeClr val="dk1"/>
          </a:fillRef>
          <a:effectRef idx="0">
            <a:schemeClr val="dk1"/>
          </a:effectRef>
          <a:fontRef idx="minor">
            <a:schemeClr val="tx1"/>
          </a:fontRef>
        </p:style>
      </p:cxnSp>
      <p:cxnSp>
        <p:nvCxnSpPr>
          <p:cNvPr id="81" name="Elbow Connector 80">
            <a:extLst>
              <a:ext uri="{FF2B5EF4-FFF2-40B4-BE49-F238E27FC236}">
                <a16:creationId xmlns:a16="http://schemas.microsoft.com/office/drawing/2014/main" id="{4DAEC371-A4F3-954F-8E87-912B0622C70E}"/>
              </a:ext>
            </a:extLst>
          </p:cNvPr>
          <p:cNvCxnSpPr>
            <a:cxnSpLocks/>
          </p:cNvCxnSpPr>
          <p:nvPr/>
        </p:nvCxnSpPr>
        <p:spPr>
          <a:xfrm rot="10800000" flipV="1">
            <a:off x="2073256" y="4507704"/>
            <a:ext cx="5784" cy="1534708"/>
          </a:xfrm>
          <a:prstGeom prst="bentConnector3">
            <a:avLst>
              <a:gd name="adj1" fmla="val 4052282"/>
            </a:avLst>
          </a:prstGeom>
        </p:spPr>
        <p:style>
          <a:lnRef idx="1">
            <a:schemeClr val="dk1"/>
          </a:lnRef>
          <a:fillRef idx="0">
            <a:schemeClr val="dk1"/>
          </a:fillRef>
          <a:effectRef idx="0">
            <a:schemeClr val="dk1"/>
          </a:effectRef>
          <a:fontRef idx="minor">
            <a:schemeClr val="tx1"/>
          </a:fontRef>
        </p:style>
      </p:cxnSp>
      <p:cxnSp>
        <p:nvCxnSpPr>
          <p:cNvPr id="83" name="Elbow Connector 82">
            <a:extLst>
              <a:ext uri="{FF2B5EF4-FFF2-40B4-BE49-F238E27FC236}">
                <a16:creationId xmlns:a16="http://schemas.microsoft.com/office/drawing/2014/main" id="{4B1C310E-534C-5E4C-A685-E7750BA6223F}"/>
              </a:ext>
            </a:extLst>
          </p:cNvPr>
          <p:cNvCxnSpPr>
            <a:cxnSpLocks/>
            <a:stCxn id="41" idx="1"/>
            <a:endCxn id="8" idx="2"/>
          </p:cNvCxnSpPr>
          <p:nvPr/>
        </p:nvCxnSpPr>
        <p:spPr>
          <a:xfrm rot="10800000" flipH="1">
            <a:off x="2073256" y="5098899"/>
            <a:ext cx="7631230" cy="934804"/>
          </a:xfrm>
          <a:prstGeom prst="bentConnector4">
            <a:avLst>
              <a:gd name="adj1" fmla="val -2996"/>
              <a:gd name="adj2" fmla="val 85064"/>
            </a:avLst>
          </a:prstGeom>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3B729597-5024-B94A-9405-334FB697A98F}"/>
              </a:ext>
            </a:extLst>
          </p:cNvPr>
          <p:cNvSpPr>
            <a:spLocks noGrp="1"/>
          </p:cNvSpPr>
          <p:nvPr>
            <p:ph type="sldNum" sz="quarter" idx="12"/>
          </p:nvPr>
        </p:nvSpPr>
        <p:spPr/>
        <p:txBody>
          <a:bodyPr/>
          <a:lstStyle/>
          <a:p>
            <a:fld id="{B5CD95D6-22C9-A24E-B2E2-43160CF605BE}" type="slidenum">
              <a:rPr lang="en-US" smtClean="0"/>
              <a:t>9</a:t>
            </a:fld>
            <a:endParaRPr lang="en-US" dirty="0"/>
          </a:p>
        </p:txBody>
      </p:sp>
      <p:sp>
        <p:nvSpPr>
          <p:cNvPr id="4" name="TextBox 3">
            <a:extLst>
              <a:ext uri="{FF2B5EF4-FFF2-40B4-BE49-F238E27FC236}">
                <a16:creationId xmlns:a16="http://schemas.microsoft.com/office/drawing/2014/main" id="{B987CD61-A8D9-4445-B4B9-77A39F0C9A46}"/>
              </a:ext>
            </a:extLst>
          </p:cNvPr>
          <p:cNvSpPr txBox="1"/>
          <p:nvPr/>
        </p:nvSpPr>
        <p:spPr>
          <a:xfrm>
            <a:off x="5716853" y="6131406"/>
            <a:ext cx="5972367" cy="646331"/>
          </a:xfrm>
          <a:prstGeom prst="rect">
            <a:avLst/>
          </a:prstGeom>
          <a:noFill/>
        </p:spPr>
        <p:txBody>
          <a:bodyPr wrap="square" rtlCol="0">
            <a:spAutoFit/>
          </a:bodyPr>
          <a:lstStyle/>
          <a:p>
            <a:r>
              <a:rPr lang="en-US" i="1" dirty="0"/>
              <a:t>Previously known as Health Behavior </a:t>
            </a:r>
          </a:p>
          <a:p>
            <a:r>
              <a:rPr lang="en-US" i="1" dirty="0"/>
              <a:t>Framework; Bastani, Glenn et al., 2010</a:t>
            </a:r>
          </a:p>
        </p:txBody>
      </p:sp>
    </p:spTree>
    <p:extLst>
      <p:ext uri="{BB962C8B-B14F-4D97-AF65-F5344CB8AC3E}">
        <p14:creationId xmlns:p14="http://schemas.microsoft.com/office/powerpoint/2010/main" val="2292570292"/>
      </p:ext>
    </p:extLst>
  </p:cSld>
  <p:clrMapOvr>
    <a:masterClrMapping/>
  </p:clrMapOvr>
  <mc:AlternateContent xmlns:mc="http://schemas.openxmlformats.org/markup-compatibility/2006" xmlns:p14="http://schemas.microsoft.com/office/powerpoint/2010/main">
    <mc:Choice Requires="p14">
      <p:transition spd="slow" p14:dur="2000" advTm="45066"/>
    </mc:Choice>
    <mc:Fallback xmlns="">
      <p:transition spd="slow" advTm="45066"/>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37878"/>
            <a:ext cx="11379200" cy="544821"/>
          </a:xfrm>
        </p:spPr>
        <p:txBody>
          <a:bodyPr>
            <a:normAutofit fontScale="90000"/>
          </a:bodyPr>
          <a:lstStyle/>
          <a:p>
            <a:r>
              <a:rPr lang="en-US" sz="3800" dirty="0">
                <a:solidFill>
                  <a:srgbClr val="1F497D"/>
                </a:solidFill>
              </a:rPr>
              <a:t>Interweaving health promotion into environments and settings</a:t>
            </a:r>
          </a:p>
        </p:txBody>
      </p:sp>
      <p:sp>
        <p:nvSpPr>
          <p:cNvPr id="4" name="Text Placeholder 3"/>
          <p:cNvSpPr>
            <a:spLocks noGrp="1"/>
          </p:cNvSpPr>
          <p:nvPr>
            <p:ph type="body" idx="4294967295"/>
          </p:nvPr>
        </p:nvSpPr>
        <p:spPr>
          <a:xfrm>
            <a:off x="570845" y="6366721"/>
            <a:ext cx="8778875" cy="368953"/>
          </a:xfrm>
        </p:spPr>
        <p:txBody>
          <a:bodyPr>
            <a:noAutofit/>
          </a:bodyPr>
          <a:lstStyle/>
          <a:p>
            <a:pPr marL="0" indent="0">
              <a:buNone/>
            </a:pPr>
            <a:r>
              <a:rPr lang="en-US" sz="1400" dirty="0">
                <a:latin typeface="+mj-lt"/>
              </a:rPr>
              <a:t>Springer, Evans, </a:t>
            </a:r>
            <a:r>
              <a:rPr lang="en-US" sz="1400" dirty="0" err="1">
                <a:latin typeface="+mj-lt"/>
              </a:rPr>
              <a:t>Ortuño</a:t>
            </a:r>
            <a:r>
              <a:rPr lang="en-US" sz="1400" dirty="0">
                <a:latin typeface="+mj-lt"/>
              </a:rPr>
              <a:t>, Salvo, Varela (</a:t>
            </a:r>
            <a:r>
              <a:rPr lang="en-US" sz="1400" i="1" dirty="0">
                <a:latin typeface="+mj-lt"/>
              </a:rPr>
              <a:t>Frontiers in Public Health</a:t>
            </a:r>
            <a:r>
              <a:rPr lang="en-US" sz="1400" dirty="0">
                <a:latin typeface="+mj-lt"/>
              </a:rPr>
              <a:t>, 2017)</a:t>
            </a:r>
          </a:p>
        </p:txBody>
      </p:sp>
      <p:sp>
        <p:nvSpPr>
          <p:cNvPr id="3" name="TextBox 2"/>
          <p:cNvSpPr txBox="1"/>
          <p:nvPr/>
        </p:nvSpPr>
        <p:spPr>
          <a:xfrm>
            <a:off x="160638" y="1627072"/>
            <a:ext cx="7984829" cy="39241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B0F0"/>
                </a:solidFill>
                <a:effectLst/>
                <a:uLnTx/>
                <a:uFillTx/>
                <a:latin typeface="Tw Cen MT"/>
                <a:ea typeface="+mn-ea"/>
                <a:cs typeface="+mn-cs"/>
              </a:rPr>
              <a:t>Health promotion interweaving into context:   </a:t>
            </a:r>
            <a:r>
              <a:rPr kumimoji="0" lang="en-US" sz="2000" b="0" i="0" u="none" strike="noStrike" kern="1200" cap="none" spc="0" normalizeH="0" baseline="0" noProof="0" dirty="0">
                <a:ln>
                  <a:noFill/>
                </a:ln>
                <a:solidFill>
                  <a:srgbClr val="004D94"/>
                </a:solidFill>
                <a:effectLst/>
                <a:uLnTx/>
                <a:uFillTx/>
                <a:latin typeface="Tw Cen MT"/>
                <a:ea typeface="+mn-ea"/>
                <a:cs typeface="+mn-cs"/>
              </a:rPr>
              <a:t>Designing health promotion interventions (strategies, practices, programs &amp; policies) to fit within, complement,  and build from existing settings and environments.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4D94"/>
                </a:solidFill>
                <a:effectLst/>
                <a:uLnTx/>
                <a:uFillTx/>
                <a:latin typeface="Tw Cen MT"/>
                <a:ea typeface="+mn-ea"/>
                <a:cs typeface="+mn-cs"/>
              </a:rPr>
              <a:t>“Coupling” &amp; “Embedding” </a:t>
            </a:r>
            <a:r>
              <a:rPr kumimoji="0" lang="en-US" sz="1600" b="0" i="0" u="none" strike="noStrike" kern="1200" cap="none" spc="0" normalizeH="0" baseline="0" noProof="0" dirty="0">
                <a:ln>
                  <a:noFill/>
                </a:ln>
                <a:solidFill>
                  <a:srgbClr val="004D94"/>
                </a:solidFill>
                <a:effectLst/>
                <a:uLnTx/>
                <a:uFillTx/>
                <a:latin typeface="Tw Cen MT"/>
                <a:ea typeface="+mn-ea"/>
                <a:cs typeface="+mn-cs"/>
              </a:rPr>
              <a:t>(</a:t>
            </a:r>
            <a:r>
              <a:rPr kumimoji="0" lang="en-US" sz="1600" b="0" i="0" u="none" strike="noStrike" kern="1200" cap="none" spc="0" normalizeH="0" baseline="0" noProof="0" dirty="0" err="1">
                <a:ln>
                  <a:noFill/>
                </a:ln>
                <a:solidFill>
                  <a:srgbClr val="004D94"/>
                </a:solidFill>
                <a:effectLst/>
                <a:uLnTx/>
                <a:uFillTx/>
                <a:latin typeface="Tw Cen MT"/>
                <a:ea typeface="+mn-ea"/>
                <a:cs typeface="+mn-cs"/>
              </a:rPr>
              <a:t>Hawe</a:t>
            </a:r>
            <a:r>
              <a:rPr kumimoji="0" lang="en-US" sz="1600" b="0" i="0" u="none" strike="noStrike" kern="1200" cap="none" spc="0" normalizeH="0" baseline="0" noProof="0" dirty="0">
                <a:ln>
                  <a:noFill/>
                </a:ln>
                <a:solidFill>
                  <a:srgbClr val="004D94"/>
                </a:solidFill>
                <a:effectLst/>
                <a:uLnTx/>
                <a:uFillTx/>
                <a:latin typeface="Tw Cen MT"/>
                <a:ea typeface="+mn-ea"/>
                <a:cs typeface="+mn-cs"/>
              </a:rPr>
              <a:t> et al. ‘09; May et al.’16)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4D94"/>
              </a:solidFill>
              <a:effectLst/>
              <a:uLnTx/>
              <a:uFillTx/>
              <a:latin typeface="Tw Cen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4D94"/>
                </a:solidFill>
                <a:effectLst/>
                <a:uLnTx/>
                <a:uFillTx/>
                <a:latin typeface="Tw Cen MT"/>
                <a:ea typeface="+mn-ea"/>
                <a:cs typeface="+mn-cs"/>
              </a:rPr>
              <a:t>Embraces an </a:t>
            </a:r>
            <a:r>
              <a:rPr kumimoji="0" lang="en-US" sz="1800" b="0" i="1" u="sng" strike="noStrike" kern="1200" cap="none" spc="0" normalizeH="0" baseline="0" noProof="0" dirty="0">
                <a:ln>
                  <a:noFill/>
                </a:ln>
                <a:solidFill>
                  <a:srgbClr val="004D94">
                    <a:lumMod val="75000"/>
                    <a:lumOff val="25000"/>
                  </a:srgbClr>
                </a:solidFill>
                <a:effectLst/>
                <a:uLnTx/>
                <a:uFillTx/>
                <a:latin typeface="Tw Cen MT"/>
                <a:ea typeface="+mn-ea"/>
                <a:cs typeface="+mn-cs"/>
              </a:rPr>
              <a:t>indigenous health intervention development perspective</a:t>
            </a:r>
            <a:r>
              <a:rPr kumimoji="0" lang="en-US" sz="1800" b="0" i="0" u="sng" strike="noStrike" kern="1200" cap="none" spc="0" normalizeH="0" baseline="0" noProof="0" dirty="0">
                <a:ln>
                  <a:noFill/>
                </a:ln>
                <a:solidFill>
                  <a:srgbClr val="004D94">
                    <a:lumMod val="75000"/>
                    <a:lumOff val="25000"/>
                  </a:srgbClr>
                </a:solidFill>
                <a:effectLst/>
                <a:uLnTx/>
                <a:uFillTx/>
                <a:latin typeface="Tw Cen MT"/>
                <a:ea typeface="+mn-ea"/>
                <a:cs typeface="+mn-cs"/>
              </a:rPr>
              <a:t>:  </a:t>
            </a:r>
            <a:r>
              <a:rPr kumimoji="0" lang="en-US" sz="1800" b="0" i="0" u="none" strike="noStrike" kern="1200" cap="none" spc="0" normalizeH="0" baseline="0" noProof="0" dirty="0">
                <a:ln>
                  <a:noFill/>
                </a:ln>
                <a:solidFill>
                  <a:srgbClr val="004D94"/>
                </a:solidFill>
                <a:effectLst/>
                <a:uLnTx/>
                <a:uFillTx/>
                <a:latin typeface="Tw Cen MT"/>
                <a:ea typeface="+mn-ea"/>
                <a:cs typeface="+mn-cs"/>
              </a:rPr>
              <a:t>Interventions build from site-specific knowledge, practices and values </a:t>
            </a:r>
            <a:r>
              <a:rPr kumimoji="0" lang="en-US" sz="1600" b="0" i="0" u="none" strike="noStrike" kern="1200" cap="none" spc="0" normalizeH="0" baseline="0" noProof="0" dirty="0">
                <a:ln>
                  <a:noFill/>
                </a:ln>
                <a:solidFill>
                  <a:srgbClr val="004D94"/>
                </a:solidFill>
                <a:effectLst/>
                <a:uLnTx/>
                <a:uFillTx/>
                <a:latin typeface="Tw Cen MT"/>
                <a:ea typeface="+mn-ea"/>
                <a:cs typeface="+mn-cs"/>
              </a:rPr>
              <a:t>(Miller &amp; Shinn, 2005)</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700" b="0" i="0" u="none" strike="noStrike" kern="1200" cap="none" spc="0" normalizeH="0" baseline="0" noProof="0" dirty="0">
              <a:ln>
                <a:noFill/>
              </a:ln>
              <a:solidFill>
                <a:srgbClr val="004D94"/>
              </a:solidFill>
              <a:effectLst/>
              <a:uLnTx/>
              <a:uFillTx/>
              <a:latin typeface="Tw Cen M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4D94"/>
                </a:solidFill>
                <a:effectLst/>
                <a:uLnTx/>
                <a:uFillTx/>
                <a:latin typeface="Tw Cen MT"/>
                <a:ea typeface="+mn-ea"/>
                <a:cs typeface="+mn-cs"/>
              </a:rPr>
              <a:t>Contrasts </a:t>
            </a:r>
            <a:r>
              <a:rPr kumimoji="0" lang="en-US" sz="1800" b="0" i="1" u="sng" strike="noStrike" kern="1200" cap="none" spc="0" normalizeH="0" baseline="0" noProof="0" dirty="0">
                <a:ln>
                  <a:noFill/>
                </a:ln>
                <a:solidFill>
                  <a:srgbClr val="004D94">
                    <a:lumMod val="75000"/>
                    <a:lumOff val="25000"/>
                  </a:srgbClr>
                </a:solidFill>
                <a:effectLst/>
                <a:uLnTx/>
                <a:uFillTx/>
                <a:latin typeface="Tw Cen MT"/>
                <a:ea typeface="+mn-ea"/>
                <a:cs typeface="+mn-cs"/>
              </a:rPr>
              <a:t>w/pipeline approach to knowledge generation</a:t>
            </a:r>
            <a:r>
              <a:rPr kumimoji="0" lang="en-US" sz="1800" b="0" i="0" u="sng" strike="noStrike" kern="1200" cap="none" spc="0" normalizeH="0" baseline="0" noProof="0" dirty="0">
                <a:ln>
                  <a:noFill/>
                </a:ln>
                <a:solidFill>
                  <a:srgbClr val="004D94">
                    <a:lumMod val="75000"/>
                    <a:lumOff val="25000"/>
                  </a:srgbClr>
                </a:solidFill>
                <a:effectLst/>
                <a:uLnTx/>
                <a:uFillTx/>
                <a:latin typeface="Tw Cen MT"/>
                <a:ea typeface="+mn-ea"/>
                <a:cs typeface="+mn-cs"/>
              </a:rPr>
              <a:t>: </a:t>
            </a:r>
            <a:r>
              <a:rPr kumimoji="0" lang="en-US" sz="1800" b="0" i="0" u="none" strike="noStrike" kern="1200" cap="none" spc="0" normalizeH="0" baseline="0" noProof="0" dirty="0">
                <a:ln>
                  <a:noFill/>
                </a:ln>
                <a:solidFill>
                  <a:srgbClr val="004D94"/>
                </a:solidFill>
                <a:effectLst/>
                <a:uLnTx/>
                <a:uFillTx/>
                <a:latin typeface="Tw Cen MT"/>
                <a:ea typeface="+mn-ea"/>
                <a:cs typeface="+mn-cs"/>
              </a:rPr>
              <a:t>interventions designed under optimal conditions (efficacy trials) and then tested under ‘real world’ conditions, where ‘real world’ = potential for dilution of intervention effects. </a:t>
            </a:r>
            <a:r>
              <a:rPr kumimoji="0" lang="en-US" sz="1600" b="0" i="0" u="none" strike="noStrike" kern="1200" cap="none" spc="0" normalizeH="0" baseline="0" noProof="0" dirty="0">
                <a:ln>
                  <a:noFill/>
                </a:ln>
                <a:solidFill>
                  <a:srgbClr val="004D94"/>
                </a:solidFill>
                <a:effectLst/>
                <a:uLnTx/>
                <a:uFillTx/>
                <a:latin typeface="Tw Cen MT"/>
                <a:ea typeface="+mn-ea"/>
                <a:cs typeface="+mn-cs"/>
              </a:rPr>
              <a:t>(</a:t>
            </a:r>
            <a:r>
              <a:rPr kumimoji="0" lang="en-US" sz="1600" b="0" i="0" u="none" strike="noStrike" kern="1200" cap="none" spc="0" normalizeH="0" baseline="0" noProof="0" dirty="0" err="1">
                <a:ln>
                  <a:noFill/>
                </a:ln>
                <a:solidFill>
                  <a:srgbClr val="004D94"/>
                </a:solidFill>
                <a:effectLst/>
                <a:uLnTx/>
                <a:uFillTx/>
                <a:latin typeface="Tw Cen MT"/>
                <a:ea typeface="+mn-ea"/>
                <a:cs typeface="+mn-cs"/>
              </a:rPr>
              <a:t>Hawe</a:t>
            </a:r>
            <a:r>
              <a:rPr kumimoji="0" lang="en-US" sz="1600" b="0" i="0" u="none" strike="noStrike" kern="1200" cap="none" spc="0" normalizeH="0" baseline="0" noProof="0" dirty="0">
                <a:ln>
                  <a:noFill/>
                </a:ln>
                <a:solidFill>
                  <a:srgbClr val="004D94"/>
                </a:solidFill>
                <a:effectLst/>
                <a:uLnTx/>
                <a:uFillTx/>
                <a:latin typeface="Tw Cen MT"/>
                <a:ea typeface="+mn-ea"/>
                <a:cs typeface="+mn-cs"/>
              </a:rPr>
              <a:t>,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4D94"/>
                </a:solidFill>
                <a:effectLst/>
                <a:uLnTx/>
                <a:uFillTx/>
                <a:latin typeface="Tw Cen M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4D94"/>
                </a:solidFill>
                <a:effectLst/>
                <a:uLnTx/>
                <a:uFillTx/>
                <a:latin typeface="Tw Cen MT"/>
                <a:ea typeface="+mn-ea"/>
                <a:cs typeface="+mn-cs"/>
              </a:rPr>
              <a:t>Moves from a conceptualization of context as a backdrop to intervention, to one that recognizes </a:t>
            </a:r>
            <a:r>
              <a:rPr kumimoji="0" lang="en-US" sz="1800" b="0" i="1" u="sng" strike="noStrike" kern="1200" cap="none" spc="0" normalizeH="0" baseline="0" noProof="0" dirty="0">
                <a:ln>
                  <a:noFill/>
                </a:ln>
                <a:solidFill>
                  <a:srgbClr val="004D94">
                    <a:lumMod val="75000"/>
                    <a:lumOff val="25000"/>
                  </a:srgbClr>
                </a:solidFill>
                <a:effectLst/>
                <a:uLnTx/>
                <a:uFillTx/>
                <a:latin typeface="Tw Cen MT"/>
                <a:ea typeface="+mn-ea"/>
                <a:cs typeface="+mn-cs"/>
              </a:rPr>
              <a:t>context</a:t>
            </a:r>
            <a:r>
              <a:rPr kumimoji="0" lang="en-US" sz="1800" b="0" i="0" u="sng" strike="noStrike" kern="1200" cap="none" spc="0" normalizeH="0" baseline="0" noProof="0" dirty="0">
                <a:ln>
                  <a:noFill/>
                </a:ln>
                <a:solidFill>
                  <a:srgbClr val="004D94">
                    <a:lumMod val="75000"/>
                    <a:lumOff val="25000"/>
                  </a:srgbClr>
                </a:solidFill>
                <a:effectLst/>
                <a:uLnTx/>
                <a:uFillTx/>
                <a:latin typeface="Tw Cen MT"/>
                <a:ea typeface="+mn-ea"/>
                <a:cs typeface="+mn-cs"/>
              </a:rPr>
              <a:t> </a:t>
            </a:r>
            <a:r>
              <a:rPr kumimoji="0" lang="en-US" sz="1800" b="0" i="1" u="sng" strike="noStrike" kern="1200" cap="none" spc="0" normalizeH="0" baseline="0" noProof="0" dirty="0">
                <a:ln>
                  <a:noFill/>
                </a:ln>
                <a:solidFill>
                  <a:srgbClr val="004D94">
                    <a:lumMod val="75000"/>
                    <a:lumOff val="25000"/>
                  </a:srgbClr>
                </a:solidFill>
                <a:effectLst/>
                <a:uLnTx/>
                <a:uFillTx/>
                <a:latin typeface="Tw Cen MT"/>
                <a:ea typeface="+mn-ea"/>
                <a:cs typeface="+mn-cs"/>
              </a:rPr>
              <a:t>as integral to the intervention design</a:t>
            </a:r>
          </a:p>
        </p:txBody>
      </p:sp>
      <p:pic>
        <p:nvPicPr>
          <p:cNvPr id="6" name="Picture 5">
            <a:extLst>
              <a:ext uri="{FF2B5EF4-FFF2-40B4-BE49-F238E27FC236}">
                <a16:creationId xmlns:a16="http://schemas.microsoft.com/office/drawing/2014/main" id="{994A7A4F-C577-43D0-83F6-D8E583497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0661" y="2031407"/>
            <a:ext cx="1669664" cy="3115480"/>
          </a:xfrm>
          <a:prstGeom prst="rect">
            <a:avLst/>
          </a:prstGeom>
        </p:spPr>
      </p:pic>
      <p:sp>
        <p:nvSpPr>
          <p:cNvPr id="7" name="Rectangle 6">
            <a:extLst>
              <a:ext uri="{FF2B5EF4-FFF2-40B4-BE49-F238E27FC236}">
                <a16:creationId xmlns:a16="http://schemas.microsoft.com/office/drawing/2014/main" id="{18FC3BA7-A317-42AF-AAE5-A3E56CCB04BE}"/>
              </a:ext>
            </a:extLst>
          </p:cNvPr>
          <p:cNvSpPr/>
          <p:nvPr/>
        </p:nvSpPr>
        <p:spPr>
          <a:xfrm>
            <a:off x="5223" y="295994"/>
            <a:ext cx="8287462"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1F497D"/>
                </a:solidFill>
                <a:effectLst/>
                <a:uLnTx/>
                <a:uFillTx/>
                <a:latin typeface="Tw Cen MT"/>
                <a:ea typeface="+mn-ea"/>
                <a:cs typeface="+mn-cs"/>
              </a:rPr>
              <a:t>Designing interventions in concert with context: </a:t>
            </a:r>
          </a:p>
        </p:txBody>
      </p:sp>
    </p:spTree>
    <p:extLst>
      <p:ext uri="{BB962C8B-B14F-4D97-AF65-F5344CB8AC3E}">
        <p14:creationId xmlns:p14="http://schemas.microsoft.com/office/powerpoint/2010/main" val="12094543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01" y="205451"/>
            <a:ext cx="10871200" cy="990600"/>
          </a:xfrm>
        </p:spPr>
        <p:txBody>
          <a:bodyPr/>
          <a:lstStyle/>
          <a:p>
            <a:r>
              <a:rPr lang="en-US" dirty="0"/>
              <a:t>Summary</a:t>
            </a:r>
          </a:p>
        </p:txBody>
      </p:sp>
      <p:sp>
        <p:nvSpPr>
          <p:cNvPr id="3" name="Content Placeholder 2"/>
          <p:cNvSpPr>
            <a:spLocks noGrp="1"/>
          </p:cNvSpPr>
          <p:nvPr>
            <p:ph sz="quarter" idx="1"/>
          </p:nvPr>
        </p:nvSpPr>
        <p:spPr/>
        <p:txBody>
          <a:bodyPr>
            <a:normAutofit fontScale="92500"/>
          </a:bodyPr>
          <a:lstStyle/>
          <a:p>
            <a:r>
              <a:rPr lang="en-US" dirty="0"/>
              <a:t>There is much to learn about how we can develop effective multilevel interventions.</a:t>
            </a:r>
          </a:p>
          <a:p>
            <a:r>
              <a:rPr lang="en-US" dirty="0"/>
              <a:t>Systematic planning of intervention components at multiple levels is key.</a:t>
            </a:r>
          </a:p>
          <a:p>
            <a:r>
              <a:rPr lang="en-US" dirty="0"/>
              <a:t>Intervention Mapping guides the use of theories/frameworks, empirical literature, community and stakeholder engagement and new data to:</a:t>
            </a:r>
          </a:p>
          <a:p>
            <a:pPr lvl="1"/>
            <a:r>
              <a:rPr lang="en-US" dirty="0"/>
              <a:t>help </a:t>
            </a:r>
            <a:r>
              <a:rPr lang="en-US" u="sng" dirty="0"/>
              <a:t>understand determinants</a:t>
            </a:r>
            <a:r>
              <a:rPr lang="en-US" dirty="0"/>
              <a:t> of health at multiple levels; and</a:t>
            </a:r>
          </a:p>
          <a:p>
            <a:pPr lvl="1"/>
            <a:r>
              <a:rPr lang="en-US" u="sng" dirty="0"/>
              <a:t>develop multilevel interventions</a:t>
            </a:r>
            <a:r>
              <a:rPr lang="en-US" dirty="0"/>
              <a:t> to improve health and quality of life and </a:t>
            </a:r>
            <a:r>
              <a:rPr lang="en-US" u="sng" dirty="0"/>
              <a:t>implementation strategies</a:t>
            </a:r>
            <a:r>
              <a:rPr lang="en-US" dirty="0"/>
              <a:t> to accelerate and improve scale up and spread of effective interventions.</a:t>
            </a:r>
          </a:p>
          <a:p>
            <a:endParaRPr lang="en-US" dirty="0"/>
          </a:p>
        </p:txBody>
      </p:sp>
    </p:spTree>
    <p:extLst>
      <p:ext uri="{BB962C8B-B14F-4D97-AF65-F5344CB8AC3E}">
        <p14:creationId xmlns:p14="http://schemas.microsoft.com/office/powerpoint/2010/main" val="12305707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Canvas 1">
            <a:extLst>
              <a:ext uri="{FF2B5EF4-FFF2-40B4-BE49-F238E27FC236}">
                <a16:creationId xmlns:a16="http://schemas.microsoft.com/office/drawing/2014/main" id="{C5CFA2A0-B2CD-4DC4-B030-0B682BFBEBF8}"/>
              </a:ext>
            </a:extLst>
          </p:cNvPr>
          <p:cNvGrpSpPr/>
          <p:nvPr/>
        </p:nvGrpSpPr>
        <p:grpSpPr>
          <a:xfrm>
            <a:off x="306830" y="109582"/>
            <a:ext cx="11545864" cy="6429241"/>
            <a:chOff x="276225" y="676275"/>
            <a:chExt cx="7150100" cy="8759825"/>
          </a:xfrm>
        </p:grpSpPr>
        <p:sp>
          <p:nvSpPr>
            <p:cNvPr id="7" name="Rectangle 6">
              <a:extLst>
                <a:ext uri="{FF2B5EF4-FFF2-40B4-BE49-F238E27FC236}">
                  <a16:creationId xmlns:a16="http://schemas.microsoft.com/office/drawing/2014/main" id="{3587BDFC-22E4-40ED-A2EB-EE4612581B22}"/>
                </a:ext>
              </a:extLst>
            </p:cNvPr>
            <p:cNvSpPr/>
            <p:nvPr/>
          </p:nvSpPr>
          <p:spPr>
            <a:xfrm>
              <a:off x="276225" y="676275"/>
              <a:ext cx="7150100" cy="8759825"/>
            </a:xfrm>
            <a:prstGeom prst="rect">
              <a:avLst/>
            </a:prstGeom>
            <a:ln w="187325" cap="sq" cmpd="sng" algn="ctr">
              <a:solidFill>
                <a:schemeClr val="accent1">
                  <a:lumMod val="50000"/>
                </a:schemeClr>
              </a:solidFill>
              <a:prstDash val="solid"/>
              <a:miter lim="800000"/>
              <a:headEnd type="none" w="med" len="med"/>
              <a:tailEnd type="none" w="med" len="med"/>
            </a:ln>
          </p:spPr>
        </p:sp>
        <p:sp>
          <p:nvSpPr>
            <p:cNvPr id="8" name="Rectangle 7">
              <a:extLst>
                <a:ext uri="{FF2B5EF4-FFF2-40B4-BE49-F238E27FC236}">
                  <a16:creationId xmlns:a16="http://schemas.microsoft.com/office/drawing/2014/main" id="{4B03951A-44A7-4A66-A8DF-C9EA2538EEBF}"/>
                </a:ext>
              </a:extLst>
            </p:cNvPr>
            <p:cNvSpPr/>
            <p:nvPr/>
          </p:nvSpPr>
          <p:spPr>
            <a:xfrm>
              <a:off x="513006" y="1071998"/>
              <a:ext cx="6676538" cy="2190753"/>
            </a:xfrm>
            <a:prstGeom prst="rect">
              <a:avLst/>
            </a:prstGeom>
            <a:gradFill>
              <a:gsLst>
                <a:gs pos="0">
                  <a:srgbClr val="ED7D31">
                    <a:lumMod val="7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2E74B5"/>
                  </a:solidFill>
                  <a:effectLst/>
                  <a:uLnTx/>
                  <a:uFillTx/>
                  <a:latin typeface="Calibri" panose="020F0502020204030204" pitchFamily="34" charset="0"/>
                  <a:ea typeface="Calibri" panose="020F0502020204030204" pitchFamily="34" charset="0"/>
                  <a:cs typeface="Times New Roman" panose="02020603050405020304" pitchFamily="18" charset="0"/>
                </a:rPr>
                <a:t>Post-doctoral Fellowship</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1F4E79"/>
                  </a:solidFill>
                  <a:effectLst/>
                  <a:uLnTx/>
                  <a:uFillTx/>
                  <a:latin typeface="Garamond" panose="02020404030301010803" pitchFamily="18" charset="0"/>
                  <a:ea typeface="Calibri" panose="020F0502020204030204" pitchFamily="34" charset="0"/>
                  <a:cs typeface="Times New Roman" panose="02020603050405020304" pitchFamily="18" charset="0"/>
                </a:rPr>
                <a:t>AVAILABLE SUMMER 2021!</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9933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9DA0FC50-B0CD-4C6B-A8F1-166F7F678580}"/>
              </a:ext>
            </a:extLst>
          </p:cNvPr>
          <p:cNvPicPr/>
          <p:nvPr/>
        </p:nvPicPr>
        <p:blipFill rotWithShape="1">
          <a:blip r:embed="rId3">
            <a:extLst>
              <a:ext uri="{28A0092B-C50C-407E-A947-70E740481C1C}">
                <a14:useLocalDpi xmlns:a14="http://schemas.microsoft.com/office/drawing/2010/main" val="0"/>
              </a:ext>
            </a:extLst>
          </a:blip>
          <a:srcRect l="4763" t="17150" r="12122" b="26429"/>
          <a:stretch/>
        </p:blipFill>
        <p:spPr bwMode="auto">
          <a:xfrm>
            <a:off x="1147139" y="663265"/>
            <a:ext cx="2789555" cy="108140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2EFDB19F-C5F6-4D98-9F51-90F9F74A1801}"/>
              </a:ext>
            </a:extLst>
          </p:cNvPr>
          <p:cNvPicPr/>
          <p:nvPr/>
        </p:nvPicPr>
        <p:blipFill>
          <a:blip r:embed="rId4"/>
          <a:stretch>
            <a:fillRect/>
          </a:stretch>
        </p:blipFill>
        <p:spPr>
          <a:xfrm>
            <a:off x="9442592" y="611195"/>
            <a:ext cx="1734185" cy="1133475"/>
          </a:xfrm>
          <a:prstGeom prst="rect">
            <a:avLst/>
          </a:prstGeom>
        </p:spPr>
      </p:pic>
      <p:sp>
        <p:nvSpPr>
          <p:cNvPr id="11" name="Text Box 2">
            <a:extLst>
              <a:ext uri="{FF2B5EF4-FFF2-40B4-BE49-F238E27FC236}">
                <a16:creationId xmlns:a16="http://schemas.microsoft.com/office/drawing/2014/main" id="{6CC1FBF3-472E-4C46-BE71-3B17EB9E4422}"/>
              </a:ext>
            </a:extLst>
          </p:cNvPr>
          <p:cNvSpPr txBox="1">
            <a:spLocks noChangeArrowheads="1"/>
          </p:cNvSpPr>
          <p:nvPr/>
        </p:nvSpPr>
        <p:spPr bwMode="auto">
          <a:xfrm>
            <a:off x="8062175" y="2776814"/>
            <a:ext cx="3557275" cy="1394997"/>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more information: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5"/>
              </a:rPr>
              <a:t>ncifellowships@uth.tmc.edu</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6"/>
              </a:rPr>
              <a:t>Go.uth.edu/NCI2021</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12" name="Picture 11" descr="C:\Users\arodas\AppData\Local\Microsoft\Windows\INetCache\Content.Outlook\2VGN0GNA\NCI2021QRcode.png">
            <a:extLst>
              <a:ext uri="{FF2B5EF4-FFF2-40B4-BE49-F238E27FC236}">
                <a16:creationId xmlns:a16="http://schemas.microsoft.com/office/drawing/2014/main" id="{3B428D6E-FC55-4A41-9100-AAA4F833873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937529" y="4320082"/>
            <a:ext cx="1806566" cy="1607895"/>
          </a:xfrm>
          <a:prstGeom prst="rect">
            <a:avLst/>
          </a:prstGeom>
          <a:noFill/>
          <a:ln>
            <a:noFill/>
          </a:ln>
        </p:spPr>
      </p:pic>
      <p:sp>
        <p:nvSpPr>
          <p:cNvPr id="13" name="Text Box 2">
            <a:extLst>
              <a:ext uri="{FF2B5EF4-FFF2-40B4-BE49-F238E27FC236}">
                <a16:creationId xmlns:a16="http://schemas.microsoft.com/office/drawing/2014/main" id="{215E3F3B-2C1D-4203-8E38-C2D3258C874F}"/>
              </a:ext>
            </a:extLst>
          </p:cNvPr>
          <p:cNvSpPr txBox="1">
            <a:spLocks noChangeArrowheads="1"/>
          </p:cNvSpPr>
          <p:nvPr/>
        </p:nvSpPr>
        <p:spPr bwMode="auto">
          <a:xfrm>
            <a:off x="801909" y="4957050"/>
            <a:ext cx="3641302" cy="1310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About UTHealth School of Public Health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UTHealth School of Public Health Houston campus is located in the world’s largest medical center with regional campuses in Austin, Brownsville, Dallas, El Paso, and San Antonio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 Box 1">
            <a:extLst>
              <a:ext uri="{FF2B5EF4-FFF2-40B4-BE49-F238E27FC236}">
                <a16:creationId xmlns:a16="http://schemas.microsoft.com/office/drawing/2014/main" id="{66A88CA5-1F7A-4CE2-BFE2-F516DD25AC2A}"/>
              </a:ext>
            </a:extLst>
          </p:cNvPr>
          <p:cNvSpPr txBox="1">
            <a:spLocks noChangeArrowheads="1"/>
          </p:cNvSpPr>
          <p:nvPr/>
        </p:nvSpPr>
        <p:spPr bwMode="auto">
          <a:xfrm>
            <a:off x="4583134" y="4957050"/>
            <a:ext cx="3813890" cy="1310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About the Center for Health Promotion and Prevention Research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CHPPR’s mission is to conduct research to develop, evaluate, and disseminate health promotion and disease prevention programs in diverse settings and populations.</a:t>
            </a:r>
          </a:p>
        </p:txBody>
      </p:sp>
      <p:sp>
        <p:nvSpPr>
          <p:cNvPr id="19" name="Rectangle 18">
            <a:extLst>
              <a:ext uri="{FF2B5EF4-FFF2-40B4-BE49-F238E27FC236}">
                <a16:creationId xmlns:a16="http://schemas.microsoft.com/office/drawing/2014/main" id="{A010047B-254A-4068-9C65-99AD9971431E}"/>
              </a:ext>
            </a:extLst>
          </p:cNvPr>
          <p:cNvSpPr/>
          <p:nvPr/>
        </p:nvSpPr>
        <p:spPr>
          <a:xfrm>
            <a:off x="801909" y="2462714"/>
            <a:ext cx="7414812" cy="24417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POSITION ELIGIBILITY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Individuals with a PhD, DrPH, MD, or other doctoral degree in public health, health promotion, a behavioral or social science, epidemiology, health services research, health economics, biostatistics, or</a:t>
            </a:r>
            <a:r>
              <a:rPr kumimoji="0" lang="en-US" sz="1800" b="0" i="0" u="none" strike="noStrike" kern="1200" cap="none" spc="-5"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medicine.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Open to U.S. citizens and permanent residents only.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Particularly interested in recruiting Postdocs interested in Implementation Science</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90647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729" y="264136"/>
            <a:ext cx="4928958" cy="6385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153" y="906983"/>
            <a:ext cx="6563255" cy="4922441"/>
          </a:xfrm>
          <a:prstGeom prst="rect">
            <a:avLst/>
          </a:prstGeom>
        </p:spPr>
      </p:pic>
    </p:spTree>
    <p:extLst>
      <p:ext uri="{BB962C8B-B14F-4D97-AF65-F5344CB8AC3E}">
        <p14:creationId xmlns:p14="http://schemas.microsoft.com/office/powerpoint/2010/main" val="70333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F7C2F5-9B83-41FB-87CF-3C07BF8B84FC}"/>
              </a:ext>
            </a:extLst>
          </p:cNvPr>
          <p:cNvPicPr>
            <a:picLocks noChangeAspect="1"/>
          </p:cNvPicPr>
          <p:nvPr/>
        </p:nvPicPr>
        <p:blipFill rotWithShape="1">
          <a:blip r:embed="rId3">
            <a:extLst>
              <a:ext uri="{28A0092B-C50C-407E-A947-70E740481C1C}">
                <a14:useLocalDpi xmlns:a14="http://schemas.microsoft.com/office/drawing/2010/main" val="0"/>
              </a:ext>
            </a:extLst>
          </a:blip>
          <a:srcRect t="18818" r="1" b="16860"/>
          <a:stretch/>
        </p:blipFill>
        <p:spPr>
          <a:xfrm>
            <a:off x="243839" y="373006"/>
            <a:ext cx="11704320" cy="3575539"/>
          </a:xfrm>
          <a:prstGeom prst="rect">
            <a:avLst/>
          </a:prstGeom>
        </p:spPr>
      </p:pic>
      <p:sp>
        <p:nvSpPr>
          <p:cNvPr id="8" name="Rectangle 7">
            <a:extLst>
              <a:ext uri="{FF2B5EF4-FFF2-40B4-BE49-F238E27FC236}">
                <a16:creationId xmlns:a16="http://schemas.microsoft.com/office/drawing/2014/main" id="{5F7CFA27-BD68-4A40-ADC9-46F0DB5706F4}"/>
              </a:ext>
            </a:extLst>
          </p:cNvPr>
          <p:cNvSpPr/>
          <p:nvPr/>
        </p:nvSpPr>
        <p:spPr>
          <a:xfrm>
            <a:off x="2380488" y="4940980"/>
            <a:ext cx="7787640" cy="1631216"/>
          </a:xfrm>
          <a:prstGeom prst="rect">
            <a:avLst/>
          </a:prstGeom>
        </p:spPr>
        <p:txBody>
          <a:bodyPr wrap="square">
            <a:spAutoFit/>
          </a:bodyPr>
          <a:lstStyle/>
          <a:p>
            <a:pPr algn="ctr"/>
            <a:r>
              <a:rPr lang="en-US" sz="3200" i="1" dirty="0">
                <a:solidFill>
                  <a:schemeClr val="bg1"/>
                </a:solidFill>
              </a:rPr>
              <a:t>Prepare questions in advance for the </a:t>
            </a:r>
            <a:br>
              <a:rPr lang="en-US" sz="3200" i="1" dirty="0">
                <a:solidFill>
                  <a:schemeClr val="bg1"/>
                </a:solidFill>
              </a:rPr>
            </a:br>
            <a:r>
              <a:rPr lang="en-US" sz="3200" i="1" dirty="0">
                <a:solidFill>
                  <a:schemeClr val="bg1"/>
                </a:solidFill>
              </a:rPr>
              <a:t>panel discussion with faculty</a:t>
            </a:r>
            <a:br>
              <a:rPr lang="en-US" sz="3600" i="1" dirty="0">
                <a:solidFill>
                  <a:schemeClr val="bg1"/>
                </a:solidFill>
              </a:rPr>
            </a:br>
            <a:r>
              <a:rPr lang="en-US" sz="3600" i="1" dirty="0">
                <a:solidFill>
                  <a:schemeClr val="bg1"/>
                </a:solidFill>
              </a:rPr>
              <a:t>Module 5, March 18, 2021</a:t>
            </a:r>
            <a:endParaRPr lang="en-US" sz="3600" dirty="0">
              <a:solidFill>
                <a:schemeClr val="bg1"/>
              </a:solidFill>
            </a:endParaRPr>
          </a:p>
        </p:txBody>
      </p:sp>
    </p:spTree>
    <p:extLst>
      <p:ext uri="{BB962C8B-B14F-4D97-AF65-F5344CB8AC3E}">
        <p14:creationId xmlns:p14="http://schemas.microsoft.com/office/powerpoint/2010/main" val="3448887432"/>
      </p:ext>
    </p:extLst>
  </p:cSld>
  <p:clrMapOvr>
    <a:masterClrMapping/>
  </p:clrMapOvr>
  <mc:AlternateContent xmlns:mc="http://schemas.openxmlformats.org/markup-compatibility/2006" xmlns:p14="http://schemas.microsoft.com/office/powerpoint/2010/main">
    <mc:Choice Requires="p14">
      <p:transition spd="slow" p14:dur="2000" advTm="141287"/>
    </mc:Choice>
    <mc:Fallback xmlns="">
      <p:transition spd="slow" advTm="14128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9.3"/>
</p:tagLst>
</file>

<file path=ppt/tags/tag2.xml><?xml version="1.0" encoding="utf-8"?>
<p:tagLst xmlns:a="http://schemas.openxmlformats.org/drawingml/2006/main" xmlns:r="http://schemas.openxmlformats.org/officeDocument/2006/relationships" xmlns:p="http://schemas.openxmlformats.org/presentationml/2006/main">
  <p:tag name="TIMING" val="|59.1|13.6|19.9"/>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527882F861324492A1C23A6C7B571B" ma:contentTypeVersion="13" ma:contentTypeDescription="Create a new document." ma:contentTypeScope="" ma:versionID="785fa1e9dd857cb44e7e6094ee8f2b28">
  <xsd:schema xmlns:xsd="http://www.w3.org/2001/XMLSchema" xmlns:xs="http://www.w3.org/2001/XMLSchema" xmlns:p="http://schemas.microsoft.com/office/2006/metadata/properties" xmlns:ns2="755ed2f1-8333-4c16-9f46-45c32d652b0e" xmlns:ns3="8d10ee78-cafb-47a7-9c3d-55be4f13a905" targetNamespace="http://schemas.microsoft.com/office/2006/metadata/properties" ma:root="true" ma:fieldsID="6687c6fce368938a5a6b9c3bebc0013a" ns2:_="" ns3:_="">
    <xsd:import namespace="755ed2f1-8333-4c16-9f46-45c32d652b0e"/>
    <xsd:import namespace="8d10ee78-cafb-47a7-9c3d-55be4f13a90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5ed2f1-8333-4c16-9f46-45c32d652b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10ee78-cafb-47a7-9c3d-55be4f13a90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c42f95e-960e-4fcd-a5dc-d4ccd70a0c84}" ma:internalName="TaxCatchAll" ma:showField="CatchAllData" ma:web="8d10ee78-cafb-47a7-9c3d-55be4f13a90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d10ee78-cafb-47a7-9c3d-55be4f13a905" xsi:nil="true"/>
    <lcf76f155ced4ddcb4097134ff3c332f xmlns="755ed2f1-8333-4c16-9f46-45c32d652b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B04304B-5F24-472B-8FDB-85C1D395059A}"/>
</file>

<file path=customXml/itemProps2.xml><?xml version="1.0" encoding="utf-8"?>
<ds:datastoreItem xmlns:ds="http://schemas.openxmlformats.org/officeDocument/2006/customXml" ds:itemID="{042E0524-DD8F-4770-9D17-22D4317AE522}"/>
</file>

<file path=customXml/itemProps3.xml><?xml version="1.0" encoding="utf-8"?>
<ds:datastoreItem xmlns:ds="http://schemas.openxmlformats.org/officeDocument/2006/customXml" ds:itemID="{1371FE35-BEDF-4279-A50B-A6F66FE17ED4}"/>
</file>

<file path=docProps/app.xml><?xml version="1.0" encoding="utf-8"?>
<Properties xmlns="http://schemas.openxmlformats.org/officeDocument/2006/extended-properties" xmlns:vt="http://schemas.openxmlformats.org/officeDocument/2006/docPropsVTypes">
  <TotalTime>435</TotalTime>
  <Words>9088</Words>
  <Application>Microsoft Office PowerPoint</Application>
  <PresentationFormat>Widescreen</PresentationFormat>
  <Paragraphs>1584</Paragraphs>
  <Slides>94</Slides>
  <Notes>75</Notes>
  <HiddenSlides>0</HiddenSlides>
  <MMClips>1</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94</vt:i4>
      </vt:variant>
    </vt:vector>
  </HeadingPairs>
  <TitlesOfParts>
    <vt:vector size="118" baseType="lpstr">
      <vt:lpstr>Adobe Devanagari</vt:lpstr>
      <vt:lpstr>Arial</vt:lpstr>
      <vt:lpstr>Arial Narrow</vt:lpstr>
      <vt:lpstr>Calibri</vt:lpstr>
      <vt:lpstr>Calibri (Headings)</vt:lpstr>
      <vt:lpstr>Calibri Light</vt:lpstr>
      <vt:lpstr>Courier</vt:lpstr>
      <vt:lpstr>Courier New</vt:lpstr>
      <vt:lpstr>Encode Sans Normal Black</vt:lpstr>
      <vt:lpstr>Garamond</vt:lpstr>
      <vt:lpstr>Helvetica</vt:lpstr>
      <vt:lpstr>Helvetica Light</vt:lpstr>
      <vt:lpstr>HelveticaNeue Condensed</vt:lpstr>
      <vt:lpstr>Lucida Grande</vt:lpstr>
      <vt:lpstr>Open Sans</vt:lpstr>
      <vt:lpstr>Symbol</vt:lpstr>
      <vt:lpstr>Times New Roman</vt:lpstr>
      <vt:lpstr>Tw Cen MT</vt:lpstr>
      <vt:lpstr>Wingdings</vt:lpstr>
      <vt:lpstr>Wingdings 2</vt:lpstr>
      <vt:lpstr>Wingdings 3</vt:lpstr>
      <vt:lpstr>Office Theme</vt:lpstr>
      <vt:lpstr>Median</vt:lpstr>
      <vt:lpstr>1_Office Theme</vt:lpstr>
      <vt:lpstr> 2022  Multilevel Intervention Training Institute </vt:lpstr>
      <vt:lpstr>Welcome and Introduction to Module 4    </vt:lpstr>
      <vt:lpstr>Use of Theory: Practical Guidance    </vt:lpstr>
      <vt:lpstr>Applying Theory to Multilevel Interventions to Promote the HPV Vaccine</vt:lpstr>
      <vt:lpstr>PowerPoint Presentation</vt:lpstr>
      <vt:lpstr>PowerPoint Presentation</vt:lpstr>
      <vt:lpstr>Assessing HPV Vaccination in Adolescents  Targeting Mothers through a Telephone Hotline</vt:lpstr>
      <vt:lpstr>PowerPoint Presentation</vt:lpstr>
      <vt:lpstr>PowerPoint Presentation</vt:lpstr>
      <vt:lpstr>Primary Target: Parent Level</vt:lpstr>
      <vt:lpstr>Survey Content</vt:lpstr>
      <vt:lpstr>Observation Study: Results</vt:lpstr>
      <vt:lpstr>Factors Associated with HPV Vaccination in  Multivariable Analyses</vt:lpstr>
      <vt:lpstr>Perceived Barriers of Parents of Unvaccinated Adolescents</vt:lpstr>
      <vt:lpstr>PowerPoint Presentation</vt:lpstr>
      <vt:lpstr>Increasing HPV Vaccine Uptake in a Low Income  Ethnic Minority Population</vt:lpstr>
      <vt:lpstr>PowerPoint Presentation</vt:lpstr>
      <vt:lpstr>Telephone Intervention Scripts Targeting Theoretical Constructs</vt:lpstr>
      <vt:lpstr>Telephone Intervention Scripts Targeting Theoretical Constructs</vt:lpstr>
      <vt:lpstr>Telephone Intervention Scripts Targeting Theoretical Constructs</vt:lpstr>
      <vt:lpstr>PowerPoint Presentation</vt:lpstr>
      <vt:lpstr>PowerPoint Presentation</vt:lpstr>
      <vt:lpstr>PowerPoint Presentation</vt:lpstr>
      <vt:lpstr>Improving HPV Vaccination in                                                                   Federally Qualified Health Centers (FQHCs)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Except from Provider/Staff Training:  Suboptimal Provider-Patient Conversation about HPV Vaccine</vt:lpstr>
      <vt:lpstr>Excerpt from Provider/Staff Training</vt:lpstr>
      <vt:lpstr> </vt:lpstr>
      <vt:lpstr>PowerPoint Presentation</vt:lpstr>
      <vt:lpstr>PowerPoint Presentation</vt:lpstr>
      <vt:lpstr>PowerPoint Presentation</vt:lpstr>
      <vt:lpstr>PowerPoint Presentation</vt:lpstr>
      <vt:lpstr>Multilevel Intervention Mapping    </vt:lpstr>
      <vt:lpstr>Planning Multilevel Interventions and Implementation Strategies Using Intervention Mapping</vt:lpstr>
      <vt:lpstr>The Plan</vt:lpstr>
      <vt:lpstr>PowerPoint Presentation</vt:lpstr>
      <vt:lpstr>Frameworks for the Development  of Multilevel Interventions</vt:lpstr>
      <vt:lpstr>What is Intervention Mapping?</vt:lpstr>
      <vt:lpstr>Community and Stakeholder Engagement</vt:lpstr>
      <vt:lpstr>PowerPoint Presentation</vt:lpstr>
      <vt:lpstr>Intervention Mapping Steps</vt:lpstr>
      <vt:lpstr>Step 1: Logic Model of the Problem Conducting a needs and assets assessment</vt:lpstr>
      <vt:lpstr>Logic Model of the Problem</vt:lpstr>
      <vt:lpstr>Logic Model of the Problem</vt:lpstr>
      <vt:lpstr>Environmental Asset Mapping Framework (Springer &amp; Evans, 2016)</vt:lpstr>
      <vt:lpstr> Step 2: Program Outcomes and Objectives  - Logic Model of Change </vt:lpstr>
      <vt:lpstr> Figuring out the WHAT before the HOW</vt:lpstr>
      <vt:lpstr>Active Play – Active Learning Project (Pueblo, CO &amp; Austin, TX): “Behavioral &amp; Environmental Outcomes”</vt:lpstr>
      <vt:lpstr>PowerPoint Presentation</vt:lpstr>
      <vt:lpstr>Create Matrices of Change Objectives</vt:lpstr>
      <vt:lpstr>Using IM to increase HPV Vaccination </vt:lpstr>
      <vt:lpstr>Creating Matrices of Change Objectives</vt:lpstr>
      <vt:lpstr>PowerPoint Presentation</vt:lpstr>
      <vt:lpstr>Now the How…  </vt:lpstr>
      <vt:lpstr>Step 3: Program Design</vt:lpstr>
      <vt:lpstr>Selecting Theoretical Change Methods:          Taxonomy of Behavior Change Methods (Kok et al., 2016)</vt:lpstr>
      <vt:lpstr>Re-engineering school cafeteria serving lines </vt:lpstr>
      <vt:lpstr>PowerPoint Presentation</vt:lpstr>
      <vt:lpstr>Step 4: Program Production</vt:lpstr>
      <vt:lpstr>Program Production</vt:lpstr>
      <vt:lpstr>Intervention Logic Model</vt:lpstr>
      <vt:lpstr>Step 5: Program Implementation Plan</vt:lpstr>
      <vt:lpstr>Methods for Designing and Tailoring Implementation Strategies</vt:lpstr>
      <vt:lpstr>Intervention Mapping:  A Systematic Approach for Intervention Development, Implementation and Adaptation </vt:lpstr>
      <vt:lpstr>What is Implementation Mapping?</vt:lpstr>
      <vt:lpstr>Implementation Mapping Tasks</vt:lpstr>
      <vt:lpstr>PowerPoint Presentation</vt:lpstr>
      <vt:lpstr>PowerPoint Presentation</vt:lpstr>
      <vt:lpstr>PowerPoint Presentation</vt:lpstr>
      <vt:lpstr>Peace of Mind Program Implementation Plan</vt:lpstr>
      <vt:lpstr>Types of Evidence-Based Interventions (EBIs) that can be implemented and disseminated: </vt:lpstr>
      <vt:lpstr>What HPV Vaccination Research Products Can be Implemented?</vt:lpstr>
      <vt:lpstr>PowerPoint Presentation</vt:lpstr>
      <vt:lpstr> Texas CDC Colorectal Cancer Control Program</vt:lpstr>
      <vt:lpstr>Interweaving health promotion into environments and settings</vt:lpstr>
      <vt:lpstr>Summary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Multilevel Intervention Training Institute</dc:title>
  <dc:creator>Breslau, Erica (NIH/NCI) [E]</dc:creator>
  <cp:lastModifiedBy>Breslau, Erica (NIH/NCI) [E]</cp:lastModifiedBy>
  <cp:revision>13</cp:revision>
  <dcterms:created xsi:type="dcterms:W3CDTF">2021-02-22T20:17:03Z</dcterms:created>
  <dcterms:modified xsi:type="dcterms:W3CDTF">2022-02-01T19:38:51Z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0x010100DC527882F861324492A1C23A6C7B571B</vt:lpwstr>
  </property>
</Properties>
</file>